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1"/>
  </p:notesMasterIdLst>
  <p:sldIdLst>
    <p:sldId id="977" r:id="rId2"/>
    <p:sldId id="1123" r:id="rId3"/>
    <p:sldId id="1076" r:id="rId4"/>
    <p:sldId id="947" r:id="rId5"/>
    <p:sldId id="1163" r:id="rId6"/>
    <p:sldId id="1164" r:id="rId7"/>
    <p:sldId id="1127" r:id="rId8"/>
    <p:sldId id="1128" r:id="rId9"/>
    <p:sldId id="323" r:id="rId10"/>
    <p:sldId id="324" r:id="rId11"/>
    <p:sldId id="1138" r:id="rId12"/>
    <p:sldId id="325" r:id="rId13"/>
    <p:sldId id="949" r:id="rId14"/>
    <p:sldId id="337" r:id="rId15"/>
    <p:sldId id="950" r:id="rId16"/>
    <p:sldId id="1146" r:id="rId17"/>
    <p:sldId id="1131" r:id="rId18"/>
    <p:sldId id="1132" r:id="rId19"/>
    <p:sldId id="1133" r:id="rId20"/>
    <p:sldId id="665" r:id="rId21"/>
    <p:sldId id="1140" r:id="rId22"/>
    <p:sldId id="956" r:id="rId23"/>
    <p:sldId id="957" r:id="rId24"/>
    <p:sldId id="356" r:id="rId25"/>
    <p:sldId id="359" r:id="rId26"/>
    <p:sldId id="360" r:id="rId27"/>
    <p:sldId id="361" r:id="rId28"/>
    <p:sldId id="1130" r:id="rId29"/>
    <p:sldId id="1079" r:id="rId30"/>
    <p:sldId id="1082" r:id="rId31"/>
    <p:sldId id="1084" r:id="rId32"/>
    <p:sldId id="1085" r:id="rId33"/>
    <p:sldId id="1142" r:id="rId34"/>
    <p:sldId id="1167" r:id="rId35"/>
    <p:sldId id="1143" r:id="rId36"/>
    <p:sldId id="1100" r:id="rId37"/>
    <p:sldId id="1101" r:id="rId38"/>
    <p:sldId id="1102" r:id="rId39"/>
    <p:sldId id="1068"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lass Intro" id="{9BDC885D-549C-6E40-90F5-5CD066867906}">
          <p14:sldIdLst>
            <p14:sldId id="977"/>
            <p14:sldId id="1123"/>
            <p14:sldId id="1076"/>
            <p14:sldId id="947"/>
            <p14:sldId id="1163"/>
            <p14:sldId id="1164"/>
            <p14:sldId id="1127"/>
          </p14:sldIdLst>
        </p14:section>
        <p14:section name="Introduction to NLP" id="{E08F263D-E79A-FD49-97CD-CC333D21D21E}">
          <p14:sldIdLst>
            <p14:sldId id="1128"/>
            <p14:sldId id="323"/>
            <p14:sldId id="324"/>
            <p14:sldId id="1138"/>
            <p14:sldId id="325"/>
            <p14:sldId id="949"/>
            <p14:sldId id="337"/>
            <p14:sldId id="950"/>
            <p14:sldId id="1146"/>
            <p14:sldId id="1131"/>
            <p14:sldId id="1132"/>
            <p14:sldId id="1133"/>
            <p14:sldId id="665"/>
            <p14:sldId id="1140"/>
            <p14:sldId id="956"/>
            <p14:sldId id="957"/>
            <p14:sldId id="356"/>
            <p14:sldId id="359"/>
            <p14:sldId id="360"/>
            <p14:sldId id="361"/>
          </p14:sldIdLst>
        </p14:section>
        <p14:section name="Introduction to NLP" id="{B49F24F4-AEED-964C-BEDE-8CBD98739F59}">
          <p14:sldIdLst>
            <p14:sldId id="1130"/>
            <p14:sldId id="1079"/>
            <p14:sldId id="1082"/>
            <p14:sldId id="1084"/>
            <p14:sldId id="1085"/>
            <p14:sldId id="1142"/>
          </p14:sldIdLst>
        </p14:section>
        <p14:section name="Text Processing" id="{C63315AC-6161-0243-A2C3-3540E20A07FB}">
          <p14:sldIdLst>
            <p14:sldId id="1167"/>
            <p14:sldId id="1143"/>
          </p14:sldIdLst>
        </p14:section>
        <p14:section name="Text Cleaning" id="{222277D8-A82A-1E4B-BCBD-4E0B578422F2}">
          <p14:sldIdLst>
            <p14:sldId id="1100"/>
            <p14:sldId id="1101"/>
            <p14:sldId id="1102"/>
            <p14:sldId id="1068"/>
          </p14:sldIdLst>
        </p14:section>
        <p14:section name="Text Vectorization" id="{C39DF342-A9A6-794A-A856-4F1C1F540F2E}">
          <p14:sldIdLst/>
        </p14:section>
        <p14:section name="Regression Models" id="{47A17A87-02C1-FE4A-8755-5DF21201433F}">
          <p14:sldIdLst/>
        </p14:section>
        <p14:section name="Final Project" id="{8DCC71B6-84CF-4342-9AFA-675F46EF8B3C}">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abik, Gabriel" initials="KG" lastIdx="36" clrIdx="0">
    <p:extLst>
      <p:ext uri="{19B8F6BF-5375-455C-9EA6-DF929625EA0E}">
        <p15:presenceInfo xmlns:p15="http://schemas.microsoft.com/office/powerpoint/2012/main" userId="Kabik, Gabriel" providerId="None"/>
      </p:ext>
    </p:extLst>
  </p:cmAuthor>
  <p:cmAuthor id="2" name="Microsoft Office User" initials="MOU" lastIdx="2" clrIdx="1">
    <p:extLst>
      <p:ext uri="{19B8F6BF-5375-455C-9EA6-DF929625EA0E}">
        <p15:presenceInfo xmlns:p15="http://schemas.microsoft.com/office/powerpoint/2012/main" userId="Microsoft Office User" providerId="None"/>
      </p:ext>
    </p:extLst>
  </p:cmAuthor>
  <p:cmAuthor id="3" name="Cem Sazara" initials="CS" lastIdx="9" clrIdx="2">
    <p:extLst>
      <p:ext uri="{19B8F6BF-5375-455C-9EA6-DF929625EA0E}">
        <p15:presenceInfo xmlns:p15="http://schemas.microsoft.com/office/powerpoint/2012/main" userId="f88cdc42c98b4bc3"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66BFFF"/>
    <a:srgbClr val="B2D9FF"/>
    <a:srgbClr val="B9EEB0"/>
    <a:srgbClr val="D5FC79"/>
    <a:srgbClr val="00D5EE"/>
    <a:srgbClr val="009FA1"/>
    <a:srgbClr val="FF7E79"/>
    <a:srgbClr val="008DC4"/>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122" autoAdjust="0"/>
    <p:restoredTop sz="78828" autoAdjust="0"/>
  </p:normalViewPr>
  <p:slideViewPr>
    <p:cSldViewPr snapToGrid="0" snapToObjects="1">
      <p:cViewPr varScale="1">
        <p:scale>
          <a:sx n="102" d="100"/>
          <a:sy n="102" d="100"/>
        </p:scale>
        <p:origin x="1272" y="176"/>
      </p:cViewPr>
      <p:guideLst/>
    </p:cSldViewPr>
  </p:slideViewPr>
  <p:outlineViewPr>
    <p:cViewPr>
      <p:scale>
        <a:sx n="33" d="100"/>
        <a:sy n="33" d="100"/>
      </p:scale>
      <p:origin x="0" y="-29104"/>
    </p:cViewPr>
  </p:outlin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commentAuthors" Target="commen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633D6E0-020F-C74E-93E7-F365EA0A1094}" type="datetimeFigureOut">
              <a:rPr lang="en-US" smtClean="0"/>
              <a:t>8/21/21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9AAF13-0D66-9247-8B59-91BBBED844F7}" type="slidenum">
              <a:rPr lang="en-US" smtClean="0"/>
              <a:t>‹#›</a:t>
            </a:fld>
            <a:endParaRPr lang="en-US"/>
          </a:p>
        </p:txBody>
      </p:sp>
    </p:spTree>
    <p:extLst>
      <p:ext uri="{BB962C8B-B14F-4D97-AF65-F5344CB8AC3E}">
        <p14:creationId xmlns:p14="http://schemas.microsoft.com/office/powerpoint/2010/main" val="34407743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d2l.ai/" TargetMode="External"/><Relationship Id="rId2" Type="http://schemas.openxmlformats.org/officeDocument/2006/relationships/slide" Target="../slides/slide4.xml"/><Relationship Id="rId1" Type="http://schemas.openxmlformats.org/officeDocument/2006/relationships/notesMaster" Target="../notesMasters/notesMaster1.xml"/><Relationship Id="rId4" Type="http://schemas.openxmlformats.org/officeDocument/2006/relationships/hyperlink" Target="https://jupyter.org/"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2400" kern="1200" dirty="0">
              <a:solidFill>
                <a:schemeClr val="tx1"/>
              </a:solidFill>
              <a:effectLst/>
              <a:latin typeface="Amazon Ember Light" panose="020B0403020204020204" pitchFamily="34" charset="0"/>
              <a:ea typeface="+mn-ea"/>
              <a:cs typeface="+mn-cs"/>
            </a:endParaRPr>
          </a:p>
          <a:p>
            <a:endParaRPr lang="en-US" sz="2400" kern="1200" dirty="0">
              <a:solidFill>
                <a:schemeClr val="tx1"/>
              </a:solidFill>
              <a:effectLst/>
              <a:latin typeface="Amazon Ember Light" panose="020B0403020204020204" pitchFamily="34" charset="0"/>
              <a:ea typeface="+mn-ea"/>
              <a:cs typeface="+mn-cs"/>
            </a:endParaRPr>
          </a:p>
        </p:txBody>
      </p:sp>
      <p:sp>
        <p:nvSpPr>
          <p:cNvPr id="4" name="Slide Number Placeholder 3"/>
          <p:cNvSpPr>
            <a:spLocks noGrp="1"/>
          </p:cNvSpPr>
          <p:nvPr>
            <p:ph type="sldNum" sz="quarter" idx="5"/>
          </p:nvPr>
        </p:nvSpPr>
        <p:spPr/>
        <p:txBody>
          <a:bodyPr/>
          <a:lstStyle/>
          <a:p>
            <a:fld id="{525B7AE5-8B6B-45BB-BCE2-0D5FF01E052A}" type="slidenum">
              <a:rPr lang="en-US" smtClean="0"/>
              <a:pPr/>
              <a:t>1</a:t>
            </a:fld>
            <a:endParaRPr lang="en-US" dirty="0"/>
          </a:p>
        </p:txBody>
      </p:sp>
    </p:spTree>
    <p:extLst>
      <p:ext uri="{BB962C8B-B14F-4D97-AF65-F5344CB8AC3E}">
        <p14:creationId xmlns:p14="http://schemas.microsoft.com/office/powerpoint/2010/main" val="20565522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kern="1200" dirty="0">
                <a:solidFill>
                  <a:schemeClr val="tx1"/>
                </a:solidFill>
                <a:effectLst/>
                <a:latin typeface="Amazon Ember Light" panose="020B0403020204020204" pitchFamily="34" charset="0"/>
                <a:ea typeface="+mn-ea"/>
                <a:cs typeface="+mn-cs"/>
              </a:rPr>
              <a:t>What is Machine Learning?</a:t>
            </a:r>
          </a:p>
          <a:p>
            <a:pPr fontAlgn="base"/>
            <a:endParaRPr lang="en-US" sz="1200" kern="1200" dirty="0">
              <a:solidFill>
                <a:schemeClr val="tx1"/>
              </a:solidFill>
              <a:effectLst/>
              <a:latin typeface="Amazon Ember Light" panose="020B0403020204020204" pitchFamily="34" charset="0"/>
              <a:ea typeface="+mn-ea"/>
              <a:cs typeface="+mn-cs"/>
            </a:endParaRPr>
          </a:p>
          <a:p>
            <a:pPr fontAlgn="base"/>
            <a:r>
              <a:rPr lang="en-US" sz="1200" kern="1200" dirty="0">
                <a:solidFill>
                  <a:schemeClr val="tx1"/>
                </a:solidFill>
                <a:effectLst/>
                <a:latin typeface="Amazon Ember Light" panose="020B0403020204020204" pitchFamily="34" charset="0"/>
                <a:ea typeface="+mn-ea"/>
                <a:cs typeface="+mn-cs"/>
              </a:rPr>
              <a:t>Arthur Samuel, an American computer scientist, </a:t>
            </a:r>
            <a:r>
              <a:rPr lang="en-US" sz="1200" kern="1200" dirty="0" err="1">
                <a:solidFill>
                  <a:schemeClr val="tx1"/>
                </a:solidFill>
                <a:effectLst/>
                <a:latin typeface="Amazon Ember Light" panose="020B0403020204020204" pitchFamily="34" charset="0"/>
                <a:ea typeface="+mn-ea"/>
                <a:cs typeface="+mn-cs"/>
              </a:rPr>
              <a:t>IBMer</a:t>
            </a:r>
            <a:r>
              <a:rPr lang="en-US" sz="1200" kern="1200" dirty="0">
                <a:solidFill>
                  <a:schemeClr val="tx1"/>
                </a:solidFill>
                <a:effectLst/>
                <a:latin typeface="Amazon Ember Light" panose="020B0403020204020204" pitchFamily="34" charset="0"/>
                <a:ea typeface="+mn-ea"/>
                <a:cs typeface="+mn-cs"/>
              </a:rPr>
              <a:t> and pioneer of the field of AI, coined the term in 1959 by stating that </a:t>
            </a:r>
          </a:p>
          <a:p>
            <a:pPr fontAlgn="base"/>
            <a:endParaRPr lang="en-US" sz="1200" kern="1200" dirty="0">
              <a:solidFill>
                <a:schemeClr val="tx1"/>
              </a:solidFill>
              <a:effectLst/>
              <a:latin typeface="Amazon Ember Light" panose="020B0403020204020204" pitchFamily="34" charset="0"/>
              <a:ea typeface="+mn-ea"/>
              <a:cs typeface="+mn-cs"/>
            </a:endParaRPr>
          </a:p>
          <a:p>
            <a:pPr fontAlgn="base"/>
            <a:r>
              <a:rPr lang="en-US" sz="1200" kern="1200" dirty="0">
                <a:solidFill>
                  <a:schemeClr val="tx1"/>
                </a:solidFill>
                <a:effectLst/>
                <a:latin typeface="Amazon Ember Light" panose="020B0403020204020204" pitchFamily="34" charset="0"/>
                <a:ea typeface="+mn-ea"/>
                <a:cs typeface="+mn-cs"/>
              </a:rPr>
              <a:t>In other words, ML is teaching a machine to do a task, </a:t>
            </a:r>
          </a:p>
          <a:p>
            <a:pPr fontAlgn="base"/>
            <a:r>
              <a:rPr lang="en-US" sz="1200" b="0" i="0" kern="1200" dirty="0">
                <a:solidFill>
                  <a:schemeClr val="tx1"/>
                </a:solidFill>
                <a:effectLst/>
                <a:latin typeface="+mn-lt"/>
                <a:ea typeface="+mn-ea"/>
                <a:cs typeface="+mn-cs"/>
              </a:rPr>
              <a:t>though algorithms that can learn from data without relying on rules-based programming.</a:t>
            </a:r>
          </a:p>
          <a:p>
            <a:pPr fontAlgn="base"/>
            <a:endParaRPr lang="en-US" sz="1200" kern="1200" dirty="0">
              <a:solidFill>
                <a:schemeClr val="tx1"/>
              </a:solidFill>
              <a:effectLst/>
              <a:latin typeface="Amazon Ember Light" panose="020B0403020204020204" pitchFamily="34" charset="0"/>
              <a:ea typeface="+mn-ea"/>
              <a:cs typeface="+mn-cs"/>
            </a:endParaRPr>
          </a:p>
          <a:p>
            <a:pPr fontAlgn="base"/>
            <a:r>
              <a:rPr lang="en-US" sz="1200" kern="1200" dirty="0">
                <a:solidFill>
                  <a:schemeClr val="tx1"/>
                </a:solidFill>
                <a:effectLst/>
                <a:latin typeface="Amazon Ember Light" panose="020B0403020204020204" pitchFamily="34" charset="0"/>
                <a:ea typeface="+mn-ea"/>
                <a:cs typeface="+mn-cs"/>
              </a:rPr>
              <a:t>That sounds very similar to classical programming</a:t>
            </a:r>
          </a:p>
          <a:p>
            <a:pPr fontAlgn="base"/>
            <a:r>
              <a:rPr lang="en-US" sz="1200" kern="1200" dirty="0">
                <a:solidFill>
                  <a:schemeClr val="tx1"/>
                </a:solidFill>
                <a:effectLst/>
                <a:latin typeface="Amazon Ember Light" panose="020B0403020204020204" pitchFamily="34" charset="0"/>
                <a:ea typeface="+mn-ea"/>
                <a:cs typeface="+mn-cs"/>
              </a:rPr>
              <a:t>the key difference is that in programming, you need to provide an exact recipe (code)</a:t>
            </a:r>
          </a:p>
          <a:p>
            <a:pPr fontAlgn="base"/>
            <a:r>
              <a:rPr lang="en-US" sz="1200" kern="1200" dirty="0">
                <a:solidFill>
                  <a:schemeClr val="tx1"/>
                </a:solidFill>
                <a:effectLst/>
                <a:latin typeface="Amazon Ember Light" panose="020B0403020204020204" pitchFamily="34" charset="0"/>
                <a:ea typeface="+mn-ea"/>
                <a:cs typeface="+mn-cs"/>
              </a:rPr>
              <a:t>that tells the machine what rules to apply to solve a problem and provide answers.</a:t>
            </a:r>
          </a:p>
          <a:p>
            <a:pPr fontAlgn="base"/>
            <a:endParaRPr lang="en-US" sz="1200" kern="1200" dirty="0">
              <a:solidFill>
                <a:schemeClr val="tx1"/>
              </a:solidFill>
              <a:effectLst/>
              <a:latin typeface="Amazon Ember Light" panose="020B0403020204020204" pitchFamily="34" charset="0"/>
              <a:ea typeface="+mn-ea"/>
              <a:cs typeface="+mn-cs"/>
            </a:endParaRPr>
          </a:p>
          <a:p>
            <a:pPr fontAlgn="base"/>
            <a:r>
              <a:rPr lang="en-US" sz="1200" kern="1200" dirty="0">
                <a:solidFill>
                  <a:schemeClr val="tx1"/>
                </a:solidFill>
                <a:effectLst/>
                <a:latin typeface="Amazon Ember Light" panose="020B0403020204020204" pitchFamily="34" charset="0"/>
                <a:ea typeface="+mn-ea"/>
                <a:cs typeface="+mn-cs"/>
              </a:rPr>
              <a:t>In ML you also provide some code (instructions, ML algorithm), </a:t>
            </a:r>
          </a:p>
          <a:p>
            <a:pPr fontAlgn="base"/>
            <a:r>
              <a:rPr lang="en-US" sz="1200" kern="1200" dirty="0">
                <a:solidFill>
                  <a:schemeClr val="tx1"/>
                </a:solidFill>
                <a:effectLst/>
                <a:latin typeface="Amazon Ember Light" panose="020B0403020204020204" pitchFamily="34" charset="0"/>
                <a:ea typeface="+mn-ea"/>
                <a:cs typeface="+mn-cs"/>
              </a:rPr>
              <a:t>but that code will tell the machine how to learn based on previous examples (historical data with - when possible - answers)</a:t>
            </a:r>
          </a:p>
          <a:p>
            <a:pPr fontAlgn="base"/>
            <a:r>
              <a:rPr lang="en-US" sz="1200" kern="1200" dirty="0">
                <a:solidFill>
                  <a:schemeClr val="tx1"/>
                </a:solidFill>
                <a:effectLst/>
                <a:latin typeface="Amazon Ember Light" panose="020B0403020204020204" pitchFamily="34" charset="0"/>
                <a:ea typeface="+mn-ea"/>
                <a:cs typeface="+mn-cs"/>
              </a:rPr>
              <a:t>this code is then used to create a ML trained model</a:t>
            </a:r>
          </a:p>
          <a:p>
            <a:pPr fontAlgn="base"/>
            <a:r>
              <a:rPr lang="en-US" sz="1200" kern="1200" dirty="0">
                <a:solidFill>
                  <a:schemeClr val="tx1"/>
                </a:solidFill>
                <a:effectLst/>
                <a:latin typeface="Amazon Ember Light" panose="020B0403020204020204" pitchFamily="34" charset="0"/>
                <a:ea typeface="+mn-ea"/>
                <a:cs typeface="+mn-cs"/>
              </a:rPr>
              <a:t>that will further be used to provide answers on new similar data</a:t>
            </a:r>
          </a:p>
          <a:p>
            <a:pPr fontAlgn="base"/>
            <a:endParaRPr lang="en-US" sz="1200" kern="1200" dirty="0">
              <a:solidFill>
                <a:schemeClr val="tx1"/>
              </a:solidFill>
              <a:effectLst/>
              <a:latin typeface="Amazon Ember Light" panose="020B0403020204020204" pitchFamily="34" charset="0"/>
              <a:ea typeface="+mn-ea"/>
              <a:cs typeface="+mn-cs"/>
            </a:endParaRPr>
          </a:p>
          <a:p>
            <a:pPr marL="0" indent="0">
              <a:lnSpc>
                <a:spcPct val="110000"/>
              </a:lnSpc>
              <a:buNone/>
            </a:pPr>
            <a:r>
              <a:rPr lang="en-US" sz="2800" b="1" dirty="0"/>
              <a:t>WHY ML? Why ML got so popular recently?</a:t>
            </a:r>
          </a:p>
          <a:p>
            <a:pPr marL="0" indent="0">
              <a:lnSpc>
                <a:spcPct val="110000"/>
              </a:lnSpc>
              <a:buNone/>
            </a:pPr>
            <a:r>
              <a:rPr lang="en-US" sz="2800" dirty="0"/>
              <a:t>Some programs/solutions to problems are difficult or impossible to write explicitly</a:t>
            </a:r>
          </a:p>
          <a:p>
            <a:pPr marL="0" indent="0">
              <a:lnSpc>
                <a:spcPct val="110000"/>
              </a:lnSpc>
              <a:buNone/>
            </a:pPr>
            <a:r>
              <a:rPr lang="en-US" sz="2800" dirty="0"/>
              <a:t>We may quite frankly not know how (task </a:t>
            </a:r>
            <a:r>
              <a:rPr lang="en-US" sz="2800" b="1" dirty="0"/>
              <a:t>too complex</a:t>
            </a:r>
            <a:r>
              <a:rPr lang="en-US" sz="2800" dirty="0"/>
              <a:t>), e.g., face recognition</a:t>
            </a:r>
          </a:p>
          <a:p>
            <a:pPr marL="0" indent="0">
              <a:lnSpc>
                <a:spcPct val="110000"/>
              </a:lnSpc>
              <a:buNone/>
            </a:pPr>
            <a:r>
              <a:rPr lang="en-US" sz="2800" b="1" dirty="0"/>
              <a:t>Or there might be too much relevant data</a:t>
            </a:r>
            <a:r>
              <a:rPr lang="en-US" sz="2800" dirty="0"/>
              <a:t> to examine, especially given recent explosion in data collection and data storage</a:t>
            </a:r>
          </a:p>
          <a:p>
            <a:endParaRPr lang="en-US" dirty="0"/>
          </a:p>
        </p:txBody>
      </p:sp>
      <p:sp>
        <p:nvSpPr>
          <p:cNvPr id="4" name="Slide Number Placeholder 3"/>
          <p:cNvSpPr>
            <a:spLocks noGrp="1"/>
          </p:cNvSpPr>
          <p:nvPr>
            <p:ph type="sldNum" sz="quarter" idx="5"/>
          </p:nvPr>
        </p:nvSpPr>
        <p:spPr/>
        <p:txBody>
          <a:bodyPr/>
          <a:lstStyle/>
          <a:p>
            <a:fld id="{DE9AAF13-0D66-9247-8B59-91BBBED844F7}" type="slidenum">
              <a:rPr lang="en-US" smtClean="0"/>
              <a:t>10</a:t>
            </a:fld>
            <a:endParaRPr lang="en-US"/>
          </a:p>
        </p:txBody>
      </p:sp>
    </p:spTree>
    <p:extLst>
      <p:ext uri="{BB962C8B-B14F-4D97-AF65-F5344CB8AC3E}">
        <p14:creationId xmlns:p14="http://schemas.microsoft.com/office/powerpoint/2010/main" val="8575274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kern="1200" dirty="0">
                <a:solidFill>
                  <a:schemeClr val="tx1"/>
                </a:solidFill>
                <a:effectLst/>
                <a:latin typeface="Amazon Ember Light" panose="020B0403020204020204" pitchFamily="34" charset="0"/>
                <a:ea typeface="+mn-ea"/>
                <a:cs typeface="+mn-cs"/>
              </a:rPr>
              <a:t>What is Machine Learning?</a:t>
            </a:r>
          </a:p>
          <a:p>
            <a:pPr fontAlgn="base"/>
            <a:endParaRPr lang="en-US" sz="1200" kern="1200" dirty="0">
              <a:solidFill>
                <a:schemeClr val="tx1"/>
              </a:solidFill>
              <a:effectLst/>
              <a:latin typeface="Amazon Ember Light" panose="020B0403020204020204" pitchFamily="34" charset="0"/>
              <a:ea typeface="+mn-ea"/>
              <a:cs typeface="+mn-cs"/>
            </a:endParaRPr>
          </a:p>
          <a:p>
            <a:pPr fontAlgn="base"/>
            <a:r>
              <a:rPr lang="en-US" sz="1200" kern="1200" dirty="0">
                <a:solidFill>
                  <a:schemeClr val="tx1"/>
                </a:solidFill>
                <a:effectLst/>
                <a:latin typeface="Amazon Ember Light" panose="020B0403020204020204" pitchFamily="34" charset="0"/>
                <a:ea typeface="+mn-ea"/>
                <a:cs typeface="+mn-cs"/>
              </a:rPr>
              <a:t>Arthur Samuel, an American computer scientist, </a:t>
            </a:r>
            <a:r>
              <a:rPr lang="en-US" sz="1200" kern="1200" dirty="0" err="1">
                <a:solidFill>
                  <a:schemeClr val="tx1"/>
                </a:solidFill>
                <a:effectLst/>
                <a:latin typeface="Amazon Ember Light" panose="020B0403020204020204" pitchFamily="34" charset="0"/>
                <a:ea typeface="+mn-ea"/>
                <a:cs typeface="+mn-cs"/>
              </a:rPr>
              <a:t>IBMer</a:t>
            </a:r>
            <a:r>
              <a:rPr lang="en-US" sz="1200" kern="1200" dirty="0">
                <a:solidFill>
                  <a:schemeClr val="tx1"/>
                </a:solidFill>
                <a:effectLst/>
                <a:latin typeface="Amazon Ember Light" panose="020B0403020204020204" pitchFamily="34" charset="0"/>
                <a:ea typeface="+mn-ea"/>
                <a:cs typeface="+mn-cs"/>
              </a:rPr>
              <a:t> and pioneer of the field of AI, coined the term in 1959 by stating that </a:t>
            </a:r>
          </a:p>
          <a:p>
            <a:pPr fontAlgn="base"/>
            <a:endParaRPr lang="en-US" sz="1200" kern="1200" dirty="0">
              <a:solidFill>
                <a:schemeClr val="tx1"/>
              </a:solidFill>
              <a:effectLst/>
              <a:latin typeface="Amazon Ember Light" panose="020B0403020204020204" pitchFamily="34" charset="0"/>
              <a:ea typeface="+mn-ea"/>
              <a:cs typeface="+mn-cs"/>
            </a:endParaRPr>
          </a:p>
          <a:p>
            <a:pPr fontAlgn="base"/>
            <a:r>
              <a:rPr lang="en-US" sz="1200" kern="1200" dirty="0">
                <a:solidFill>
                  <a:schemeClr val="tx1"/>
                </a:solidFill>
                <a:effectLst/>
                <a:latin typeface="Amazon Ember Light" panose="020B0403020204020204" pitchFamily="34" charset="0"/>
                <a:ea typeface="+mn-ea"/>
                <a:cs typeface="+mn-cs"/>
              </a:rPr>
              <a:t>In other words, ML is teaching a machine to do a task, </a:t>
            </a:r>
          </a:p>
          <a:p>
            <a:pPr fontAlgn="base"/>
            <a:r>
              <a:rPr lang="en-US" sz="1200" b="0" i="0" kern="1200" dirty="0">
                <a:solidFill>
                  <a:schemeClr val="tx1"/>
                </a:solidFill>
                <a:effectLst/>
                <a:latin typeface="+mn-lt"/>
                <a:ea typeface="+mn-ea"/>
                <a:cs typeface="+mn-cs"/>
              </a:rPr>
              <a:t>though algorithms that can learn from data without relying on rules-based programming.</a:t>
            </a:r>
          </a:p>
          <a:p>
            <a:pPr fontAlgn="base"/>
            <a:endParaRPr lang="en-US" sz="1200" kern="1200" dirty="0">
              <a:solidFill>
                <a:schemeClr val="tx1"/>
              </a:solidFill>
              <a:effectLst/>
              <a:latin typeface="Amazon Ember Light" panose="020B0403020204020204" pitchFamily="34" charset="0"/>
              <a:ea typeface="+mn-ea"/>
              <a:cs typeface="+mn-cs"/>
            </a:endParaRPr>
          </a:p>
          <a:p>
            <a:pPr fontAlgn="base"/>
            <a:r>
              <a:rPr lang="en-US" sz="1200" kern="1200" dirty="0">
                <a:solidFill>
                  <a:schemeClr val="tx1"/>
                </a:solidFill>
                <a:effectLst/>
                <a:latin typeface="Amazon Ember Light" panose="020B0403020204020204" pitchFamily="34" charset="0"/>
                <a:ea typeface="+mn-ea"/>
                <a:cs typeface="+mn-cs"/>
              </a:rPr>
              <a:t>That sounds very similar to classical programming</a:t>
            </a:r>
          </a:p>
          <a:p>
            <a:pPr fontAlgn="base"/>
            <a:r>
              <a:rPr lang="en-US" sz="1200" kern="1200" dirty="0">
                <a:solidFill>
                  <a:schemeClr val="tx1"/>
                </a:solidFill>
                <a:effectLst/>
                <a:latin typeface="Amazon Ember Light" panose="020B0403020204020204" pitchFamily="34" charset="0"/>
                <a:ea typeface="+mn-ea"/>
                <a:cs typeface="+mn-cs"/>
              </a:rPr>
              <a:t>the key difference is that in programming, you need to provide an exact recipe (code)</a:t>
            </a:r>
          </a:p>
          <a:p>
            <a:pPr fontAlgn="base"/>
            <a:r>
              <a:rPr lang="en-US" sz="1200" kern="1200" dirty="0">
                <a:solidFill>
                  <a:schemeClr val="tx1"/>
                </a:solidFill>
                <a:effectLst/>
                <a:latin typeface="Amazon Ember Light" panose="020B0403020204020204" pitchFamily="34" charset="0"/>
                <a:ea typeface="+mn-ea"/>
                <a:cs typeface="+mn-cs"/>
              </a:rPr>
              <a:t>that tells the machine what rules to apply to solve a problem and provide answers.</a:t>
            </a:r>
          </a:p>
          <a:p>
            <a:pPr fontAlgn="base"/>
            <a:endParaRPr lang="en-US" sz="1200" kern="1200" dirty="0">
              <a:solidFill>
                <a:schemeClr val="tx1"/>
              </a:solidFill>
              <a:effectLst/>
              <a:latin typeface="Amazon Ember Light" panose="020B0403020204020204" pitchFamily="34" charset="0"/>
              <a:ea typeface="+mn-ea"/>
              <a:cs typeface="+mn-cs"/>
            </a:endParaRPr>
          </a:p>
          <a:p>
            <a:pPr fontAlgn="base"/>
            <a:r>
              <a:rPr lang="en-US" sz="1200" kern="1200" dirty="0">
                <a:solidFill>
                  <a:schemeClr val="tx1"/>
                </a:solidFill>
                <a:effectLst/>
                <a:latin typeface="Amazon Ember Light" panose="020B0403020204020204" pitchFamily="34" charset="0"/>
                <a:ea typeface="+mn-ea"/>
                <a:cs typeface="+mn-cs"/>
              </a:rPr>
              <a:t>In ML you also provide some code (instructions, ML algorithm), </a:t>
            </a:r>
          </a:p>
          <a:p>
            <a:pPr fontAlgn="base"/>
            <a:r>
              <a:rPr lang="en-US" sz="1200" kern="1200" dirty="0">
                <a:solidFill>
                  <a:schemeClr val="tx1"/>
                </a:solidFill>
                <a:effectLst/>
                <a:latin typeface="Amazon Ember Light" panose="020B0403020204020204" pitchFamily="34" charset="0"/>
                <a:ea typeface="+mn-ea"/>
                <a:cs typeface="+mn-cs"/>
              </a:rPr>
              <a:t>but that code will tell the machine how to learn based on previous examples (historical data with - when possible - answers)</a:t>
            </a:r>
          </a:p>
          <a:p>
            <a:pPr fontAlgn="base"/>
            <a:r>
              <a:rPr lang="en-US" sz="1200" kern="1200" dirty="0">
                <a:solidFill>
                  <a:schemeClr val="tx1"/>
                </a:solidFill>
                <a:effectLst/>
                <a:latin typeface="Amazon Ember Light" panose="020B0403020204020204" pitchFamily="34" charset="0"/>
                <a:ea typeface="+mn-ea"/>
                <a:cs typeface="+mn-cs"/>
              </a:rPr>
              <a:t>this code is then used to create a ML trained model</a:t>
            </a:r>
          </a:p>
          <a:p>
            <a:pPr fontAlgn="base"/>
            <a:r>
              <a:rPr lang="en-US" sz="1200" kern="1200" dirty="0">
                <a:solidFill>
                  <a:schemeClr val="tx1"/>
                </a:solidFill>
                <a:effectLst/>
                <a:latin typeface="Amazon Ember Light" panose="020B0403020204020204" pitchFamily="34" charset="0"/>
                <a:ea typeface="+mn-ea"/>
                <a:cs typeface="+mn-cs"/>
              </a:rPr>
              <a:t>that will further be used to provide answers on new similar data</a:t>
            </a:r>
          </a:p>
          <a:p>
            <a:pPr fontAlgn="base"/>
            <a:endParaRPr lang="en-US" sz="1200" kern="1200" dirty="0">
              <a:solidFill>
                <a:schemeClr val="tx1"/>
              </a:solidFill>
              <a:effectLst/>
              <a:latin typeface="Amazon Ember Light" panose="020B0403020204020204" pitchFamily="34" charset="0"/>
              <a:ea typeface="+mn-ea"/>
              <a:cs typeface="+mn-cs"/>
            </a:endParaRPr>
          </a:p>
          <a:p>
            <a:pPr marL="0" indent="0">
              <a:lnSpc>
                <a:spcPct val="110000"/>
              </a:lnSpc>
              <a:buNone/>
            </a:pPr>
            <a:r>
              <a:rPr lang="en-US" sz="2800" b="1" dirty="0"/>
              <a:t>WHY ML? Why ML got so popular recently?</a:t>
            </a:r>
          </a:p>
          <a:p>
            <a:pPr marL="0" indent="0">
              <a:lnSpc>
                <a:spcPct val="110000"/>
              </a:lnSpc>
              <a:buNone/>
            </a:pPr>
            <a:r>
              <a:rPr lang="en-US" sz="2800" dirty="0"/>
              <a:t>Some programs/solutions to problems are difficult or impossible to write explicitly</a:t>
            </a:r>
          </a:p>
          <a:p>
            <a:pPr marL="0" indent="0">
              <a:lnSpc>
                <a:spcPct val="110000"/>
              </a:lnSpc>
              <a:buNone/>
            </a:pPr>
            <a:r>
              <a:rPr lang="en-US" sz="2800" dirty="0"/>
              <a:t>We may quite frankly not know how (task </a:t>
            </a:r>
            <a:r>
              <a:rPr lang="en-US" sz="2800" b="1" dirty="0"/>
              <a:t>too complex</a:t>
            </a:r>
            <a:r>
              <a:rPr lang="en-US" sz="2800" dirty="0"/>
              <a:t>), e.g., face recognition</a:t>
            </a:r>
          </a:p>
          <a:p>
            <a:pPr marL="0" indent="0">
              <a:lnSpc>
                <a:spcPct val="110000"/>
              </a:lnSpc>
              <a:buNone/>
            </a:pPr>
            <a:r>
              <a:rPr lang="en-US" sz="2800" b="1" dirty="0"/>
              <a:t>Or there might be too much relevant data</a:t>
            </a:r>
            <a:r>
              <a:rPr lang="en-US" sz="2800" dirty="0"/>
              <a:t> to examine, especially given recent explosion in data collection and data storage</a:t>
            </a:r>
          </a:p>
          <a:p>
            <a:endParaRPr lang="en-US" dirty="0"/>
          </a:p>
        </p:txBody>
      </p:sp>
      <p:sp>
        <p:nvSpPr>
          <p:cNvPr id="4" name="Slide Number Placeholder 3"/>
          <p:cNvSpPr>
            <a:spLocks noGrp="1"/>
          </p:cNvSpPr>
          <p:nvPr>
            <p:ph type="sldNum" sz="quarter" idx="5"/>
          </p:nvPr>
        </p:nvSpPr>
        <p:spPr/>
        <p:txBody>
          <a:bodyPr/>
          <a:lstStyle/>
          <a:p>
            <a:fld id="{DE9AAF13-0D66-9247-8B59-91BBBED844F7}" type="slidenum">
              <a:rPr lang="en-US" smtClean="0"/>
              <a:t>11</a:t>
            </a:fld>
            <a:endParaRPr lang="en-US"/>
          </a:p>
        </p:txBody>
      </p:sp>
    </p:spTree>
    <p:extLst>
      <p:ext uri="{BB962C8B-B14F-4D97-AF65-F5344CB8AC3E}">
        <p14:creationId xmlns:p14="http://schemas.microsoft.com/office/powerpoint/2010/main" val="5110080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you identified an ML scenario,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how to do ML? what are the steps to follow?</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Putting it all together here as ML Lifecycle, a preview of how much work is ahead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As mentioned, all starts identifying a Business Problem and formulate the ML Problem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is a step not to taken lightly,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As Albert Einstein said: “</a:t>
            </a:r>
            <a:r>
              <a:rPr lang="en-US" sz="1200" b="0" i="0" kern="1200" dirty="0">
                <a:solidFill>
                  <a:schemeClr val="tx1"/>
                </a:solidFill>
                <a:effectLst/>
                <a:latin typeface="+mn-lt"/>
                <a:ea typeface="+mn-ea"/>
                <a:cs typeface="+mn-cs"/>
              </a:rPr>
              <a:t>If I had an hour to solve a problem I'd spend 55 minutes thinking about the problem and 5 minutes thinking about solutions.”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Once settled on the ML Problem, the next step is also time consuming: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Get all relevant data in one place, cleaned and processed,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ready to be used to train-tune-validate an ML model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that can be deployed and used in production to produce the desired outcomes, if meets the business goals,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or can be tweaked further until meets the bar, otherwise.</a:t>
            </a:r>
            <a:endParaRPr lang="en-US" b="1" dirty="0"/>
          </a:p>
          <a:p>
            <a:endParaRPr lang="en-US" dirty="0"/>
          </a:p>
        </p:txBody>
      </p:sp>
      <p:sp>
        <p:nvSpPr>
          <p:cNvPr id="4" name="Slide Number Placeholder 3"/>
          <p:cNvSpPr>
            <a:spLocks noGrp="1"/>
          </p:cNvSpPr>
          <p:nvPr>
            <p:ph type="sldNum" sz="quarter" idx="5"/>
          </p:nvPr>
        </p:nvSpPr>
        <p:spPr/>
        <p:txBody>
          <a:bodyPr/>
          <a:lstStyle/>
          <a:p>
            <a:fld id="{DE9AAF13-0D66-9247-8B59-91BBBED844F7}" type="slidenum">
              <a:rPr lang="en-US" smtClean="0"/>
              <a:t>12</a:t>
            </a:fld>
            <a:endParaRPr lang="en-US"/>
          </a:p>
        </p:txBody>
      </p:sp>
    </p:spTree>
    <p:extLst>
      <p:ext uri="{BB962C8B-B14F-4D97-AF65-F5344CB8AC3E}">
        <p14:creationId xmlns:p14="http://schemas.microsoft.com/office/powerpoint/2010/main" val="7383310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5"/>
          </p:nvPr>
        </p:nvSpPr>
        <p:spPr/>
        <p:txBody>
          <a:bodyPr/>
          <a:lstStyle/>
          <a:p>
            <a:fld id="{525B7AE5-8B6B-45BB-BCE2-0D5FF01E052A}" type="slidenum">
              <a:rPr lang="en-US" smtClean="0"/>
              <a:pPr/>
              <a:t>13</a:t>
            </a:fld>
            <a:endParaRPr lang="en-US" dirty="0"/>
          </a:p>
        </p:txBody>
      </p:sp>
    </p:spTree>
    <p:extLst>
      <p:ext uri="{BB962C8B-B14F-4D97-AF65-F5344CB8AC3E}">
        <p14:creationId xmlns:p14="http://schemas.microsoft.com/office/powerpoint/2010/main" val="8667905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Very popular Supervised Learning problem type, regression aims to learn relationships and correlations between input features and a continuous output variable, </a:t>
            </a:r>
          </a:p>
          <a:p>
            <a:r>
              <a:rPr lang="en-US" dirty="0"/>
              <a:t>with the scope of predicting the continuous output variable. </a:t>
            </a:r>
          </a:p>
          <a:p>
            <a:endParaRPr lang="en-US" dirty="0"/>
          </a:p>
          <a:p>
            <a:r>
              <a:rPr lang="en-US" dirty="0"/>
              <a:t>For example, the price of a house corresponds to a certain combination of no of bedrooms, </a:t>
            </a:r>
            <a:r>
              <a:rPr lang="en-US" dirty="0" err="1"/>
              <a:t>sqfootage</a:t>
            </a:r>
            <a:r>
              <a:rPr lang="en-US" dirty="0"/>
              <a:t>, age and so on. </a:t>
            </a:r>
          </a:p>
          <a:p>
            <a:endParaRPr lang="en-US" dirty="0"/>
          </a:p>
          <a:p>
            <a:r>
              <a:rPr lang="en-US" dirty="0"/>
              <a:t>Shown here, a linear regression model, assuming the relationship between the price and  </a:t>
            </a:r>
            <a:r>
              <a:rPr lang="en-US" dirty="0" err="1"/>
              <a:t>sqFootage</a:t>
            </a:r>
            <a:r>
              <a:rPr lang="en-US" dirty="0"/>
              <a:t> is linear, that is a straight line.</a:t>
            </a:r>
          </a:p>
          <a:p>
            <a:r>
              <a:rPr lang="en-US" dirty="0"/>
              <a:t>- as </a:t>
            </a:r>
            <a:r>
              <a:rPr lang="en-US" dirty="0" err="1"/>
              <a:t>sqf</a:t>
            </a:r>
            <a:r>
              <a:rPr lang="en-US" dirty="0"/>
              <a:t> increases the price of the house increases. </a:t>
            </a:r>
          </a:p>
          <a:p>
            <a:r>
              <a:rPr lang="en-US" dirty="0"/>
              <a:t>Given historical data, prices of houses with these characteristics on the market, </a:t>
            </a:r>
          </a:p>
          <a:p>
            <a:r>
              <a:rPr lang="en-US" dirty="0"/>
              <a:t>one can learn such a model that can be later used to predict the sale price of a new given home based on its descriptors.</a:t>
            </a:r>
          </a:p>
          <a:p>
            <a:endParaRPr lang="en-US" dirty="0"/>
          </a:p>
          <a:p>
            <a:r>
              <a:rPr lang="en-US" dirty="0"/>
              <a:t>Some ML algorithms that can be used to build such models, are listed here: </a:t>
            </a:r>
          </a:p>
          <a:p>
            <a:endParaRPr lang="en-US" dirty="0"/>
          </a:p>
        </p:txBody>
      </p:sp>
      <p:sp>
        <p:nvSpPr>
          <p:cNvPr id="4" name="Slide Number Placeholder 3"/>
          <p:cNvSpPr>
            <a:spLocks noGrp="1"/>
          </p:cNvSpPr>
          <p:nvPr>
            <p:ph type="sldNum" sz="quarter" idx="5"/>
          </p:nvPr>
        </p:nvSpPr>
        <p:spPr/>
        <p:txBody>
          <a:bodyPr/>
          <a:lstStyle/>
          <a:p>
            <a:fld id="{DE9AAF13-0D66-9247-8B59-91BBBED844F7}" type="slidenum">
              <a:rPr lang="en-US" smtClean="0"/>
              <a:t>14</a:t>
            </a:fld>
            <a:endParaRPr lang="en-US"/>
          </a:p>
        </p:txBody>
      </p:sp>
    </p:spTree>
    <p:extLst>
      <p:ext uri="{BB962C8B-B14F-4D97-AF65-F5344CB8AC3E}">
        <p14:creationId xmlns:p14="http://schemas.microsoft.com/office/powerpoint/2010/main" val="29617079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you’d rather be interested to know whether the house given its characteristics was sold or not, that would be what’s called classification.</a:t>
            </a:r>
          </a:p>
          <a:p>
            <a:endParaRPr lang="en-US" dirty="0"/>
          </a:p>
          <a:p>
            <a:r>
              <a:rPr lang="en-US" dirty="0"/>
              <a:t>The other very popular Supervised Learning problem type, classification aims to learn relationships between input features and a output variable, </a:t>
            </a:r>
          </a:p>
          <a:p>
            <a:r>
              <a:rPr lang="en-US" dirty="0"/>
              <a:t>with the scope of separating the data into classes/groups. </a:t>
            </a:r>
          </a:p>
          <a:p>
            <a:endParaRPr lang="en-US" dirty="0"/>
          </a:p>
          <a:p>
            <a:r>
              <a:rPr lang="en-US" dirty="0"/>
              <a:t>For example, the star or not star classes correspond to a certain combination of no of points, edges and size here…</a:t>
            </a:r>
          </a:p>
          <a:p>
            <a:endParaRPr lang="en-US" dirty="0"/>
          </a:p>
          <a:p>
            <a:r>
              <a:rPr lang="en-US" dirty="0"/>
              <a:t>Shown here, a binary classification scenario, that is we only have two classes.</a:t>
            </a:r>
          </a:p>
        </p:txBody>
      </p:sp>
      <p:sp>
        <p:nvSpPr>
          <p:cNvPr id="4" name="Slide Number Placeholder 3"/>
          <p:cNvSpPr>
            <a:spLocks noGrp="1"/>
          </p:cNvSpPr>
          <p:nvPr>
            <p:ph type="sldNum" sz="quarter" idx="5"/>
          </p:nvPr>
        </p:nvSpPr>
        <p:spPr/>
        <p:txBody>
          <a:bodyPr/>
          <a:lstStyle/>
          <a:p>
            <a:fld id="{DE9AAF13-0D66-9247-8B59-91BBBED844F7}" type="slidenum">
              <a:rPr lang="en-US" smtClean="0"/>
              <a:t>15</a:t>
            </a:fld>
            <a:endParaRPr lang="en-US"/>
          </a:p>
        </p:txBody>
      </p:sp>
    </p:spTree>
    <p:extLst>
      <p:ext uri="{BB962C8B-B14F-4D97-AF65-F5344CB8AC3E}">
        <p14:creationId xmlns:p14="http://schemas.microsoft.com/office/powerpoint/2010/main" val="8306623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example of UL is clustering,</a:t>
            </a:r>
          </a:p>
          <a:p>
            <a:r>
              <a:rPr lang="en-US" dirty="0"/>
              <a:t>That involves grouping unlabeled data points according to their features/attributes.</a:t>
            </a:r>
          </a:p>
          <a:p>
            <a:endParaRPr lang="en-US" dirty="0"/>
          </a:p>
          <a:p>
            <a:r>
              <a:rPr lang="en-US" sz="1200" b="0" i="0" kern="1200" dirty="0">
                <a:solidFill>
                  <a:schemeClr val="tx1"/>
                </a:solidFill>
                <a:effectLst/>
                <a:latin typeface="+mn-lt"/>
                <a:ea typeface="+mn-ea"/>
                <a:cs typeface="+mn-cs"/>
              </a:rPr>
              <a:t>For example, clustering can be used in market segmentation; </a:t>
            </a:r>
          </a:p>
          <a:p>
            <a:r>
              <a:rPr lang="en-US" sz="1200" b="0" i="0" kern="1200" dirty="0">
                <a:solidFill>
                  <a:schemeClr val="tx1"/>
                </a:solidFill>
                <a:effectLst/>
                <a:latin typeface="+mn-lt"/>
                <a:ea typeface="+mn-ea"/>
                <a:cs typeface="+mn-cs"/>
              </a:rPr>
              <a:t>where we try to find customers that are similar to each other whether in terms of behaviors or attributes.</a:t>
            </a:r>
            <a:endParaRPr lang="en-US" dirty="0"/>
          </a:p>
        </p:txBody>
      </p:sp>
      <p:sp>
        <p:nvSpPr>
          <p:cNvPr id="4" name="Slide Number Placeholder 3"/>
          <p:cNvSpPr>
            <a:spLocks noGrp="1"/>
          </p:cNvSpPr>
          <p:nvPr>
            <p:ph type="sldNum" sz="quarter" idx="5"/>
          </p:nvPr>
        </p:nvSpPr>
        <p:spPr/>
        <p:txBody>
          <a:bodyPr/>
          <a:lstStyle/>
          <a:p>
            <a:fld id="{DE9AAF13-0D66-9247-8B59-91BBBED844F7}" type="slidenum">
              <a:rPr lang="en-US" smtClean="0"/>
              <a:t>16</a:t>
            </a:fld>
            <a:endParaRPr lang="en-US"/>
          </a:p>
        </p:txBody>
      </p:sp>
    </p:spTree>
    <p:extLst>
      <p:ext uri="{BB962C8B-B14F-4D97-AF65-F5344CB8AC3E}">
        <p14:creationId xmlns:p14="http://schemas.microsoft.com/office/powerpoint/2010/main" val="19590263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5"/>
          </p:nvPr>
        </p:nvSpPr>
        <p:spPr/>
        <p:txBody>
          <a:bodyPr/>
          <a:lstStyle/>
          <a:p>
            <a:fld id="{525B7AE5-8B6B-45BB-BCE2-0D5FF01E052A}" type="slidenum">
              <a:rPr lang="en-US" smtClean="0"/>
              <a:pPr/>
              <a:t>17</a:t>
            </a:fld>
            <a:endParaRPr lang="en-US" dirty="0"/>
          </a:p>
        </p:txBody>
      </p:sp>
    </p:spTree>
    <p:extLst>
      <p:ext uri="{BB962C8B-B14F-4D97-AF65-F5344CB8AC3E}">
        <p14:creationId xmlns:p14="http://schemas.microsoft.com/office/powerpoint/2010/main" val="37169700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usually use three different sets from our dataset to train, validate and test our ML models. The scope of learning is not to repeat something you’ve seen and learned well, but rather how to generalize what you learned to unseen similar data.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other words, we’re not ultimately interested in training performance/error, we’re interested in test performance/error (performance/error on new data). One way to ensure your model learning from some dataset will perform well on other similar dataset is to explicitly build, train, evaluate and test your model on different datasets!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do this by using three separate sets: Training, Validation and Test sets. Training set is used to train the model. Test set is used to test the model at the end. Validation set is used model tuning part. In this part, we try to find the optimum structure of a model or select a model from multiple candidates. Like we said before, performance on unseen data is important. Here, the selections are done according to the validation set performance. The model doesn’t see the validation labels or learn from them. </a:t>
            </a:r>
          </a:p>
        </p:txBody>
      </p:sp>
      <p:sp>
        <p:nvSpPr>
          <p:cNvPr id="4" name="Slide Number Placeholder 3"/>
          <p:cNvSpPr>
            <a:spLocks noGrp="1"/>
          </p:cNvSpPr>
          <p:nvPr>
            <p:ph type="sldNum" sz="quarter" idx="10"/>
          </p:nvPr>
        </p:nvSpPr>
        <p:spPr/>
        <p:txBody>
          <a:bodyPr/>
          <a:lstStyle/>
          <a:p>
            <a:fld id="{DE9AAF13-0D66-9247-8B59-91BBBED844F7}" type="slidenum">
              <a:rPr lang="en-US" smtClean="0"/>
              <a:t>18</a:t>
            </a:fld>
            <a:endParaRPr lang="en-US"/>
          </a:p>
        </p:txBody>
      </p:sp>
    </p:spTree>
    <p:extLst>
      <p:ext uri="{BB962C8B-B14F-4D97-AF65-F5344CB8AC3E}">
        <p14:creationId xmlns:p14="http://schemas.microsoft.com/office/powerpoint/2010/main" val="14045602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usually use three different sets from our dataset to train, validate and test our ML models. The scope of learning is not to repeat something you’ve seen and learned well, but rather how to generalize what you learned to unseen similar data.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other words, we’re not ultimately interested in training performance/error, we’re interested in test performance/error (performance/error on new data). One way to ensure your model learning from some dataset will perform well on other similar dataset is to explicitly build, train, evaluate and test your model on different datasets!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do this by using three separate sets: Training, Validation and Test sets. Training set is used to train the model. Test set is used to test the model at the end. Validation set is used model tuning part. In this part, we try to find the optimum structure of a model or select a model from multiple candidates. Like we said before, performance on unseen data is important. Here, the selections are done according to the validation set performance. The model doesn’t see the validation labels or learn from them. </a:t>
            </a:r>
          </a:p>
          <a:p>
            <a:endParaRPr lang="en-US" dirty="0"/>
          </a:p>
        </p:txBody>
      </p:sp>
      <p:sp>
        <p:nvSpPr>
          <p:cNvPr id="4" name="Slide Number Placeholder 3"/>
          <p:cNvSpPr>
            <a:spLocks noGrp="1"/>
          </p:cNvSpPr>
          <p:nvPr>
            <p:ph type="sldNum" sz="quarter" idx="5"/>
          </p:nvPr>
        </p:nvSpPr>
        <p:spPr/>
        <p:txBody>
          <a:bodyPr/>
          <a:lstStyle/>
          <a:p>
            <a:fld id="{DE9AAF13-0D66-9247-8B59-91BBBED844F7}" type="slidenum">
              <a:rPr lang="en-US" smtClean="0"/>
              <a:t>19</a:t>
            </a:fld>
            <a:endParaRPr lang="en-US"/>
          </a:p>
        </p:txBody>
      </p:sp>
    </p:spTree>
    <p:extLst>
      <p:ext uri="{BB962C8B-B14F-4D97-AF65-F5344CB8AC3E}">
        <p14:creationId xmlns:p14="http://schemas.microsoft.com/office/powerpoint/2010/main" val="25219062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E9AAF13-0D66-9247-8B59-91BBBED844F7}" type="slidenum">
              <a:rPr lang="en-US" smtClean="0"/>
              <a:t>2</a:t>
            </a:fld>
            <a:endParaRPr lang="en-US"/>
          </a:p>
        </p:txBody>
      </p:sp>
    </p:spTree>
    <p:extLst>
      <p:ext uri="{BB962C8B-B14F-4D97-AF65-F5344CB8AC3E}">
        <p14:creationId xmlns:p14="http://schemas.microsoft.com/office/powerpoint/2010/main" val="21782737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FF0000"/>
                </a:solidFill>
              </a:rPr>
              <a:t>Let’s talk about Machine Learning Model Evaluation</a:t>
            </a:r>
          </a:p>
          <a:p>
            <a:endParaRPr lang="en-US" b="0" dirty="0">
              <a:solidFill>
                <a:srgbClr val="FF0000"/>
              </a:solidFill>
            </a:endParaRPr>
          </a:p>
          <a:p>
            <a:pPr marL="171450" indent="-171450">
              <a:buFontTx/>
              <a:buChar char="-"/>
            </a:pPr>
            <a:r>
              <a:rPr lang="en-US" b="0" dirty="0">
                <a:solidFill>
                  <a:srgbClr val="FF0000"/>
                </a:solidFill>
              </a:rPr>
              <a:t>How do we know whether the Mach Learning model we built, trained and used to make predictions with, is actually a good model? </a:t>
            </a:r>
          </a:p>
          <a:p>
            <a:pPr marL="171450" indent="-171450">
              <a:buFontTx/>
              <a:buChar char="-"/>
            </a:pPr>
            <a:r>
              <a:rPr lang="en-US" b="1" dirty="0">
                <a:solidFill>
                  <a:srgbClr val="FF0000"/>
                </a:solidFill>
              </a:rPr>
              <a:t>How do </a:t>
            </a:r>
            <a:r>
              <a:rPr lang="en-US" b="0" dirty="0">
                <a:solidFill>
                  <a:srgbClr val="FF0000"/>
                </a:solidFill>
              </a:rPr>
              <a:t>we evaluate ML models?</a:t>
            </a:r>
          </a:p>
          <a:p>
            <a:pPr marL="171450" indent="-171450">
              <a:buFontTx/>
              <a:buChar char="-"/>
            </a:pPr>
            <a:r>
              <a:rPr lang="en-US" b="1" dirty="0">
                <a:solidFill>
                  <a:srgbClr val="FF0000"/>
                </a:solidFill>
              </a:rPr>
              <a:t>What metrics </a:t>
            </a:r>
            <a:r>
              <a:rPr lang="en-US" b="0" dirty="0">
                <a:solidFill>
                  <a:srgbClr val="FF0000"/>
                </a:solidFill>
              </a:rPr>
              <a:t>are there to use?</a:t>
            </a:r>
          </a:p>
          <a:p>
            <a:pPr marL="171450" indent="-171450">
              <a:buFontTx/>
              <a:buChar char="-"/>
            </a:pPr>
            <a:r>
              <a:rPr lang="en-US" b="1" dirty="0">
                <a:solidFill>
                  <a:srgbClr val="FF0000"/>
                </a:solidFill>
              </a:rPr>
              <a:t>And, </a:t>
            </a:r>
            <a:r>
              <a:rPr lang="en-US" b="0" dirty="0">
                <a:solidFill>
                  <a:srgbClr val="FF0000"/>
                </a:solidFill>
              </a:rPr>
              <a:t>what data we (should) use to evaluate models on</a:t>
            </a:r>
          </a:p>
          <a:p>
            <a:endParaRPr lang="en-US" dirty="0"/>
          </a:p>
        </p:txBody>
      </p:sp>
      <p:sp>
        <p:nvSpPr>
          <p:cNvPr id="4" name="Slide Number Placeholder 3"/>
          <p:cNvSpPr>
            <a:spLocks noGrp="1"/>
          </p:cNvSpPr>
          <p:nvPr>
            <p:ph type="sldNum" sz="quarter" idx="5"/>
          </p:nvPr>
        </p:nvSpPr>
        <p:spPr/>
        <p:txBody>
          <a:bodyPr/>
          <a:lstStyle/>
          <a:p>
            <a:fld id="{525B7AE5-8B6B-45BB-BCE2-0D5FF01E052A}" type="slidenum">
              <a:rPr lang="en-US" smtClean="0"/>
              <a:pPr/>
              <a:t>20</a:t>
            </a:fld>
            <a:endParaRPr lang="en-US" dirty="0"/>
          </a:p>
        </p:txBody>
      </p:sp>
    </p:spTree>
    <p:extLst>
      <p:ext uri="{BB962C8B-B14F-4D97-AF65-F5344CB8AC3E}">
        <p14:creationId xmlns:p14="http://schemas.microsoft.com/office/powerpoint/2010/main" val="36466811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79"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Amazon Ember Light" panose="020B0403020204020204" pitchFamily="34" charset="0"/>
                <a:ea typeface="+mn-ea"/>
                <a:cs typeface="+mn-cs"/>
              </a:rPr>
              <a:t>Evaluating REGR models: Let’s first note that all these four </a:t>
            </a:r>
            <a:r>
              <a:rPr lang="en-US" sz="1200" kern="1200" dirty="0" err="1">
                <a:solidFill>
                  <a:schemeClr val="tx1"/>
                </a:solidFill>
                <a:effectLst/>
                <a:latin typeface="Amazon Ember Light" panose="020B0403020204020204" pitchFamily="34" charset="0"/>
                <a:ea typeface="+mn-ea"/>
                <a:cs typeface="+mn-cs"/>
              </a:rPr>
              <a:t>regr</a:t>
            </a:r>
            <a:r>
              <a:rPr lang="en-US" sz="1200" kern="1200" dirty="0">
                <a:solidFill>
                  <a:schemeClr val="tx1"/>
                </a:solidFill>
                <a:effectLst/>
                <a:latin typeface="Amazon Ember Light" panose="020B0403020204020204" pitchFamily="34" charset="0"/>
                <a:ea typeface="+mn-ea"/>
                <a:cs typeface="+mn-cs"/>
              </a:rPr>
              <a:t> metrics are looking at the overall model errors, </a:t>
            </a:r>
            <a:r>
              <a:rPr lang="en-US" sz="1200" b="0" i="0" kern="1200" dirty="0">
                <a:solidFill>
                  <a:schemeClr val="tx1"/>
                </a:solidFill>
                <a:effectLst/>
                <a:latin typeface="+mn-lt"/>
                <a:ea typeface="+mn-ea"/>
                <a:cs typeface="+mn-cs"/>
              </a:rPr>
              <a:t>either</a:t>
            </a:r>
            <a:r>
              <a:rPr lang="en-US" sz="1200" kern="1200" dirty="0">
                <a:solidFill>
                  <a:schemeClr val="tx1"/>
                </a:solidFill>
                <a:effectLst/>
                <a:latin typeface="Amazon Ember Light" panose="020B0403020204020204" pitchFamily="34" charset="0"/>
                <a:ea typeface="+mn-ea"/>
                <a:cs typeface="+mn-cs"/>
              </a:rPr>
              <a:t> taking these errors in abs values or squared values (so that the negative errors can contribute in a meaningful way to the overall sum)</a:t>
            </a:r>
          </a:p>
          <a:p>
            <a:pPr marL="0" marR="0" lvl="0" indent="0" algn="l" defTabSz="914379"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Amazon Ember Light" panose="020B0403020204020204" pitchFamily="34" charset="0"/>
                <a:ea typeface="+mn-ea"/>
                <a:cs typeface="+mn-cs"/>
              </a:rPr>
              <a:t>What do we mean by errors, are the </a:t>
            </a:r>
            <a:r>
              <a:rPr lang="en-US" sz="1200" b="0" i="0" kern="1200" dirty="0">
                <a:solidFill>
                  <a:schemeClr val="tx1"/>
                </a:solidFill>
                <a:effectLst/>
                <a:latin typeface="+mn-lt"/>
                <a:ea typeface="+mn-ea"/>
                <a:cs typeface="+mn-cs"/>
              </a:rPr>
              <a:t>differences between the </a:t>
            </a:r>
            <a:r>
              <a:rPr lang="en-US" sz="1200" b="0" i="0" kern="1200" dirty="0" err="1">
                <a:solidFill>
                  <a:schemeClr val="tx1"/>
                </a:solidFill>
                <a:effectLst/>
                <a:latin typeface="+mn-lt"/>
                <a:ea typeface="+mn-ea"/>
                <a:cs typeface="+mn-cs"/>
              </a:rPr>
              <a:t>y_is</a:t>
            </a:r>
            <a:r>
              <a:rPr lang="en-US" sz="1200" b="0" i="0" kern="1200" dirty="0">
                <a:solidFill>
                  <a:schemeClr val="tx1"/>
                </a:solidFill>
                <a:effectLst/>
                <a:latin typeface="+mn-lt"/>
                <a:ea typeface="+mn-ea"/>
                <a:cs typeface="+mn-cs"/>
              </a:rPr>
              <a:t> = target values (these are the y of our black dots data points here) and </a:t>
            </a:r>
            <a:r>
              <a:rPr lang="en-US" sz="1200" b="0" i="0" kern="1200" dirty="0" err="1">
                <a:solidFill>
                  <a:schemeClr val="tx1"/>
                </a:solidFill>
                <a:effectLst/>
                <a:latin typeface="+mn-lt"/>
                <a:ea typeface="+mn-ea"/>
                <a:cs typeface="+mn-cs"/>
              </a:rPr>
              <a:t>y_hats</a:t>
            </a:r>
            <a:r>
              <a:rPr lang="en-US" sz="1200" b="0" i="0" kern="1200" dirty="0">
                <a:solidFill>
                  <a:schemeClr val="tx1"/>
                </a:solidFill>
                <a:effectLst/>
                <a:latin typeface="+mn-lt"/>
                <a:ea typeface="+mn-ea"/>
                <a:cs typeface="+mn-cs"/>
              </a:rPr>
              <a:t> = the values predicted with the regression model (that will be the y’s of the points sitting on the orange regression line)</a:t>
            </a:r>
          </a:p>
          <a:p>
            <a:pPr marL="0" marR="0" lvl="0" indent="0" algn="l" defTabSz="914379"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Amazon Ember Light" panose="020B0403020204020204" pitchFamily="34" charset="0"/>
              <a:ea typeface="+mn-ea"/>
              <a:cs typeface="+mn-cs"/>
            </a:endParaRPr>
          </a:p>
          <a:p>
            <a:pPr marL="0" marR="0" lvl="0" indent="0" algn="l" defTabSz="914379"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Amazon Ember Light" panose="020B0403020204020204" pitchFamily="34" charset="0"/>
                <a:ea typeface="+mn-ea"/>
                <a:cs typeface="+mn-cs"/>
              </a:rPr>
              <a:t>The first metric, the MSE (short for Mean </a:t>
            </a:r>
            <a:r>
              <a:rPr lang="en-US" sz="1200" kern="1200" dirty="0" err="1">
                <a:solidFill>
                  <a:schemeClr val="tx1"/>
                </a:solidFill>
                <a:effectLst/>
                <a:latin typeface="Amazon Ember Light" panose="020B0403020204020204" pitchFamily="34" charset="0"/>
                <a:ea typeface="+mn-ea"/>
                <a:cs typeface="+mn-cs"/>
              </a:rPr>
              <a:t>Sq</a:t>
            </a:r>
            <a:r>
              <a:rPr lang="en-US" sz="1200" kern="1200" dirty="0">
                <a:solidFill>
                  <a:schemeClr val="tx1"/>
                </a:solidFill>
                <a:effectLst/>
                <a:latin typeface="Amazon Ember Light" panose="020B0403020204020204" pitchFamily="34" charset="0"/>
                <a:ea typeface="+mn-ea"/>
                <a:cs typeface="+mn-cs"/>
              </a:rPr>
              <a:t> Error)</a:t>
            </a:r>
            <a:r>
              <a:rPr lang="en-US" sz="1200" b="0" i="0" kern="1200" dirty="0">
                <a:solidFill>
                  <a:schemeClr val="tx1"/>
                </a:solidFill>
                <a:effectLst/>
                <a:latin typeface="+mn-lt"/>
                <a:ea typeface="+mn-ea"/>
                <a:cs typeface="+mn-cs"/>
              </a:rPr>
              <a:t> is </a:t>
            </a:r>
            <a:r>
              <a:rPr lang="en-US" sz="1200" b="1" i="0" kern="1200" dirty="0">
                <a:solidFill>
                  <a:schemeClr val="tx1"/>
                </a:solidFill>
                <a:effectLst/>
                <a:latin typeface="+mn-lt"/>
                <a:ea typeface="+mn-ea"/>
                <a:cs typeface="+mn-cs"/>
              </a:rPr>
              <a:t>the average of the squared errors </a:t>
            </a:r>
          </a:p>
          <a:p>
            <a:pPr marL="0" marR="0" lvl="0" indent="0" algn="l" defTabSz="914379"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As MSE </a:t>
            </a:r>
            <a:r>
              <a:rPr lang="en-US" sz="1200" b="1" i="0" kern="1200" dirty="0">
                <a:solidFill>
                  <a:schemeClr val="tx1"/>
                </a:solidFill>
                <a:effectLst/>
                <a:latin typeface="+mn-lt"/>
                <a:ea typeface="+mn-ea"/>
                <a:cs typeface="+mn-cs"/>
              </a:rPr>
              <a:t>squares</a:t>
            </a:r>
            <a:r>
              <a:rPr lang="en-US" sz="1200" b="0" i="0" kern="1200" dirty="0">
                <a:solidFill>
                  <a:schemeClr val="tx1"/>
                </a:solidFill>
                <a:effectLst/>
                <a:latin typeface="+mn-lt"/>
                <a:ea typeface="+mn-ea"/>
                <a:cs typeface="+mn-cs"/>
              </a:rPr>
              <a:t> the error differences, it penalizes even the smallest errors, leading to over-estimation of how bad the model is. </a:t>
            </a:r>
          </a:p>
          <a:p>
            <a:pPr marL="0" marR="0" lvl="0" indent="0" algn="l" defTabSz="914379"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379"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The next metric, the RMSE short for Root Mean </a:t>
            </a:r>
            <a:r>
              <a:rPr lang="en-US" sz="1200" b="0" i="0" kern="1200" dirty="0" err="1">
                <a:solidFill>
                  <a:schemeClr val="tx1"/>
                </a:solidFill>
                <a:effectLst/>
                <a:latin typeface="+mn-lt"/>
                <a:ea typeface="+mn-ea"/>
                <a:cs typeface="+mn-cs"/>
              </a:rPr>
              <a:t>Sq</a:t>
            </a:r>
            <a:r>
              <a:rPr lang="en-US" sz="1200" b="0" i="0" kern="1200" dirty="0">
                <a:solidFill>
                  <a:schemeClr val="tx1"/>
                </a:solidFill>
                <a:effectLst/>
                <a:latin typeface="+mn-lt"/>
                <a:ea typeface="+mn-ea"/>
                <a:cs typeface="+mn-cs"/>
              </a:rPr>
              <a:t> Error is also widely used for regression tasks, simply being the square root of the Mean </a:t>
            </a:r>
            <a:r>
              <a:rPr lang="en-US" sz="1200" b="0" i="0" kern="1200" dirty="0" err="1">
                <a:solidFill>
                  <a:schemeClr val="tx1"/>
                </a:solidFill>
                <a:effectLst/>
                <a:latin typeface="+mn-lt"/>
                <a:ea typeface="+mn-ea"/>
                <a:cs typeface="+mn-cs"/>
              </a:rPr>
              <a:t>Sq</a:t>
            </a:r>
            <a:r>
              <a:rPr lang="en-US" sz="1200" b="0" i="0" kern="1200" dirty="0">
                <a:solidFill>
                  <a:schemeClr val="tx1"/>
                </a:solidFill>
                <a:effectLst/>
                <a:latin typeface="+mn-lt"/>
                <a:ea typeface="+mn-ea"/>
                <a:cs typeface="+mn-cs"/>
              </a:rPr>
              <a:t> Error. </a:t>
            </a:r>
          </a:p>
          <a:p>
            <a:pPr marL="0" marR="0" lvl="0" indent="0" algn="l" defTabSz="914379"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While Mean </a:t>
            </a:r>
            <a:r>
              <a:rPr lang="en-US" sz="1200" b="0" i="0" kern="1200" dirty="0" err="1">
                <a:solidFill>
                  <a:schemeClr val="tx1"/>
                </a:solidFill>
                <a:effectLst/>
                <a:latin typeface="+mn-lt"/>
                <a:ea typeface="+mn-ea"/>
                <a:cs typeface="+mn-cs"/>
              </a:rPr>
              <a:t>Sq</a:t>
            </a:r>
            <a:r>
              <a:rPr lang="en-US" sz="1200" b="0" i="0" kern="1200" dirty="0">
                <a:solidFill>
                  <a:schemeClr val="tx1"/>
                </a:solidFill>
                <a:effectLst/>
                <a:latin typeface="+mn-lt"/>
                <a:ea typeface="+mn-ea"/>
                <a:cs typeface="+mn-cs"/>
              </a:rPr>
              <a:t> Error reports errors in units squared, the Root Mean </a:t>
            </a:r>
            <a:r>
              <a:rPr lang="en-US" sz="1200" b="0" i="0" kern="1200" dirty="0" err="1">
                <a:solidFill>
                  <a:schemeClr val="tx1"/>
                </a:solidFill>
                <a:effectLst/>
                <a:latin typeface="+mn-lt"/>
                <a:ea typeface="+mn-ea"/>
                <a:cs typeface="+mn-cs"/>
              </a:rPr>
              <a:t>Sq</a:t>
            </a:r>
            <a:r>
              <a:rPr lang="en-US" sz="1200" b="0" i="0" kern="1200" dirty="0">
                <a:solidFill>
                  <a:schemeClr val="tx1"/>
                </a:solidFill>
                <a:effectLst/>
                <a:latin typeface="+mn-lt"/>
                <a:ea typeface="+mn-ea"/>
                <a:cs typeface="+mn-cs"/>
              </a:rPr>
              <a:t> Error reports the errors in the original units, making it easier to interpreted the error.</a:t>
            </a:r>
          </a:p>
          <a:p>
            <a:pPr marL="0" marR="0" lvl="0" indent="0" algn="l" defTabSz="914379"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379"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MAE short for…: is the average of the absolute differences between the target values and the values predicted by the model. </a:t>
            </a:r>
          </a:p>
          <a:p>
            <a:pPr marL="0" marR="0" lvl="0" indent="0" algn="l" defTabSz="914379"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Being a linear score, all the individual differences are weighted equally, hence the MAE is more robust to outliers and does not penalize the errors as extremely as MSE. </a:t>
            </a:r>
          </a:p>
          <a:p>
            <a:pPr marL="0" marR="0" lvl="0" indent="0" algn="l" defTabSz="914379"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379"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R² on the other hand is a metric that helps compare our </a:t>
            </a:r>
            <a:r>
              <a:rPr lang="en-US" sz="1200" b="0" i="0" kern="1200" dirty="0" err="1">
                <a:solidFill>
                  <a:schemeClr val="tx1"/>
                </a:solidFill>
                <a:effectLst/>
                <a:latin typeface="+mn-lt"/>
                <a:ea typeface="+mn-ea"/>
                <a:cs typeface="+mn-cs"/>
              </a:rPr>
              <a:t>regr</a:t>
            </a:r>
            <a:r>
              <a:rPr lang="en-US" sz="1200" b="0" i="0" kern="1200" dirty="0">
                <a:solidFill>
                  <a:schemeClr val="tx1"/>
                </a:solidFill>
                <a:effectLst/>
                <a:latin typeface="+mn-lt"/>
                <a:ea typeface="+mn-ea"/>
                <a:cs typeface="+mn-cs"/>
              </a:rPr>
              <a:t> model with a constant average baseline model (that is predict averages for all data points), and tells us how much better the </a:t>
            </a:r>
            <a:r>
              <a:rPr lang="en-US" sz="1200" b="0" i="0" kern="1200" dirty="0" err="1">
                <a:solidFill>
                  <a:schemeClr val="tx1"/>
                </a:solidFill>
                <a:effectLst/>
                <a:latin typeface="+mn-lt"/>
                <a:ea typeface="+mn-ea"/>
                <a:cs typeface="+mn-cs"/>
              </a:rPr>
              <a:t>regr</a:t>
            </a:r>
            <a:r>
              <a:rPr lang="en-US" sz="1200" b="0" i="0" kern="1200" dirty="0">
                <a:solidFill>
                  <a:schemeClr val="tx1"/>
                </a:solidFill>
                <a:effectLst/>
                <a:latin typeface="+mn-lt"/>
                <a:ea typeface="+mn-ea"/>
                <a:cs typeface="+mn-cs"/>
              </a:rPr>
              <a:t> is vs this baseline  model.</a:t>
            </a:r>
          </a:p>
          <a:p>
            <a:pPr marL="0" marR="0" lvl="0" indent="0" algn="l" defTabSz="914379"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379"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While with the other metrics, is desirable to lower the scores, the R2 is different.</a:t>
            </a:r>
          </a:p>
          <a:p>
            <a:pPr marL="0" marR="0" lvl="0" indent="0" algn="l" defTabSz="914379"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Assuming that the ML model will always perform better than the baseline/average model, R² will take values between 0 and 1.</a:t>
            </a:r>
          </a:p>
          <a:p>
            <a:pPr marL="0" marR="0" lvl="0" indent="0" algn="l" defTabSz="914379"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-If the </a:t>
            </a:r>
            <a:r>
              <a:rPr lang="en-US" sz="1200" b="0" i="0" kern="1200" dirty="0" err="1">
                <a:solidFill>
                  <a:schemeClr val="tx1"/>
                </a:solidFill>
                <a:effectLst/>
                <a:latin typeface="+mn-lt"/>
                <a:ea typeface="+mn-ea"/>
                <a:cs typeface="+mn-cs"/>
              </a:rPr>
              <a:t>regr</a:t>
            </a:r>
            <a:r>
              <a:rPr lang="en-US" sz="1200" b="0" i="0" kern="1200" dirty="0">
                <a:solidFill>
                  <a:schemeClr val="tx1"/>
                </a:solidFill>
                <a:effectLst/>
                <a:latin typeface="+mn-lt"/>
                <a:ea typeface="+mn-ea"/>
                <a:cs typeface="+mn-cs"/>
              </a:rPr>
              <a:t> model did not improve at all over the baseline model, producing same errors, R2 = 0 (lowest)</a:t>
            </a:r>
          </a:p>
          <a:p>
            <a:pPr marL="0" marR="0" lvl="0" indent="0" algn="l" defTabSz="914379"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-The best </a:t>
            </a:r>
            <a:r>
              <a:rPr lang="en-US" sz="1200" b="0" i="0" kern="1200" dirty="0" err="1">
                <a:solidFill>
                  <a:schemeClr val="tx1"/>
                </a:solidFill>
                <a:effectLst/>
                <a:latin typeface="+mn-lt"/>
                <a:ea typeface="+mn-ea"/>
                <a:cs typeface="+mn-cs"/>
              </a:rPr>
              <a:t>regr</a:t>
            </a:r>
            <a:r>
              <a:rPr lang="en-US" sz="1200" b="0" i="0" kern="1200" dirty="0">
                <a:solidFill>
                  <a:schemeClr val="tx1"/>
                </a:solidFill>
                <a:effectLst/>
                <a:latin typeface="+mn-lt"/>
                <a:ea typeface="+mn-ea"/>
                <a:cs typeface="+mn-cs"/>
              </a:rPr>
              <a:t> model, meaning no errors between the predicted values and the actual values (MSE =0), R2 will be 1 (highest)</a:t>
            </a:r>
          </a:p>
          <a:p>
            <a:pPr marL="0" marR="0" lvl="0" indent="0" algn="l" defTabSz="914379"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379"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Amazon Ember Light" panose="020B0403020204020204" pitchFamily="34" charset="0"/>
                <a:ea typeface="+mn-ea"/>
                <a:cs typeface="+mn-cs"/>
              </a:rPr>
              <a:t>While the MSE is the most preferred metrics for regression tasks, </a:t>
            </a:r>
          </a:p>
          <a:p>
            <a:pPr marL="0" marR="0" lvl="0" indent="0" algn="l" defTabSz="914379"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Amazon Ember Light" panose="020B0403020204020204" pitchFamily="34" charset="0"/>
                <a:ea typeface="+mn-ea"/>
                <a:cs typeface="+mn-cs"/>
              </a:rPr>
              <a:t>just like anything else with ML, there is no clear choice which metric to use. </a:t>
            </a:r>
          </a:p>
          <a:p>
            <a:pPr marL="0" marR="0" lvl="0" indent="0" algn="l" defTabSz="914379"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Amazon Ember Light" panose="020B0403020204020204" pitchFamily="34" charset="0"/>
                <a:ea typeface="+mn-ea"/>
                <a:cs typeface="+mn-cs"/>
              </a:rPr>
              <a:t>Best practice is to monitoring a few, depending on the business problem and the dataset.</a:t>
            </a:r>
          </a:p>
          <a:p>
            <a:pPr marL="0" marR="0" lvl="0" indent="0" algn="l" defTabSz="914379"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Amazon Ember Light" panose="020B0403020204020204" pitchFamily="34" charset="0"/>
              <a:ea typeface="+mn-ea"/>
              <a:cs typeface="+mn-cs"/>
            </a:endParaRPr>
          </a:p>
        </p:txBody>
      </p:sp>
      <p:sp>
        <p:nvSpPr>
          <p:cNvPr id="4" name="Slide Number Placeholder 3"/>
          <p:cNvSpPr>
            <a:spLocks noGrp="1"/>
          </p:cNvSpPr>
          <p:nvPr>
            <p:ph type="sldNum" sz="quarter" idx="5"/>
          </p:nvPr>
        </p:nvSpPr>
        <p:spPr/>
        <p:txBody>
          <a:bodyPr/>
          <a:lstStyle/>
          <a:p>
            <a:fld id="{DE9AAF13-0D66-9247-8B59-91BBBED844F7}" type="slidenum">
              <a:rPr lang="en-US" smtClean="0"/>
              <a:t>21</a:t>
            </a:fld>
            <a:endParaRPr lang="en-US"/>
          </a:p>
        </p:txBody>
      </p:sp>
    </p:spTree>
    <p:extLst>
      <p:ext uri="{BB962C8B-B14F-4D97-AF65-F5344CB8AC3E}">
        <p14:creationId xmlns:p14="http://schemas.microsoft.com/office/powerpoint/2010/main" val="30305922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about evaluating classification models?</a:t>
            </a:r>
          </a:p>
          <a:p>
            <a:endParaRPr lang="en-US" dirty="0"/>
          </a:p>
          <a:p>
            <a:r>
              <a:rPr lang="en-US" sz="1200" b="0" i="0" kern="1200" dirty="0">
                <a:solidFill>
                  <a:schemeClr val="tx1"/>
                </a:solidFill>
                <a:effectLst/>
                <a:latin typeface="+mn-lt"/>
                <a:ea typeface="+mn-ea"/>
                <a:cs typeface="+mn-cs"/>
              </a:rPr>
              <a:t>In the case of the classification models (a binary classification task shown here for simplicity)</a:t>
            </a:r>
          </a:p>
          <a:p>
            <a:r>
              <a:rPr lang="en-US" sz="1200" b="0" i="0" kern="1200" dirty="0">
                <a:solidFill>
                  <a:schemeClr val="tx1"/>
                </a:solidFill>
                <a:effectLst/>
                <a:latin typeface="+mn-lt"/>
                <a:ea typeface="+mn-ea"/>
                <a:cs typeface="+mn-cs"/>
              </a:rPr>
              <a:t>the performance of the model and its associated errors can be judged by examining</a:t>
            </a:r>
          </a:p>
          <a:p>
            <a:r>
              <a:rPr lang="en-US" sz="1200" b="0" i="0" kern="1200" dirty="0">
                <a:solidFill>
                  <a:schemeClr val="tx1"/>
                </a:solidFill>
                <a:effectLst/>
                <a:latin typeface="+mn-lt"/>
                <a:ea typeface="+mn-ea"/>
                <a:cs typeface="+mn-cs"/>
              </a:rPr>
              <a:t>correctly classified cases vs incorrectly classified cases.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Given our star/not star example, here called positive/negative classes,</a:t>
            </a:r>
          </a:p>
          <a:p>
            <a:r>
              <a:rPr lang="en-US" sz="1200" b="0" i="0" kern="1200" dirty="0">
                <a:solidFill>
                  <a:schemeClr val="tx1"/>
                </a:solidFill>
                <a:effectLst/>
                <a:latin typeface="+mn-lt"/>
                <a:ea typeface="+mn-ea"/>
                <a:cs typeface="+mn-cs"/>
              </a:rPr>
              <a:t>we define as TP those data points that were </a:t>
            </a:r>
            <a:r>
              <a:rPr lang="en-US" sz="1200" b="0" i="0" kern="1200" dirty="0" err="1">
                <a:solidFill>
                  <a:schemeClr val="tx1"/>
                </a:solidFill>
                <a:effectLst/>
                <a:latin typeface="+mn-lt"/>
                <a:ea typeface="+mn-ea"/>
                <a:cs typeface="+mn-cs"/>
              </a:rPr>
              <a:t>pred</a:t>
            </a:r>
            <a:r>
              <a:rPr lang="en-US" sz="1200" b="0" i="0" kern="1200" dirty="0">
                <a:solidFill>
                  <a:schemeClr val="tx1"/>
                </a:solidFill>
                <a:effectLst/>
                <a:latin typeface="+mn-lt"/>
                <a:ea typeface="+mn-ea"/>
                <a:cs typeface="+mn-cs"/>
              </a:rPr>
              <a:t> P when the </a:t>
            </a:r>
          </a:p>
          <a:p>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We record our classifier results in a so called confusion matrix – </a:t>
            </a:r>
          </a:p>
          <a:p>
            <a:r>
              <a:rPr lang="en-US" sz="1200" b="0" i="0" kern="1200" dirty="0">
                <a:solidFill>
                  <a:schemeClr val="tx1"/>
                </a:solidFill>
                <a:effectLst/>
                <a:latin typeface="+mn-lt"/>
                <a:ea typeface="+mn-ea"/>
                <a:cs typeface="+mn-cs"/>
              </a:rPr>
              <a:t>(reflecting the fact that the classifier is sometimes confused and makes mistakes)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For our binary classification problem the matrix has 2 rows and 2 columns.</a:t>
            </a:r>
          </a:p>
          <a:p>
            <a:r>
              <a:rPr lang="en-US" sz="1200" b="0" i="0" kern="1200" dirty="0">
                <a:solidFill>
                  <a:schemeClr val="tx1"/>
                </a:solidFill>
                <a:effectLst/>
                <a:latin typeface="+mn-lt"/>
                <a:ea typeface="+mn-ea"/>
                <a:cs typeface="+mn-cs"/>
              </a:rPr>
              <a:t>Across the top are the predicted class labels and down the side are the actual class labels. </a:t>
            </a:r>
          </a:p>
          <a:p>
            <a:r>
              <a:rPr lang="en-US" sz="1200" b="0" i="0" kern="1200" dirty="0">
                <a:solidFill>
                  <a:schemeClr val="tx1"/>
                </a:solidFill>
                <a:effectLst/>
                <a:latin typeface="+mn-lt"/>
                <a:ea typeface="+mn-ea"/>
                <a:cs typeface="+mn-cs"/>
              </a:rPr>
              <a:t>Each cell contains the number of predictions made by the classifier that fall into that cell.</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Conf Matrix makes it easier to observe the relations between the classifier outputs, and </a:t>
            </a:r>
          </a:p>
          <a:p>
            <a:r>
              <a:rPr lang="en-US" sz="1200" b="0" i="0" kern="1200" dirty="0">
                <a:solidFill>
                  <a:schemeClr val="tx1"/>
                </a:solidFill>
                <a:effectLst/>
                <a:latin typeface="+mn-lt"/>
                <a:ea typeface="+mn-ea"/>
                <a:cs typeface="+mn-cs"/>
              </a:rPr>
              <a:t>Examining the CM usually gives a good idea whether or not the classifier we built is bad or good.</a:t>
            </a:r>
          </a:p>
          <a:p>
            <a:r>
              <a:rPr lang="en-US" sz="1200" b="0" i="0" kern="1200" dirty="0">
                <a:solidFill>
                  <a:schemeClr val="tx1"/>
                </a:solidFill>
                <a:effectLst/>
                <a:latin typeface="+mn-lt"/>
                <a:ea typeface="+mn-ea"/>
                <a:cs typeface="+mn-cs"/>
              </a:rPr>
              <a:t>In our case here, we seem to have done at pretty good job at assigning most data points to their correct classes…</a:t>
            </a:r>
          </a:p>
          <a:p>
            <a:r>
              <a:rPr lang="en-US" sz="1200" b="0" i="0" kern="1200" dirty="0">
                <a:solidFill>
                  <a:schemeClr val="tx1"/>
                </a:solidFill>
                <a:effectLst/>
                <a:latin typeface="+mn-lt"/>
                <a:ea typeface="+mn-ea"/>
                <a:cs typeface="+mn-cs"/>
              </a:rPr>
              <a:t>A perfect classifier would correctly predict all cases, so high numbers would stay on the main orange diagonal and nothing would fall off this diagonal into the False/error tiles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While the confusion matrix contains all information of the outcomes of a classifier, </a:t>
            </a:r>
          </a:p>
          <a:p>
            <a:r>
              <a:rPr lang="en-US" sz="1200" b="0" i="0" kern="1200" dirty="0">
                <a:solidFill>
                  <a:schemeClr val="tx1"/>
                </a:solidFill>
                <a:effectLst/>
                <a:latin typeface="+mn-lt"/>
                <a:ea typeface="+mn-ea"/>
                <a:cs typeface="+mn-cs"/>
              </a:rPr>
              <a:t>is rarely used for reporting results because is difficult to compare and discuss. </a:t>
            </a:r>
          </a:p>
          <a:p>
            <a:r>
              <a:rPr lang="en-US" sz="1200" b="0" i="0" kern="1200" dirty="0">
                <a:solidFill>
                  <a:schemeClr val="tx1"/>
                </a:solidFill>
                <a:effectLst/>
                <a:latin typeface="+mn-lt"/>
                <a:ea typeface="+mn-ea"/>
                <a:cs typeface="+mn-cs"/>
              </a:rPr>
              <a:t>Instead, some overall numerical scores </a:t>
            </a:r>
            <a:r>
              <a:rPr lang="en-US" sz="1200" b="1" i="0" kern="1200" dirty="0">
                <a:solidFill>
                  <a:schemeClr val="tx1"/>
                </a:solidFill>
                <a:effectLst/>
                <a:latin typeface="+mn-lt"/>
                <a:ea typeface="+mn-ea"/>
                <a:cs typeface="+mn-cs"/>
              </a:rPr>
              <a:t>extracted </a:t>
            </a:r>
            <a:r>
              <a:rPr lang="en-US" sz="1200" b="0" i="0" kern="1200" dirty="0">
                <a:solidFill>
                  <a:schemeClr val="tx1"/>
                </a:solidFill>
                <a:effectLst/>
                <a:latin typeface="+mn-lt"/>
                <a:ea typeface="+mn-ea"/>
                <a:cs typeface="+mn-cs"/>
              </a:rPr>
              <a:t>from the confusion matrix are commonly used.</a:t>
            </a:r>
            <a:endParaRPr lang="en-US" dirty="0"/>
          </a:p>
        </p:txBody>
      </p:sp>
      <p:sp>
        <p:nvSpPr>
          <p:cNvPr id="4" name="Slide Number Placeholder 3"/>
          <p:cNvSpPr>
            <a:spLocks noGrp="1"/>
          </p:cNvSpPr>
          <p:nvPr>
            <p:ph type="sldNum" sz="quarter" idx="5"/>
          </p:nvPr>
        </p:nvSpPr>
        <p:spPr/>
        <p:txBody>
          <a:bodyPr/>
          <a:lstStyle/>
          <a:p>
            <a:fld id="{DE9AAF13-0D66-9247-8B59-91BBBED844F7}" type="slidenum">
              <a:rPr lang="en-US" smtClean="0"/>
              <a:t>22</a:t>
            </a:fld>
            <a:endParaRPr lang="en-US"/>
          </a:p>
        </p:txBody>
      </p:sp>
    </p:spTree>
    <p:extLst>
      <p:ext uri="{BB962C8B-B14F-4D97-AF65-F5344CB8AC3E}">
        <p14:creationId xmlns:p14="http://schemas.microsoft.com/office/powerpoint/2010/main" val="129208724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79"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Amazon Ember Light" panose="020B0403020204020204" pitchFamily="34" charset="0"/>
              <a:ea typeface="+mn-ea"/>
              <a:cs typeface="+mn-cs"/>
            </a:endParaRPr>
          </a:p>
          <a:p>
            <a:pPr marL="0" marR="0" lvl="0" indent="0" algn="l" defTabSz="914379"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Building on the intuition that a good classifier would predict most cases correctly, an so its Confusion Matrix would have higher numbers on the main diagonal, </a:t>
            </a:r>
          </a:p>
          <a:p>
            <a:pPr marL="0" marR="0" lvl="0" indent="0" algn="l" defTabSz="914379"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here’s the most popular classification metric, called accuracy:</a:t>
            </a:r>
          </a:p>
          <a:p>
            <a:pPr marL="0" marR="0" lvl="0" indent="0" algn="l" defTabSz="914379"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379"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For our scenario here,  accuracy turns out to be 0.89</a:t>
            </a:r>
          </a:p>
          <a:p>
            <a:pPr marL="171450" marR="0" lvl="0" indent="-171450" algn="l" defTabSz="914379" rtl="0" eaLnBrk="1" fontAlgn="auto" latinLnBrk="0" hangingPunct="1">
              <a:lnSpc>
                <a:spcPct val="100000"/>
              </a:lnSpc>
              <a:spcBef>
                <a:spcPts val="0"/>
              </a:spcBef>
              <a:spcAft>
                <a:spcPts val="0"/>
              </a:spcAft>
              <a:buClrTx/>
              <a:buSzTx/>
              <a:buFontTx/>
              <a:buChar char="-"/>
              <a:tabLst/>
              <a:defRPr/>
            </a:pPr>
            <a:r>
              <a:rPr lang="en-US" sz="1200" b="0" i="0" kern="1200" dirty="0">
                <a:solidFill>
                  <a:schemeClr val="tx1"/>
                </a:solidFill>
                <a:effectLst/>
                <a:latin typeface="+mn-lt"/>
                <a:ea typeface="+mn-ea"/>
                <a:cs typeface="+mn-cs"/>
              </a:rPr>
              <a:t>a pretty good accuracy score…</a:t>
            </a:r>
          </a:p>
          <a:p>
            <a:pPr marL="171450" marR="0" lvl="0" indent="-171450" algn="l" defTabSz="914379" rtl="0" eaLnBrk="1" fontAlgn="auto" latinLnBrk="0" hangingPunct="1">
              <a:lnSpc>
                <a:spcPct val="100000"/>
              </a:lnSpc>
              <a:spcBef>
                <a:spcPts val="0"/>
              </a:spcBef>
              <a:spcAft>
                <a:spcPts val="0"/>
              </a:spcAft>
              <a:buClrTx/>
              <a:buSzTx/>
              <a:buFontTx/>
              <a:buChar char="-"/>
              <a:tabLst/>
              <a:defRPr/>
            </a:pPr>
            <a:r>
              <a:rPr lang="en-US" sz="1200" b="0" i="0" kern="1200" dirty="0">
                <a:solidFill>
                  <a:schemeClr val="tx1"/>
                </a:solidFill>
                <a:effectLst/>
                <a:latin typeface="+mn-lt"/>
                <a:ea typeface="+mn-ea"/>
                <a:cs typeface="+mn-cs"/>
              </a:rPr>
              <a:t>Closer to 1 the better, with 0 being the worst</a:t>
            </a:r>
          </a:p>
          <a:p>
            <a:pPr marL="171450" marR="0" lvl="0" indent="-171450" algn="l" defTabSz="914379" rtl="0" eaLnBrk="1" fontAlgn="auto" latinLnBrk="0" hangingPunct="1">
              <a:lnSpc>
                <a:spcPct val="100000"/>
              </a:lnSpc>
              <a:spcBef>
                <a:spcPts val="0"/>
              </a:spcBef>
              <a:spcAft>
                <a:spcPts val="0"/>
              </a:spcAft>
              <a:buClrTx/>
              <a:buSzTx/>
              <a:buFontTx/>
              <a:buChar char="-"/>
              <a:tabLst/>
              <a:defRPr/>
            </a:pPr>
            <a:endParaRPr lang="en-US" sz="1200" b="0" i="0" kern="1200" dirty="0">
              <a:solidFill>
                <a:schemeClr val="tx1"/>
              </a:solidFill>
              <a:effectLst/>
              <a:latin typeface="+mn-lt"/>
              <a:ea typeface="+mn-ea"/>
              <a:cs typeface="+mn-cs"/>
            </a:endParaRPr>
          </a:p>
          <a:p>
            <a:pPr marL="0" marR="0" lvl="0" indent="0" algn="l" defTabSz="914379"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Accuracy seems to be easy to compute, easy to interpret and easy to compare across models.</a:t>
            </a:r>
            <a:endParaRPr lang="en-US" sz="1200" kern="1200" dirty="0">
              <a:solidFill>
                <a:schemeClr val="tx1"/>
              </a:solidFill>
              <a:effectLst/>
              <a:latin typeface="Amazon Ember Light" panose="020B0403020204020204" pitchFamily="34" charset="0"/>
              <a:ea typeface="+mn-ea"/>
              <a:cs typeface="+mn-cs"/>
            </a:endParaRPr>
          </a:p>
          <a:p>
            <a:pPr marL="0" marR="0" lvl="0" indent="0" algn="l" defTabSz="914379"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Amazon Ember Light" panose="020B0403020204020204" pitchFamily="34" charset="0"/>
              <a:ea typeface="+mn-ea"/>
              <a:cs typeface="+mn-cs"/>
            </a:endParaRPr>
          </a:p>
        </p:txBody>
      </p:sp>
      <p:sp>
        <p:nvSpPr>
          <p:cNvPr id="4" name="Slide Number Placeholder 3"/>
          <p:cNvSpPr>
            <a:spLocks noGrp="1"/>
          </p:cNvSpPr>
          <p:nvPr>
            <p:ph type="sldNum" sz="quarter" idx="5"/>
          </p:nvPr>
        </p:nvSpPr>
        <p:spPr/>
        <p:txBody>
          <a:bodyPr/>
          <a:lstStyle/>
          <a:p>
            <a:fld id="{DE9AAF13-0D66-9247-8B59-91BBBED844F7}" type="slidenum">
              <a:rPr lang="en-US" smtClean="0"/>
              <a:t>23</a:t>
            </a:fld>
            <a:endParaRPr lang="en-US"/>
          </a:p>
        </p:txBody>
      </p:sp>
    </p:spTree>
    <p:extLst>
      <p:ext uri="{BB962C8B-B14F-4D97-AF65-F5344CB8AC3E}">
        <p14:creationId xmlns:p14="http://schemas.microsoft.com/office/powerpoint/2010/main" val="420064111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However, in a problem where there is a large class imbalance, many true negatives say,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a model can predict/return the value of the majority class for all predictions (without much learning that is)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and still achieve a high classification accuracy,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This is called the High Acc paradox!</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Amazon Ember Light" panose="020B0403020204020204" pitchFamily="34" charset="0"/>
                <a:ea typeface="+mn-ea"/>
                <a:cs typeface="+mn-cs"/>
              </a:rPr>
              <a:t>Think of a rare disease scenario, where out of a labeled dataset of 100 patients,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Amazon Ember Light" panose="020B0403020204020204" pitchFamily="34" charset="0"/>
                <a:ea typeface="+mn-ea"/>
                <a:cs typeface="+mn-cs"/>
              </a:rPr>
              <a:t>10 have the disease, 90 don’t and your classifier was able to correctly identify only 2 people of the all diseased people out there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Amazon Ember Light" panose="020B0403020204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Amazon Ember Light" panose="020B0403020204020204" pitchFamily="34" charset="0"/>
                <a:ea typeface="+mn-ea"/>
                <a:cs typeface="+mn-cs"/>
              </a:rPr>
              <a:t>The accuracy of such classifier would be pretty high, at 0.90</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Amazon Ember Light" panose="020B0403020204020204" pitchFamily="34" charset="0"/>
                <a:ea typeface="+mn-ea"/>
                <a:cs typeface="+mn-cs"/>
              </a:rPr>
              <a:t>But is this classifier good at the task it was build for – identify diseased people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Amazon Ember Light" panose="020B0403020204020204" pitchFamily="34" charset="0"/>
                <a:ea typeface="+mn-ea"/>
                <a:cs typeface="+mn-cs"/>
              </a:rPr>
              <a:t>Is this a good disease pattern-observer classifier?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Safe to say that this model won’t be very useful in the problem domain.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For problems or rather datasets like this, additional metrics can better be suited to evaluate classifier’s performance.</a:t>
            </a:r>
          </a:p>
        </p:txBody>
      </p:sp>
      <p:sp>
        <p:nvSpPr>
          <p:cNvPr id="4" name="Slide Number Placeholder 3"/>
          <p:cNvSpPr>
            <a:spLocks noGrp="1"/>
          </p:cNvSpPr>
          <p:nvPr>
            <p:ph type="sldNum" sz="quarter" idx="5"/>
          </p:nvPr>
        </p:nvSpPr>
        <p:spPr/>
        <p:txBody>
          <a:bodyPr/>
          <a:lstStyle/>
          <a:p>
            <a:fld id="{DE9AAF13-0D66-9247-8B59-91BBBED844F7}" type="slidenum">
              <a:rPr lang="en-US" smtClean="0"/>
              <a:t>24</a:t>
            </a:fld>
            <a:endParaRPr lang="en-US"/>
          </a:p>
        </p:txBody>
      </p:sp>
    </p:spTree>
    <p:extLst>
      <p:ext uri="{BB962C8B-B14F-4D97-AF65-F5344CB8AC3E}">
        <p14:creationId xmlns:p14="http://schemas.microsoft.com/office/powerpoint/2010/main" val="287579864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79"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Amazon Ember Light" panose="020B0403020204020204" pitchFamily="34" charset="0"/>
                <a:ea typeface="+mn-ea"/>
                <a:cs typeface="+mn-cs"/>
              </a:rPr>
              <a:t>One such metric is Precision, which is basically the acc of the predicted positive outcomes </a:t>
            </a:r>
          </a:p>
          <a:p>
            <a:pPr marL="0" marR="0" lvl="0" indent="0" algn="l" defTabSz="914379"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Amazon Ember Light" panose="020B0403020204020204" pitchFamily="34" charset="0"/>
                <a:ea typeface="+mn-ea"/>
                <a:cs typeface="+mn-cs"/>
              </a:rPr>
              <a:t>and as you see ignores the </a:t>
            </a:r>
            <a:r>
              <a:rPr lang="en-US" sz="1200" kern="1200" dirty="0" err="1">
                <a:solidFill>
                  <a:schemeClr val="tx1"/>
                </a:solidFill>
                <a:effectLst/>
                <a:latin typeface="Amazon Ember Light" panose="020B0403020204020204" pitchFamily="34" charset="0"/>
                <a:ea typeface="+mn-ea"/>
                <a:cs typeface="+mn-cs"/>
              </a:rPr>
              <a:t>TrueNeg</a:t>
            </a:r>
            <a:r>
              <a:rPr lang="en-US" sz="1200" kern="1200" dirty="0">
                <a:solidFill>
                  <a:schemeClr val="tx1"/>
                </a:solidFill>
                <a:effectLst/>
                <a:latin typeface="Amazon Ember Light" panose="020B0403020204020204" pitchFamily="34" charset="0"/>
                <a:ea typeface="+mn-ea"/>
                <a:cs typeface="+mn-cs"/>
              </a:rPr>
              <a:t> altogether, and centers on the </a:t>
            </a:r>
            <a:r>
              <a:rPr lang="en-US" sz="1200" kern="1200" dirty="0" err="1">
                <a:solidFill>
                  <a:schemeClr val="tx1"/>
                </a:solidFill>
                <a:effectLst/>
                <a:latin typeface="Amazon Ember Light" panose="020B0403020204020204" pitchFamily="34" charset="0"/>
                <a:ea typeface="+mn-ea"/>
                <a:cs typeface="+mn-cs"/>
              </a:rPr>
              <a:t>TruePos</a:t>
            </a:r>
            <a:r>
              <a:rPr lang="en-US" sz="1200" kern="1200" dirty="0">
                <a:solidFill>
                  <a:schemeClr val="tx1"/>
                </a:solidFill>
                <a:effectLst/>
                <a:latin typeface="Amazon Ember Light" panose="020B0403020204020204" pitchFamily="34" charset="0"/>
                <a:ea typeface="+mn-ea"/>
                <a:cs typeface="+mn-cs"/>
              </a:rPr>
              <a:t> alone/</a:t>
            </a:r>
          </a:p>
          <a:p>
            <a:pPr marL="0" marR="0" lvl="0" indent="0" algn="l" defTabSz="914379"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Amazon Ember Light" panose="020B0403020204020204" pitchFamily="34" charset="0"/>
              <a:ea typeface="+mn-ea"/>
              <a:cs typeface="+mn-cs"/>
            </a:endParaRPr>
          </a:p>
          <a:p>
            <a:pPr marL="0" marR="0" lvl="0" indent="0" algn="l" defTabSz="914379"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Precision can be thought of as a measure of a classifiers exactness.</a:t>
            </a:r>
          </a:p>
          <a:p>
            <a:pPr marL="0" marR="0" lvl="0" indent="0" algn="l" defTabSz="914379"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379"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Amazon Ember Light" panose="020B0403020204020204" pitchFamily="34" charset="0"/>
                <a:ea typeface="+mn-ea"/>
                <a:cs typeface="+mn-cs"/>
              </a:rPr>
              <a:t>As expected, the perf of this classifier on the imbalanced dataset is very poor, close to 0 worst and closer to 1 better.</a:t>
            </a:r>
          </a:p>
          <a:p>
            <a:pPr marL="0" marR="0" lvl="0" indent="0" algn="l" defTabSz="914379"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379"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 A low precision can also indicate a large number of False Positives </a:t>
            </a:r>
          </a:p>
          <a:p>
            <a:pPr marL="0" marR="0" lvl="0" indent="0" algn="l" defTabSz="914379"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(that will be the subjects identified as having the disease when they are healthy, and brought in for tests/treatments when not needed)</a:t>
            </a:r>
          </a:p>
        </p:txBody>
      </p:sp>
      <p:sp>
        <p:nvSpPr>
          <p:cNvPr id="4" name="Slide Number Placeholder 3"/>
          <p:cNvSpPr>
            <a:spLocks noGrp="1"/>
          </p:cNvSpPr>
          <p:nvPr>
            <p:ph type="sldNum" sz="quarter" idx="5"/>
          </p:nvPr>
        </p:nvSpPr>
        <p:spPr/>
        <p:txBody>
          <a:bodyPr/>
          <a:lstStyle/>
          <a:p>
            <a:fld id="{DE9AAF13-0D66-9247-8B59-91BBBED844F7}" type="slidenum">
              <a:rPr lang="en-US" smtClean="0"/>
              <a:t>25</a:t>
            </a:fld>
            <a:endParaRPr lang="en-US"/>
          </a:p>
        </p:txBody>
      </p:sp>
    </p:spTree>
    <p:extLst>
      <p:ext uri="{BB962C8B-B14F-4D97-AF65-F5344CB8AC3E}">
        <p14:creationId xmlns:p14="http://schemas.microsoft.com/office/powerpoint/2010/main" val="159732657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79"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Amazon Ember Light" panose="020B0403020204020204" pitchFamily="34" charset="0"/>
                <a:ea typeface="+mn-ea"/>
                <a:cs typeface="+mn-cs"/>
              </a:rPr>
              <a:t>Another metric that centers on the TPs, is Recall</a:t>
            </a:r>
          </a:p>
          <a:p>
            <a:pPr marL="0" marR="0" lvl="0" indent="0" algn="l" defTabSz="914379" rtl="0" eaLnBrk="1" fontAlgn="auto" latinLnBrk="0" hangingPunct="1">
              <a:lnSpc>
                <a:spcPct val="100000"/>
              </a:lnSpc>
              <a:spcBef>
                <a:spcPts val="0"/>
              </a:spcBef>
              <a:spcAft>
                <a:spcPts val="0"/>
              </a:spcAft>
              <a:buClrTx/>
              <a:buSzTx/>
              <a:buFontTx/>
              <a:buNone/>
              <a:tabLst/>
              <a:defRPr/>
            </a:pP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Recall measures model’s ability to predict a positive outcome, </a:t>
            </a:r>
          </a:p>
          <a:p>
            <a:pPr marL="0" marR="0" lvl="0" indent="0" algn="l" defTabSz="914379" rtl="0" eaLnBrk="1" fontAlgn="auto" latinLnBrk="0" hangingPunct="1">
              <a:lnSpc>
                <a:spcPct val="100000"/>
              </a:lnSpc>
              <a:spcBef>
                <a:spcPts val="0"/>
              </a:spcBef>
              <a:spcAft>
                <a:spcPts val="0"/>
              </a:spcAft>
              <a:buClrTx/>
              <a:buSzTx/>
              <a:buFontTx/>
              <a:buNone/>
              <a:tabLst/>
              <a:defRPr/>
            </a:pP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To basically recall more of those cases that are out there positive</a:t>
            </a:r>
          </a:p>
          <a:p>
            <a:pPr marL="0" marR="0" lvl="0" indent="0" algn="l" defTabSz="914379"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Amazon Ember Light" panose="020B0403020204020204" pitchFamily="34" charset="0"/>
              <a:ea typeface="+mn-ea"/>
              <a:cs typeface="+mn-cs"/>
            </a:endParaRPr>
          </a:p>
          <a:p>
            <a:pPr marL="0" marR="0" lvl="0" indent="0" algn="l" defTabSz="914379"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Amazon Ember Light" panose="020B0403020204020204" pitchFamily="34" charset="0"/>
                <a:ea typeface="+mn-ea"/>
                <a:cs typeface="+mn-cs"/>
              </a:rPr>
              <a:t>Again, as expected, the perf of our particular classifier is very poor, recall close to 0 being worst and closer to 1 the better.</a:t>
            </a: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p>
            <a:pPr marL="0" marR="0" lvl="0" indent="0" algn="l" defTabSz="914379" rtl="0" eaLnBrk="1" fontAlgn="auto" latinLnBrk="0" hangingPunct="1">
              <a:lnSpc>
                <a:spcPct val="100000"/>
              </a:lnSpc>
              <a:spcBef>
                <a:spcPts val="0"/>
              </a:spcBef>
              <a:spcAft>
                <a:spcPts val="0"/>
              </a:spcAft>
              <a:buClrTx/>
              <a:buSzTx/>
              <a:buFontTx/>
              <a:buNone/>
              <a:tabLst/>
              <a:defRPr/>
            </a:pP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p>
            <a:pPr marL="0" marR="0" lvl="0" indent="0" algn="l" defTabSz="914379"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A low recall usually indicates many False Negatives, which is the case here</a:t>
            </a:r>
          </a:p>
          <a:p>
            <a:pPr marL="0" marR="0" lvl="0" indent="0" algn="l" defTabSz="914379"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(that is people that have the disease and never find out, nor being further tested/treated)</a:t>
            </a:r>
            <a:endParaRPr lang="en-US" sz="1200" kern="1200" dirty="0">
              <a:solidFill>
                <a:schemeClr val="tx1"/>
              </a:solidFill>
              <a:effectLst/>
              <a:latin typeface="Amazon Ember Light" panose="020B0403020204020204" pitchFamily="34" charset="0"/>
              <a:ea typeface="+mn-ea"/>
              <a:cs typeface="+mn-cs"/>
            </a:endParaRPr>
          </a:p>
        </p:txBody>
      </p:sp>
      <p:sp>
        <p:nvSpPr>
          <p:cNvPr id="4" name="Slide Number Placeholder 3"/>
          <p:cNvSpPr>
            <a:spLocks noGrp="1"/>
          </p:cNvSpPr>
          <p:nvPr>
            <p:ph type="sldNum" sz="quarter" idx="5"/>
          </p:nvPr>
        </p:nvSpPr>
        <p:spPr/>
        <p:txBody>
          <a:bodyPr/>
          <a:lstStyle/>
          <a:p>
            <a:fld id="{DE9AAF13-0D66-9247-8B59-91BBBED844F7}" type="slidenum">
              <a:rPr lang="en-US" smtClean="0"/>
              <a:t>26</a:t>
            </a:fld>
            <a:endParaRPr lang="en-US"/>
          </a:p>
        </p:txBody>
      </p:sp>
    </p:spTree>
    <p:extLst>
      <p:ext uri="{BB962C8B-B14F-4D97-AF65-F5344CB8AC3E}">
        <p14:creationId xmlns:p14="http://schemas.microsoft.com/office/powerpoint/2010/main" val="183076443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Amazon Ember Light" panose="020B0403020204020204" pitchFamily="34" charset="0"/>
                <a:ea typeface="+mn-ea"/>
                <a:cs typeface="+mn-cs"/>
              </a:rPr>
              <a:t>With most imbalanced dataset scenarios, there’s usually a debate over whether your business problems should improve on precision or recall, </a:t>
            </a:r>
          </a:p>
          <a:p>
            <a:pPr marL="0" marR="0" lvl="0" indent="0" algn="l" defTabSz="914379"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Amazon Ember Light" panose="020B0403020204020204" pitchFamily="34" charset="0"/>
                <a:ea typeface="+mn-ea"/>
                <a:cs typeface="+mn-cs"/>
              </a:rPr>
              <a:t>That is say, for our rare case scenario,</a:t>
            </a:r>
          </a:p>
          <a:p>
            <a:pPr marL="0" marR="0" lvl="0" indent="0" algn="l" defTabSz="914379"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Amazon Ember Light" panose="020B0403020204020204" pitchFamily="34" charset="0"/>
                <a:ea typeface="+mn-ea"/>
                <a:cs typeface="+mn-cs"/>
              </a:rPr>
              <a:t> whether the classifier should do better on, increase </a:t>
            </a:r>
          </a:p>
          <a:p>
            <a:pPr marL="0" marR="0" lvl="0" indent="0" algn="l" defTabSz="914379"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Amazon Ember Light" panose="020B0403020204020204" pitchFamily="34" charset="0"/>
                <a:ea typeface="+mn-ea"/>
                <a:cs typeface="+mn-cs"/>
              </a:rPr>
              <a:t>Precision (that will be equivalent to </a:t>
            </a:r>
            <a:r>
              <a:rPr lang="en-US" sz="1200" b="0" i="0" kern="1200" dirty="0">
                <a:solidFill>
                  <a:schemeClr val="tx1"/>
                </a:solidFill>
                <a:effectLst/>
                <a:latin typeface="+mn-lt"/>
                <a:ea typeface="+mn-ea"/>
                <a:cs typeface="+mn-cs"/>
              </a:rPr>
              <a:t>predicting less </a:t>
            </a:r>
            <a:r>
              <a:rPr lang="en-US" sz="1200" b="0" i="0" kern="1200" dirty="0" err="1">
                <a:solidFill>
                  <a:schemeClr val="tx1"/>
                </a:solidFill>
                <a:effectLst/>
                <a:latin typeface="+mn-lt"/>
                <a:ea typeface="+mn-ea"/>
                <a:cs typeface="+mn-cs"/>
              </a:rPr>
              <a:t>FalsePos</a:t>
            </a:r>
            <a:r>
              <a:rPr lang="en-US" sz="1200" b="0" i="0" kern="1200" dirty="0">
                <a:solidFill>
                  <a:schemeClr val="tx1"/>
                </a:solidFill>
                <a:effectLst/>
                <a:latin typeface="+mn-lt"/>
                <a:ea typeface="+mn-ea"/>
                <a:cs typeface="+mn-cs"/>
              </a:rPr>
              <a:t>, minimize the number of healthy people brought in for tests/treatments when not needed)</a:t>
            </a:r>
            <a:endParaRPr lang="en-US" sz="1200" kern="1200" dirty="0">
              <a:solidFill>
                <a:schemeClr val="tx1"/>
              </a:solidFill>
              <a:effectLst/>
              <a:latin typeface="Amazon Ember Light" panose="020B0403020204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Amazon Ember Light" panose="020B0403020204020204" pitchFamily="34" charset="0"/>
                <a:ea typeface="+mn-ea"/>
                <a:cs typeface="+mn-cs"/>
              </a:rPr>
              <a:t>Or should do better, increase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Amazon Ember Light" panose="020B0403020204020204" pitchFamily="34" charset="0"/>
                <a:ea typeface="+mn-ea"/>
                <a:cs typeface="+mn-cs"/>
              </a:rPr>
              <a:t>Recall (equivalent to </a:t>
            </a:r>
            <a:r>
              <a:rPr lang="en-US" sz="1200" b="0" i="0" kern="1200" dirty="0">
                <a:solidFill>
                  <a:schemeClr val="tx1"/>
                </a:solidFill>
                <a:effectLst/>
                <a:latin typeface="+mn-lt"/>
                <a:ea typeface="+mn-ea"/>
                <a:cs typeface="+mn-cs"/>
              </a:rPr>
              <a:t>predicting less </a:t>
            </a:r>
            <a:r>
              <a:rPr lang="en-US" sz="1200" b="0" i="0" kern="1200" dirty="0" err="1">
                <a:solidFill>
                  <a:schemeClr val="tx1"/>
                </a:solidFill>
                <a:effectLst/>
                <a:latin typeface="+mn-lt"/>
                <a:ea typeface="+mn-ea"/>
                <a:cs typeface="+mn-cs"/>
              </a:rPr>
              <a:t>FalseNeg</a:t>
            </a:r>
            <a:r>
              <a:rPr lang="en-US" sz="1200" b="0" i="0" kern="1200" dirty="0">
                <a:solidFill>
                  <a:schemeClr val="tx1"/>
                </a:solidFill>
                <a:effectLst/>
                <a:latin typeface="+mn-lt"/>
                <a:ea typeface="+mn-ea"/>
                <a:cs typeface="+mn-cs"/>
              </a:rPr>
              <a:t>, reducing the no of people that have the disease and never find out)</a:t>
            </a:r>
            <a:endParaRPr lang="en-US" sz="1200" kern="1200" dirty="0">
              <a:solidFill>
                <a:schemeClr val="tx1"/>
              </a:solidFill>
              <a:effectLst/>
              <a:latin typeface="Amazon Ember Light" panose="020B0403020204020204" pitchFamily="34" charset="0"/>
              <a:ea typeface="+mn-ea"/>
              <a:cs typeface="+mn-cs"/>
            </a:endParaRPr>
          </a:p>
          <a:p>
            <a:endParaRPr lang="en-US" sz="1200" kern="1200" dirty="0">
              <a:solidFill>
                <a:schemeClr val="tx1"/>
              </a:solidFill>
              <a:effectLst/>
              <a:latin typeface="Amazon Ember Light" panose="020B0403020204020204" pitchFamily="34" charset="0"/>
              <a:ea typeface="+mn-ea"/>
              <a:cs typeface="+mn-cs"/>
            </a:endParaRPr>
          </a:p>
          <a:p>
            <a:r>
              <a:rPr lang="en-US" sz="1200" kern="1200" dirty="0">
                <a:solidFill>
                  <a:schemeClr val="tx1"/>
                </a:solidFill>
                <a:effectLst/>
                <a:latin typeface="Amazon Ember Light" panose="020B0403020204020204" pitchFamily="34" charset="0"/>
                <a:ea typeface="+mn-ea"/>
                <a:cs typeface="+mn-cs"/>
              </a:rPr>
              <a:t>To settle the debate, or rather balance these diff business choices, </a:t>
            </a:r>
          </a:p>
          <a:p>
            <a:r>
              <a:rPr lang="en-US" sz="1200" kern="1200" dirty="0">
                <a:solidFill>
                  <a:schemeClr val="tx1"/>
                </a:solidFill>
                <a:effectLst/>
                <a:latin typeface="Amazon Ember Light" panose="020B0403020204020204" pitchFamily="34" charset="0"/>
                <a:ea typeface="+mn-ea"/>
                <a:cs typeface="+mn-cs"/>
              </a:rPr>
              <a:t>F1 score is another score/metric that can be used to basically</a:t>
            </a:r>
          </a:p>
          <a:p>
            <a:r>
              <a:rPr lang="en-US" sz="1200" kern="1200" dirty="0">
                <a:solidFill>
                  <a:schemeClr val="tx1"/>
                </a:solidFill>
                <a:effectLst/>
                <a:latin typeface="Amazon Ember Light" panose="020B0403020204020204" pitchFamily="34" charset="0"/>
                <a:ea typeface="+mn-ea"/>
                <a:cs typeface="+mn-cs"/>
              </a:rPr>
              <a:t>maintain a balance between the precision and recall of your classifier</a:t>
            </a:r>
          </a:p>
          <a:p>
            <a:endParaRPr lang="en-US" sz="1200" kern="1200" dirty="0">
              <a:solidFill>
                <a:schemeClr val="tx1"/>
              </a:solidFill>
              <a:effectLst/>
              <a:latin typeface="Amazon Ember Light" panose="020B0403020204020204" pitchFamily="34" charset="0"/>
              <a:ea typeface="+mn-ea"/>
              <a:cs typeface="+mn-cs"/>
            </a:endParaRPr>
          </a:p>
          <a:p>
            <a:r>
              <a:rPr lang="en-US" sz="1200" kern="1200" dirty="0">
                <a:solidFill>
                  <a:schemeClr val="tx1"/>
                </a:solidFill>
                <a:effectLst/>
                <a:latin typeface="Amazon Ember Light" panose="020B0403020204020204" pitchFamily="34" charset="0"/>
                <a:ea typeface="+mn-ea"/>
                <a:cs typeface="+mn-cs"/>
              </a:rPr>
              <a:t>As we can see from this heat map of f1 score vs precision and recall values,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Amazon Ember Light" panose="020B0403020204020204" pitchFamily="34" charset="0"/>
                <a:ea typeface="+mn-ea"/>
                <a:cs typeface="+mn-cs"/>
              </a:rPr>
              <a:t>F1 is </a:t>
            </a:r>
            <a:r>
              <a:rPr lang="en-US" sz="1200" dirty="0">
                <a:solidFill>
                  <a:schemeClr val="accent3"/>
                </a:solidFill>
                <a:latin typeface="Amazon Ember Light" panose="020B0403020204020204" pitchFamily="34" charset="0"/>
                <a:ea typeface="Amazon Ember Light" panose="020B0403020204020204" pitchFamily="34" charset="0"/>
                <a:cs typeface="Amazon Ember Light" panose="020B0403020204020204" pitchFamily="34" charset="0"/>
              </a:rPr>
              <a:t>Low when one or both of the Precision and Recall are low</a:t>
            </a:r>
          </a:p>
          <a:p>
            <a:endParaRPr lang="en-US" sz="1200" kern="1200" dirty="0">
              <a:solidFill>
                <a:schemeClr val="tx1"/>
              </a:solidFill>
              <a:effectLst/>
              <a:latin typeface="Amazon Ember Light" panose="020B0403020204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Amazon Ember Light" panose="020B0403020204020204" pitchFamily="34" charset="0"/>
                <a:ea typeface="+mn-ea"/>
                <a:cs typeface="+mn-cs"/>
              </a:rPr>
              <a:t>Also, F1 is </a:t>
            </a:r>
            <a:r>
              <a:rPr lang="en-US" sz="1200" kern="1200" dirty="0">
                <a:solidFill>
                  <a:schemeClr val="accent3"/>
                </a:solidFill>
                <a:effectLst/>
                <a:latin typeface="Amazon Ember Light" panose="020B0403020204020204" pitchFamily="34" charset="0"/>
                <a:ea typeface="Amazon Ember Light" panose="020B0403020204020204" pitchFamily="34" charset="0"/>
                <a:cs typeface="Amazon Ember Light" panose="020B0403020204020204" pitchFamily="34" charset="0"/>
              </a:rPr>
              <a:t>high </a:t>
            </a:r>
            <a:r>
              <a:rPr lang="en-US" sz="1200" dirty="0">
                <a:solidFill>
                  <a:schemeClr val="accent3"/>
                </a:solidFill>
                <a:latin typeface="Amazon Ember Light" panose="020B0403020204020204" pitchFamily="34" charset="0"/>
                <a:ea typeface="Amazon Ember Light" panose="020B0403020204020204" pitchFamily="34" charset="0"/>
                <a:cs typeface="Amazon Ember Light" panose="020B0403020204020204" pitchFamily="34" charset="0"/>
              </a:rPr>
              <a:t>when both the Precision and Recall are high</a:t>
            </a:r>
            <a:endParaRPr lang="en-US" sz="1200" kern="1200" dirty="0">
              <a:solidFill>
                <a:schemeClr val="tx1"/>
              </a:solidFill>
              <a:effectLst/>
              <a:latin typeface="Amazon Ember Light" panose="020B0403020204020204" pitchFamily="34" charset="0"/>
              <a:ea typeface="+mn-ea"/>
              <a:cs typeface="+mn-cs"/>
            </a:endParaRPr>
          </a:p>
          <a:p>
            <a:endParaRPr lang="en-US" dirty="0"/>
          </a:p>
        </p:txBody>
      </p:sp>
      <p:sp>
        <p:nvSpPr>
          <p:cNvPr id="4" name="Slide Number Placeholder 3"/>
          <p:cNvSpPr>
            <a:spLocks noGrp="1"/>
          </p:cNvSpPr>
          <p:nvPr>
            <p:ph type="sldNum" sz="quarter" idx="5"/>
          </p:nvPr>
        </p:nvSpPr>
        <p:spPr/>
        <p:txBody>
          <a:bodyPr/>
          <a:lstStyle/>
          <a:p>
            <a:fld id="{DE9AAF13-0D66-9247-8B59-91BBBED844F7}" type="slidenum">
              <a:rPr lang="en-US" smtClean="0"/>
              <a:t>27</a:t>
            </a:fld>
            <a:endParaRPr lang="en-US"/>
          </a:p>
        </p:txBody>
      </p:sp>
    </p:spTree>
    <p:extLst>
      <p:ext uri="{BB962C8B-B14F-4D97-AF65-F5344CB8AC3E}">
        <p14:creationId xmlns:p14="http://schemas.microsoft.com/office/powerpoint/2010/main" val="35771340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general overview for NLP in deep learning context. We will cover most of these concepts in this class. </a:t>
            </a:r>
          </a:p>
        </p:txBody>
      </p:sp>
      <p:sp>
        <p:nvSpPr>
          <p:cNvPr id="4" name="Slide Number Placeholder 3"/>
          <p:cNvSpPr>
            <a:spLocks noGrp="1"/>
          </p:cNvSpPr>
          <p:nvPr>
            <p:ph type="sldNum" sz="quarter" idx="5"/>
          </p:nvPr>
        </p:nvSpPr>
        <p:spPr/>
        <p:txBody>
          <a:bodyPr/>
          <a:lstStyle/>
          <a:p>
            <a:fld id="{DE9AAF13-0D66-9247-8B59-91BBBED844F7}" type="slidenum">
              <a:rPr lang="en-US" smtClean="0"/>
              <a:t>33</a:t>
            </a:fld>
            <a:endParaRPr lang="en-US"/>
          </a:p>
        </p:txBody>
      </p:sp>
    </p:spTree>
    <p:extLst>
      <p:ext uri="{BB962C8B-B14F-4D97-AF65-F5344CB8AC3E}">
        <p14:creationId xmlns:p14="http://schemas.microsoft.com/office/powerpoint/2010/main" val="70802858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Today’s plan is this. Notice that we don’t have the pretraining step here. We will keep it simple and learn a technique called “Bag of Words”. This technique also needs our text to be cleaned and normalized (text pre-processing) beforehand.</a:t>
            </a:r>
          </a:p>
        </p:txBody>
      </p:sp>
      <p:sp>
        <p:nvSpPr>
          <p:cNvPr id="4" name="Slide Number Placeholder 3"/>
          <p:cNvSpPr>
            <a:spLocks noGrp="1"/>
          </p:cNvSpPr>
          <p:nvPr>
            <p:ph type="sldNum" sz="quarter" idx="5"/>
          </p:nvPr>
        </p:nvSpPr>
        <p:spPr/>
        <p:txBody>
          <a:bodyPr/>
          <a:lstStyle/>
          <a:p>
            <a:fld id="{DE9AAF13-0D66-9247-8B59-91BBBED844F7}" type="slidenum">
              <a:rPr lang="en-US" smtClean="0"/>
              <a:t>35</a:t>
            </a:fld>
            <a:endParaRPr lang="en-US"/>
          </a:p>
        </p:txBody>
      </p:sp>
    </p:spTree>
    <p:extLst>
      <p:ext uri="{BB962C8B-B14F-4D97-AF65-F5344CB8AC3E}">
        <p14:creationId xmlns:p14="http://schemas.microsoft.com/office/powerpoint/2010/main" val="34284751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E9AAF13-0D66-9247-8B59-91BBBED844F7}" type="slidenum">
              <a:rPr lang="en-US" smtClean="0"/>
              <a:t>3</a:t>
            </a:fld>
            <a:endParaRPr lang="en-US"/>
          </a:p>
        </p:txBody>
      </p:sp>
    </p:spTree>
    <p:extLst>
      <p:ext uri="{BB962C8B-B14F-4D97-AF65-F5344CB8AC3E}">
        <p14:creationId xmlns:p14="http://schemas.microsoft.com/office/powerpoint/2010/main" val="362750855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Tokenization is a key part of text processing. Tokens are the smallest pieces of text data that we extract from documents. At the end, this process produces tokens by splitting the text by white space and punctuation. Note that this is very language specific. We only discuss English here.</a:t>
            </a:r>
          </a:p>
        </p:txBody>
      </p:sp>
      <p:sp>
        <p:nvSpPr>
          <p:cNvPr id="4" name="Slide Number Placeholder 3"/>
          <p:cNvSpPr>
            <a:spLocks noGrp="1"/>
          </p:cNvSpPr>
          <p:nvPr>
            <p:ph type="sldNum" sz="quarter" idx="5"/>
          </p:nvPr>
        </p:nvSpPr>
        <p:spPr/>
        <p:txBody>
          <a:bodyPr/>
          <a:lstStyle/>
          <a:p>
            <a:fld id="{DE9AAF13-0D66-9247-8B59-91BBBED844F7}" type="slidenum">
              <a:rPr lang="en-US" smtClean="0"/>
              <a:t>36</a:t>
            </a:fld>
            <a:endParaRPr lang="en-US"/>
          </a:p>
        </p:txBody>
      </p:sp>
    </p:spTree>
    <p:extLst>
      <p:ext uri="{BB962C8B-B14F-4D97-AF65-F5344CB8AC3E}">
        <p14:creationId xmlns:p14="http://schemas.microsoft.com/office/powerpoint/2010/main" val="54468210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tokenization, we now have tokens. In the stop words removal process, we have a list of stop words. These words are some frequent words that don’t contribute too much to the overall meaning of the text. We simply compare our tokens with this list and remove the tokens that are on the stop word list.</a:t>
            </a:r>
          </a:p>
        </p:txBody>
      </p:sp>
      <p:sp>
        <p:nvSpPr>
          <p:cNvPr id="4" name="Slide Number Placeholder 3"/>
          <p:cNvSpPr>
            <a:spLocks noGrp="1"/>
          </p:cNvSpPr>
          <p:nvPr>
            <p:ph type="sldNum" sz="quarter" idx="5"/>
          </p:nvPr>
        </p:nvSpPr>
        <p:spPr/>
        <p:txBody>
          <a:bodyPr/>
          <a:lstStyle/>
          <a:p>
            <a:fld id="{DE9AAF13-0D66-9247-8B59-91BBBED844F7}" type="slidenum">
              <a:rPr lang="en-US" smtClean="0"/>
              <a:t>37</a:t>
            </a:fld>
            <a:endParaRPr lang="en-US"/>
          </a:p>
        </p:txBody>
      </p:sp>
    </p:spTree>
    <p:extLst>
      <p:ext uri="{BB962C8B-B14F-4D97-AF65-F5344CB8AC3E}">
        <p14:creationId xmlns:p14="http://schemas.microsoft.com/office/powerpoint/2010/main" val="217286928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next step is stemming/lemmatization. These two techniques aim to simplify our tokens. This is also sometimes called text normalization. </a:t>
            </a:r>
          </a:p>
          <a:p>
            <a:endParaRPr lang="en-US" dirty="0"/>
          </a:p>
          <a:p>
            <a:r>
              <a:rPr lang="en-US" dirty="0"/>
              <a:t>Stemming is a rule based method that creates some substrings that correspond to a simpler form of a given token. It simply removes the extras from the start or the end of token. </a:t>
            </a:r>
          </a:p>
          <a:p>
            <a:endParaRPr lang="en-US" dirty="0"/>
          </a:p>
          <a:p>
            <a:r>
              <a:rPr lang="en-US" dirty="0"/>
              <a:t>Lemmatization is more involved. It uses a grammatical approach and, therefore it can handle more difficult cases such as irregular forms. At the end, both of these methods produce simpler or more general meaning tokens.</a:t>
            </a:r>
          </a:p>
        </p:txBody>
      </p:sp>
      <p:sp>
        <p:nvSpPr>
          <p:cNvPr id="4" name="Slide Number Placeholder 3"/>
          <p:cNvSpPr>
            <a:spLocks noGrp="1"/>
          </p:cNvSpPr>
          <p:nvPr>
            <p:ph type="sldNum" sz="quarter" idx="5"/>
          </p:nvPr>
        </p:nvSpPr>
        <p:spPr/>
        <p:txBody>
          <a:bodyPr/>
          <a:lstStyle/>
          <a:p>
            <a:fld id="{DE9AAF13-0D66-9247-8B59-91BBBED844F7}" type="slidenum">
              <a:rPr lang="en-US" smtClean="0"/>
              <a:t>38</a:t>
            </a:fld>
            <a:endParaRPr lang="en-US"/>
          </a:p>
        </p:txBody>
      </p:sp>
    </p:spTree>
    <p:extLst>
      <p:ext uri="{BB962C8B-B14F-4D97-AF65-F5344CB8AC3E}">
        <p14:creationId xmlns:p14="http://schemas.microsoft.com/office/powerpoint/2010/main" val="386529612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E9AAF13-0D66-9247-8B59-91BBBED844F7}" type="slidenum">
              <a:rPr lang="en-US" smtClean="0"/>
              <a:t>39</a:t>
            </a:fld>
            <a:endParaRPr lang="en-US"/>
          </a:p>
        </p:txBody>
      </p:sp>
    </p:spTree>
    <p:extLst>
      <p:ext uri="{BB962C8B-B14F-4D97-AF65-F5344CB8AC3E}">
        <p14:creationId xmlns:p14="http://schemas.microsoft.com/office/powerpoint/2010/main" val="37514444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79"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Amazon Ember Light" panose="020B0403020204020204" pitchFamily="34" charset="0"/>
                <a:ea typeface="+mn-ea"/>
                <a:cs typeface="+mn-cs"/>
              </a:rPr>
              <a:t>We can only cover so much in this accelerated dive into ML, so</a:t>
            </a:r>
          </a:p>
          <a:p>
            <a:pPr marL="0" marR="0" lvl="0" indent="0" algn="l" defTabSz="914379"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Amazon Ember Light" panose="020B0403020204020204" pitchFamily="34" charset="0"/>
                <a:ea typeface="+mn-ea"/>
                <a:cs typeface="+mn-cs"/>
              </a:rPr>
              <a:t>check out the </a:t>
            </a:r>
            <a:r>
              <a:rPr lang="en-US" sz="1200" b="0" i="0" u="none" strike="noStrike" kern="1200" dirty="0">
                <a:solidFill>
                  <a:schemeClr val="tx1"/>
                </a:solidFill>
                <a:effectLst/>
                <a:latin typeface="+mn-lt"/>
                <a:ea typeface="+mn-ea"/>
                <a:cs typeface="+mn-cs"/>
              </a:rPr>
              <a:t>open-source (text)book, Dive into Deep Learning at </a:t>
            </a:r>
            <a:r>
              <a:rPr lang="en-US" sz="1200" b="0" i="0" u="sng" kern="1200" dirty="0">
                <a:solidFill>
                  <a:schemeClr val="tx1"/>
                </a:solidFill>
                <a:effectLst/>
                <a:latin typeface="+mn-lt"/>
                <a:ea typeface="+mn-ea"/>
                <a:cs typeface="+mn-cs"/>
                <a:hlinkClick r:id="rId3"/>
              </a:rPr>
              <a:t>D2L.ai</a:t>
            </a:r>
            <a:r>
              <a:rPr lang="en-US" sz="1200" b="0" i="0" u="none" strike="noStrike" kern="1200" dirty="0">
                <a:solidFill>
                  <a:schemeClr val="tx1"/>
                </a:solidFill>
                <a:effectLst/>
                <a:latin typeface="+mn-lt"/>
                <a:ea typeface="+mn-ea"/>
                <a:cs typeface="+mn-cs"/>
              </a:rPr>
              <a:t> </a:t>
            </a:r>
          </a:p>
          <a:p>
            <a:pPr marL="0" marR="0" lvl="0" indent="0" algn="l" defTabSz="914379"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Amazonians’ attempt to make ML, and in particular DL, approachable with </a:t>
            </a:r>
            <a:r>
              <a:rPr lang="en-US" sz="1200" b="0" i="0" u="none" strike="noStrike" kern="1200" dirty="0" err="1">
                <a:solidFill>
                  <a:schemeClr val="tx1"/>
                </a:solidFill>
                <a:effectLst/>
                <a:latin typeface="+mn-lt"/>
                <a:ea typeface="+mn-ea"/>
                <a:cs typeface="+mn-cs"/>
              </a:rPr>
              <a:t>Jupyter</a:t>
            </a:r>
            <a:r>
              <a:rPr lang="en-US" sz="1200" b="0" i="0" u="none" strike="noStrike" kern="1200" dirty="0">
                <a:solidFill>
                  <a:schemeClr val="tx1"/>
                </a:solidFill>
                <a:effectLst/>
                <a:latin typeface="+mn-lt"/>
                <a:ea typeface="+mn-ea"/>
                <a:cs typeface="+mn-cs"/>
              </a:rPr>
              <a:t> notebooks. </a:t>
            </a:r>
          </a:p>
          <a:p>
            <a:endParaRPr lang="en-US" sz="1200" kern="1200" dirty="0">
              <a:solidFill>
                <a:schemeClr val="tx1"/>
              </a:solidFill>
              <a:effectLst/>
              <a:latin typeface="Amazon Ember Light" panose="020B0403020204020204" pitchFamily="34" charset="0"/>
              <a:ea typeface="+mn-ea"/>
              <a:cs typeface="+mn-cs"/>
            </a:endParaRPr>
          </a:p>
          <a:p>
            <a:r>
              <a:rPr lang="en-US" sz="1200" kern="1200" dirty="0">
                <a:solidFill>
                  <a:schemeClr val="tx1"/>
                </a:solidFill>
                <a:effectLst/>
                <a:latin typeface="Amazon Ember Light" panose="020B0403020204020204" pitchFamily="34" charset="0"/>
                <a:ea typeface="+mn-ea"/>
                <a:cs typeface="+mn-cs"/>
              </a:rPr>
              <a:t>The most important thing in ML is writing code and experimenting hands-on </a:t>
            </a:r>
          </a:p>
          <a:p>
            <a:r>
              <a:rPr lang="en-US" sz="1200" u="sng" kern="1200" dirty="0">
                <a:solidFill>
                  <a:schemeClr val="tx1"/>
                </a:solidFill>
                <a:effectLst/>
                <a:latin typeface="Amazon Ember Light" panose="020B0403020204020204" pitchFamily="34" charset="0"/>
                <a:ea typeface="+mn-ea"/>
                <a:cs typeface="+mn-cs"/>
                <a:hlinkClick r:id="rId4"/>
              </a:rPr>
              <a:t>Jupyter Notebook</a:t>
            </a:r>
            <a:r>
              <a:rPr lang="en-US" sz="1200" kern="1200" dirty="0">
                <a:solidFill>
                  <a:schemeClr val="tx1"/>
                </a:solidFill>
                <a:effectLst/>
                <a:latin typeface="Amazon Ember Light" panose="020B0403020204020204" pitchFamily="34" charset="0"/>
                <a:ea typeface="+mn-ea"/>
                <a:cs typeface="+mn-cs"/>
              </a:rPr>
              <a:t> is the most popular tool for doing DS/ML in Python</a:t>
            </a:r>
          </a:p>
          <a:p>
            <a:r>
              <a:rPr lang="en-US" sz="1200" kern="1200" dirty="0">
                <a:solidFill>
                  <a:schemeClr val="tx1"/>
                </a:solidFill>
                <a:effectLst/>
                <a:latin typeface="Amazon Ember Light" panose="020B0403020204020204" pitchFamily="34" charset="0"/>
                <a:ea typeface="+mn-ea"/>
                <a:cs typeface="+mn-cs"/>
              </a:rPr>
              <a:t>This is what we will be using throughout this course, </a:t>
            </a:r>
          </a:p>
          <a:p>
            <a:r>
              <a:rPr lang="en-US" sz="1200" kern="1200" dirty="0">
                <a:solidFill>
                  <a:schemeClr val="tx1"/>
                </a:solidFill>
                <a:effectLst/>
                <a:latin typeface="Amazon Ember Light" panose="020B0403020204020204" pitchFamily="34" charset="0"/>
                <a:ea typeface="+mn-ea"/>
                <a:cs typeface="+mn-cs"/>
              </a:rPr>
              <a:t>on AWS SageMaker Notebook instances</a:t>
            </a:r>
          </a:p>
          <a:p>
            <a:pPr marL="0" marR="0" lvl="0" indent="0" algn="l" defTabSz="914379"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Amazon Ember Light" panose="020B0403020204020204" pitchFamily="34" charset="0"/>
              <a:ea typeface="+mn-ea"/>
              <a:cs typeface="+mn-cs"/>
            </a:endParaRPr>
          </a:p>
          <a:p>
            <a:r>
              <a:rPr lang="en-US" sz="1200" kern="1200" dirty="0">
                <a:solidFill>
                  <a:schemeClr val="tx1"/>
                </a:solidFill>
                <a:effectLst/>
                <a:latin typeface="Amazon Ember Light" panose="020B0403020204020204" pitchFamily="34" charset="0"/>
                <a:ea typeface="+mn-ea"/>
                <a:cs typeface="+mn-cs"/>
              </a:rPr>
              <a:t>And, if you are going through this course with a group of ML enthusiasts, being in a classroom or online, </a:t>
            </a:r>
          </a:p>
          <a:p>
            <a:r>
              <a:rPr lang="en-US" sz="1200" kern="1200" dirty="0">
                <a:solidFill>
                  <a:schemeClr val="tx1"/>
                </a:solidFill>
                <a:effectLst/>
                <a:latin typeface="Amazon Ember Light" panose="020B0403020204020204" pitchFamily="34" charset="0"/>
                <a:ea typeface="+mn-ea"/>
                <a:cs typeface="+mn-cs"/>
              </a:rPr>
              <a:t>- collaborate, share ideas and experiments, learn from each others mistakes and successes, </a:t>
            </a:r>
          </a:p>
          <a:p>
            <a:r>
              <a:rPr lang="en-US" sz="1200" kern="1200" dirty="0">
                <a:solidFill>
                  <a:schemeClr val="tx1"/>
                </a:solidFill>
                <a:effectLst/>
                <a:latin typeface="Amazon Ember Light" panose="020B0403020204020204" pitchFamily="34" charset="0"/>
                <a:ea typeface="+mn-ea"/>
                <a:cs typeface="+mn-cs"/>
              </a:rPr>
              <a:t>to quickly build expertise with these new tools and techniques.</a:t>
            </a:r>
          </a:p>
          <a:p>
            <a:endParaRPr lang="en-US" dirty="0"/>
          </a:p>
          <a:p>
            <a:r>
              <a:rPr lang="en-US" dirty="0"/>
              <a:t>Also, please go ahead post your technical question to Sage, using MLU or D2L tags, to leverage the knowledge of the larger Amazon ML community.</a:t>
            </a:r>
          </a:p>
        </p:txBody>
      </p:sp>
      <p:sp>
        <p:nvSpPr>
          <p:cNvPr id="4" name="Slide Number Placeholder 3"/>
          <p:cNvSpPr>
            <a:spLocks noGrp="1"/>
          </p:cNvSpPr>
          <p:nvPr>
            <p:ph type="sldNum" sz="quarter" idx="5"/>
          </p:nvPr>
        </p:nvSpPr>
        <p:spPr/>
        <p:txBody>
          <a:bodyPr/>
          <a:lstStyle/>
          <a:p>
            <a:fld id="{DE9AAF13-0D66-9247-8B59-91BBBED844F7}" type="slidenum">
              <a:rPr lang="en-US" smtClean="0"/>
              <a:t>4</a:t>
            </a:fld>
            <a:endParaRPr lang="en-US"/>
          </a:p>
        </p:txBody>
      </p:sp>
    </p:spTree>
    <p:extLst>
      <p:ext uri="{BB962C8B-B14F-4D97-AF65-F5344CB8AC3E}">
        <p14:creationId xmlns:p14="http://schemas.microsoft.com/office/powerpoint/2010/main" val="14363228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25B7AE5-8B6B-45BB-BCE2-0D5FF01E052A}" type="slidenum">
              <a:rPr lang="en-US" smtClean="0"/>
              <a:pPr/>
              <a:t>5</a:t>
            </a:fld>
            <a:endParaRPr lang="en-US" dirty="0"/>
          </a:p>
        </p:txBody>
      </p:sp>
    </p:spTree>
    <p:extLst>
      <p:ext uri="{BB962C8B-B14F-4D97-AF65-F5344CB8AC3E}">
        <p14:creationId xmlns:p14="http://schemas.microsoft.com/office/powerpoint/2010/main" val="15887874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E9AAF13-0D66-9247-8B59-91BBBED844F7}" type="slidenum">
              <a:rPr lang="en-US" smtClean="0"/>
              <a:t>6</a:t>
            </a:fld>
            <a:endParaRPr lang="en-US"/>
          </a:p>
        </p:txBody>
      </p:sp>
    </p:spTree>
    <p:extLst>
      <p:ext uri="{BB962C8B-B14F-4D97-AF65-F5344CB8AC3E}">
        <p14:creationId xmlns:p14="http://schemas.microsoft.com/office/powerpoint/2010/main" val="20796014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E9AAF13-0D66-9247-8B59-91BBBED844F7}" type="slidenum">
              <a:rPr lang="en-US" smtClean="0"/>
              <a:t>7</a:t>
            </a:fld>
            <a:endParaRPr lang="en-US"/>
          </a:p>
        </p:txBody>
      </p:sp>
    </p:spTree>
    <p:extLst>
      <p:ext uri="{BB962C8B-B14F-4D97-AF65-F5344CB8AC3E}">
        <p14:creationId xmlns:p14="http://schemas.microsoft.com/office/powerpoint/2010/main" val="30301943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Let’s start with some introduction into this topic</a:t>
            </a:r>
          </a:p>
        </p:txBody>
      </p:sp>
      <p:sp>
        <p:nvSpPr>
          <p:cNvPr id="4" name="Slide Number Placeholder 3"/>
          <p:cNvSpPr>
            <a:spLocks noGrp="1"/>
          </p:cNvSpPr>
          <p:nvPr>
            <p:ph type="sldNum" sz="quarter" idx="5"/>
          </p:nvPr>
        </p:nvSpPr>
        <p:spPr/>
        <p:txBody>
          <a:bodyPr/>
          <a:lstStyle/>
          <a:p>
            <a:fld id="{525B7AE5-8B6B-45BB-BCE2-0D5FF01E052A}" type="slidenum">
              <a:rPr lang="en-US" smtClean="0"/>
              <a:pPr/>
              <a:t>8</a:t>
            </a:fld>
            <a:endParaRPr lang="en-US" dirty="0"/>
          </a:p>
        </p:txBody>
      </p:sp>
    </p:spTree>
    <p:extLst>
      <p:ext uri="{BB962C8B-B14F-4D97-AF65-F5344CB8AC3E}">
        <p14:creationId xmlns:p14="http://schemas.microsoft.com/office/powerpoint/2010/main" val="11918201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Wiki describes DS as…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example, if you’d like to place a lunch online order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you’d try to estimate beforehand whether or not the order would arrive on time or be late,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you’d most probably try to base your prediction on previous experiences.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You maybe collected data on previous orders,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organizing it in a way so that it can be easily analyzed for making decisions, performing various tasks on the data trying to figure out the outcome…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Now, what you have done is Data Science right there!</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Note the multidomain expertise of data scientists,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data collection/processing, statistical exploration, domain expertise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Along with math and computing</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Speaking of math and computing,</a:t>
            </a:r>
          </a:p>
          <a:p>
            <a:r>
              <a:rPr lang="en-US" sz="1200" b="0" i="0" kern="1200" dirty="0">
                <a:solidFill>
                  <a:schemeClr val="tx1"/>
                </a:solidFill>
                <a:effectLst/>
                <a:latin typeface="+mn-lt"/>
                <a:ea typeface="+mn-ea"/>
                <a:cs typeface="+mn-cs"/>
              </a:rPr>
              <a:t>both buzzwords data science and machine learning have garnered a similar level of interest, </a:t>
            </a:r>
          </a:p>
          <a:p>
            <a:r>
              <a:rPr lang="en-US" sz="1200" b="0" i="0" kern="1200" dirty="0">
                <a:solidFill>
                  <a:schemeClr val="tx1"/>
                </a:solidFill>
                <a:effectLst/>
                <a:latin typeface="+mn-lt"/>
                <a:ea typeface="+mn-ea"/>
                <a:cs typeface="+mn-cs"/>
              </a:rPr>
              <a:t>though machine learning was a little higher recently. </a:t>
            </a:r>
          </a:p>
          <a:p>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DE9AAF13-0D66-9247-8B59-91BBBED844F7}" type="slidenum">
              <a:rPr lang="en-US" smtClean="0"/>
              <a:t>9</a:t>
            </a:fld>
            <a:endParaRPr lang="en-US"/>
          </a:p>
        </p:txBody>
      </p:sp>
    </p:spTree>
    <p:extLst>
      <p:ext uri="{BB962C8B-B14F-4D97-AF65-F5344CB8AC3E}">
        <p14:creationId xmlns:p14="http://schemas.microsoft.com/office/powerpoint/2010/main" val="231268217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Logo Slide">
    <p:bg>
      <p:bgPr>
        <a:solidFill>
          <a:srgbClr val="008DC4"/>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BB61CC3-BE28-6B4F-BD65-2DAB12D40746}"/>
              </a:ext>
            </a:extLst>
          </p:cNvPr>
          <p:cNvPicPr>
            <a:picLocks noChangeAspect="1"/>
          </p:cNvPicPr>
          <p:nvPr userDrawn="1"/>
        </p:nvPicPr>
        <p:blipFill>
          <a:blip r:embed="rId2"/>
          <a:stretch>
            <a:fillRect/>
          </a:stretch>
        </p:blipFill>
        <p:spPr>
          <a:xfrm>
            <a:off x="3406067" y="839121"/>
            <a:ext cx="5379866" cy="5633116"/>
          </a:xfrm>
          <a:prstGeom prst="rect">
            <a:avLst/>
          </a:prstGeom>
        </p:spPr>
      </p:pic>
    </p:spTree>
    <p:extLst>
      <p:ext uri="{BB962C8B-B14F-4D97-AF65-F5344CB8AC3E}">
        <p14:creationId xmlns:p14="http://schemas.microsoft.com/office/powerpoint/2010/main" val="20256222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Header, Bullets and Left Picture">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891BAA89-5BE2-BE47-B5B1-21BA9FA12BCC}"/>
              </a:ext>
            </a:extLst>
          </p:cNvPr>
          <p:cNvSpPr>
            <a:spLocks noGrp="1"/>
          </p:cNvSpPr>
          <p:nvPr>
            <p:ph type="title"/>
          </p:nvPr>
        </p:nvSpPr>
        <p:spPr>
          <a:xfrm>
            <a:off x="496878" y="479421"/>
            <a:ext cx="10515600" cy="992183"/>
          </a:xfrm>
          <a:prstGeom prst="rect">
            <a:avLst/>
          </a:prstGeom>
        </p:spPr>
        <p:txBody>
          <a:bodyPr>
            <a:normAutofit/>
          </a:bodyPr>
          <a:lstStyle>
            <a:lvl1pPr>
              <a:defRPr sz="4200" b="0" i="0">
                <a:solidFill>
                  <a:schemeClr val="tx1"/>
                </a:solidFill>
                <a:latin typeface="Amazon Ember Medium" panose="020B0603020204020204" pitchFamily="34" charset="0"/>
                <a:ea typeface="Amazon Ember Medium" panose="020B0603020204020204" pitchFamily="34" charset="0"/>
                <a:cs typeface="Amazon Ember Medium" panose="020B0603020204020204" pitchFamily="34" charset="0"/>
              </a:defRPr>
            </a:lvl1pPr>
          </a:lstStyle>
          <a:p>
            <a:r>
              <a:rPr lang="en-US"/>
              <a:t>Click to edit Master title style</a:t>
            </a:r>
            <a:endParaRPr lang="en-US" dirty="0"/>
          </a:p>
        </p:txBody>
      </p:sp>
      <p:sp>
        <p:nvSpPr>
          <p:cNvPr id="4" name="Rectangle">
            <a:extLst>
              <a:ext uri="{FF2B5EF4-FFF2-40B4-BE49-F238E27FC236}">
                <a16:creationId xmlns:a16="http://schemas.microsoft.com/office/drawing/2014/main" id="{DBC07DC6-1935-3B40-AD1F-356EC58FCF6A}"/>
              </a:ext>
            </a:extLst>
          </p:cNvPr>
          <p:cNvSpPr/>
          <p:nvPr userDrawn="1"/>
        </p:nvSpPr>
        <p:spPr>
          <a:xfrm>
            <a:off x="-21167" y="6227233"/>
            <a:ext cx="12234334" cy="635001"/>
          </a:xfrm>
          <a:prstGeom prst="rect">
            <a:avLst/>
          </a:prstGeom>
          <a:solidFill>
            <a:srgbClr val="008DC4"/>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5" name="Rectangle">
            <a:extLst>
              <a:ext uri="{FF2B5EF4-FFF2-40B4-BE49-F238E27FC236}">
                <a16:creationId xmlns:a16="http://schemas.microsoft.com/office/drawing/2014/main" id="{0705C016-E629-0448-9B31-051C2A70633F}"/>
              </a:ext>
            </a:extLst>
          </p:cNvPr>
          <p:cNvSpPr/>
          <p:nvPr userDrawn="1"/>
        </p:nvSpPr>
        <p:spPr>
          <a:xfrm>
            <a:off x="-12700" y="6171307"/>
            <a:ext cx="12217400" cy="55927"/>
          </a:xfrm>
          <a:prstGeom prst="rect">
            <a:avLst/>
          </a:prstGeom>
          <a:solidFill>
            <a:srgbClr val="383D3B"/>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pic>
        <p:nvPicPr>
          <p:cNvPr id="6" name="Image" descr="Image">
            <a:extLst>
              <a:ext uri="{FF2B5EF4-FFF2-40B4-BE49-F238E27FC236}">
                <a16:creationId xmlns:a16="http://schemas.microsoft.com/office/drawing/2014/main" id="{830FCF1E-A28B-B049-B25E-6BEDF536DC3C}"/>
              </a:ext>
            </a:extLst>
          </p:cNvPr>
          <p:cNvPicPr>
            <a:picLocks noChangeAspect="1"/>
          </p:cNvPicPr>
          <p:nvPr userDrawn="1"/>
        </p:nvPicPr>
        <p:blipFill>
          <a:blip r:embed="rId2"/>
          <a:stretch>
            <a:fillRect/>
          </a:stretch>
        </p:blipFill>
        <p:spPr>
          <a:xfrm>
            <a:off x="10506381" y="6390387"/>
            <a:ext cx="1567839" cy="308694"/>
          </a:xfrm>
          <a:prstGeom prst="rect">
            <a:avLst/>
          </a:prstGeom>
          <a:ln w="12700">
            <a:miter lim="400000"/>
          </a:ln>
        </p:spPr>
      </p:pic>
      <p:sp>
        <p:nvSpPr>
          <p:cNvPr id="8" name="Content Placeholder 3">
            <a:extLst>
              <a:ext uri="{FF2B5EF4-FFF2-40B4-BE49-F238E27FC236}">
                <a16:creationId xmlns:a16="http://schemas.microsoft.com/office/drawing/2014/main" id="{B7AA1A80-8C3A-A840-8E40-19C0A1FEEC62}"/>
              </a:ext>
            </a:extLst>
          </p:cNvPr>
          <p:cNvSpPr>
            <a:spLocks noGrp="1"/>
          </p:cNvSpPr>
          <p:nvPr>
            <p:ph sz="half" idx="11"/>
          </p:nvPr>
        </p:nvSpPr>
        <p:spPr>
          <a:xfrm>
            <a:off x="6050844" y="1291121"/>
            <a:ext cx="5145083" cy="4644140"/>
          </a:xfrm>
          <a:prstGeom prst="rect">
            <a:avLst/>
          </a:prstGeom>
        </p:spPr>
        <p:txBody>
          <a:bodyPr/>
          <a:lstStyle>
            <a:lvl1pPr>
              <a:defRPr sz="2600">
                <a:latin typeface="Amazon Ember" panose="020B0603020204020204" pitchFamily="34" charset="0"/>
                <a:ea typeface="Amazon Ember" panose="020B0603020204020204" pitchFamily="34" charset="0"/>
                <a:cs typeface="Amazon Ember" panose="020B0603020204020204" pitchFamily="34" charset="0"/>
              </a:defRPr>
            </a:lvl1pPr>
            <a:lvl2pPr>
              <a:defRPr sz="2400">
                <a:latin typeface="Amazon Ember" panose="020B0603020204020204" pitchFamily="34" charset="0"/>
                <a:ea typeface="Amazon Ember" panose="020B0603020204020204" pitchFamily="34" charset="0"/>
                <a:cs typeface="Amazon Ember" panose="020B0603020204020204" pitchFamily="34" charset="0"/>
              </a:defRPr>
            </a:lvl2pPr>
            <a:lvl3pPr>
              <a:defRPr sz="2200">
                <a:latin typeface="Amazon Ember" panose="020B0603020204020204" pitchFamily="34" charset="0"/>
                <a:ea typeface="Amazon Ember" panose="020B0603020204020204" pitchFamily="34" charset="0"/>
                <a:cs typeface="Amazon Ember" panose="020B0603020204020204" pitchFamily="34" charset="0"/>
              </a:defRPr>
            </a:lvl3pPr>
            <a:lvl4pPr>
              <a:defRPr sz="2000">
                <a:latin typeface="Amazon Ember" panose="020B0603020204020204" pitchFamily="34" charset="0"/>
                <a:ea typeface="Amazon Ember" panose="020B0603020204020204" pitchFamily="34" charset="0"/>
                <a:cs typeface="Amazon Ember" panose="020B0603020204020204" pitchFamily="34" charset="0"/>
              </a:defRPr>
            </a:lvl4pPr>
            <a:lvl5pPr>
              <a:defRPr sz="1800">
                <a:latin typeface="Amazon Ember" panose="020B0603020204020204" pitchFamily="34" charset="0"/>
                <a:ea typeface="Amazon Ember" panose="020B0603020204020204" pitchFamily="34" charset="0"/>
                <a:cs typeface="Amazon Ember" panose="020B06030202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Box 8">
            <a:extLst>
              <a:ext uri="{FF2B5EF4-FFF2-40B4-BE49-F238E27FC236}">
                <a16:creationId xmlns:a16="http://schemas.microsoft.com/office/drawing/2014/main" id="{DB3D18A6-477F-E546-8240-FB8C8BF7972C}"/>
              </a:ext>
            </a:extLst>
          </p:cNvPr>
          <p:cNvSpPr txBox="1"/>
          <p:nvPr userDrawn="1"/>
        </p:nvSpPr>
        <p:spPr>
          <a:xfrm>
            <a:off x="302640" y="6418574"/>
            <a:ext cx="241132" cy="208599"/>
          </a:xfrm>
          <a:prstGeom prst="rect">
            <a:avLst/>
          </a:prstGeom>
        </p:spPr>
        <p:txBody>
          <a:bodyPr vert="horz" lIns="0" tIns="0" rIns="0" bIns="0" rtlCol="0" anchor="ctr" anchorCtr="0">
            <a:noAutofit/>
          </a:bodyPr>
          <a:lstStyle/>
          <a:p>
            <a:pPr algn="ctr">
              <a:lnSpc>
                <a:spcPct val="90000"/>
              </a:lnSpc>
              <a:buClr>
                <a:srgbClr val="0085C3"/>
              </a:buClr>
            </a:pPr>
            <a:fld id="{58EC7406-F4CC-4ABF-902E-2AF4E70E5C0F}" type="slidenum">
              <a:rPr lang="en-US" sz="1400" b="0" smtClean="0">
                <a:solidFill>
                  <a:schemeClr val="bg1">
                    <a:lumMod val="95000"/>
                  </a:schemeClr>
                </a:solidFill>
                <a:latin typeface="Amazon Ember Light"/>
                <a:cs typeface="Amazon Ember Light"/>
              </a:rPr>
              <a:pPr algn="ctr">
                <a:lnSpc>
                  <a:spcPct val="90000"/>
                </a:lnSpc>
                <a:buClr>
                  <a:srgbClr val="0085C3"/>
                </a:buClr>
              </a:pPr>
              <a:t>‹#›</a:t>
            </a:fld>
            <a:endParaRPr lang="en-US" sz="1400" b="0" dirty="0">
              <a:solidFill>
                <a:schemeClr val="bg1">
                  <a:lumMod val="95000"/>
                </a:schemeClr>
              </a:solidFill>
              <a:latin typeface="Amazon Ember Light"/>
              <a:cs typeface="Amazon Ember Light"/>
            </a:endParaRPr>
          </a:p>
        </p:txBody>
      </p:sp>
      <p:sp>
        <p:nvSpPr>
          <p:cNvPr id="11" name="Rectangle 10">
            <a:extLst>
              <a:ext uri="{FF2B5EF4-FFF2-40B4-BE49-F238E27FC236}">
                <a16:creationId xmlns:a16="http://schemas.microsoft.com/office/drawing/2014/main" id="{2CBC0041-ADDD-4540-B092-C32886F25676}"/>
              </a:ext>
            </a:extLst>
          </p:cNvPr>
          <p:cNvSpPr/>
          <p:nvPr userDrawn="1"/>
        </p:nvSpPr>
        <p:spPr>
          <a:xfrm>
            <a:off x="694389" y="6395912"/>
            <a:ext cx="1464243" cy="253916"/>
          </a:xfrm>
          <a:prstGeom prst="rect">
            <a:avLst/>
          </a:prstGeom>
        </p:spPr>
        <p:txBody>
          <a:bodyPr wrap="none">
            <a:spAutoFit/>
          </a:bodyPr>
          <a:lstStyle/>
          <a:p>
            <a:r>
              <a:rPr lang="en-US" sz="1050" b="0" i="0" dirty="0">
                <a:solidFill>
                  <a:schemeClr val="bg1">
                    <a:lumMod val="95000"/>
                  </a:schemeClr>
                </a:solidFill>
                <a:effectLst/>
                <a:latin typeface="Amazon Ember"/>
                <a:ea typeface="Amazon Ember"/>
                <a:cs typeface="Amazon Ember"/>
              </a:rPr>
              <a:t>Amazon</a:t>
            </a:r>
            <a:r>
              <a:rPr lang="en-US" sz="1050" b="0" i="0" baseline="0" dirty="0">
                <a:solidFill>
                  <a:schemeClr val="bg1">
                    <a:lumMod val="95000"/>
                  </a:schemeClr>
                </a:solidFill>
                <a:effectLst/>
                <a:latin typeface="Amazon Ember"/>
                <a:ea typeface="Amazon Ember"/>
                <a:cs typeface="Amazon Ember"/>
              </a:rPr>
              <a:t> Confidential</a:t>
            </a:r>
            <a:endParaRPr lang="en-US" sz="1050" b="0" i="0" dirty="0">
              <a:solidFill>
                <a:schemeClr val="bg1">
                  <a:lumMod val="95000"/>
                </a:schemeClr>
              </a:solidFill>
              <a:latin typeface="Amazon Ember"/>
              <a:cs typeface="Amazon Ember"/>
            </a:endParaRPr>
          </a:p>
        </p:txBody>
      </p:sp>
    </p:spTree>
    <p:extLst>
      <p:ext uri="{BB962C8B-B14F-4D97-AF65-F5344CB8AC3E}">
        <p14:creationId xmlns:p14="http://schemas.microsoft.com/office/powerpoint/2010/main" val="13846671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Header Only">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0A75B7-906B-1942-8FD7-69DDC951755E}"/>
              </a:ext>
            </a:extLst>
          </p:cNvPr>
          <p:cNvSpPr>
            <a:spLocks noGrp="1"/>
          </p:cNvSpPr>
          <p:nvPr>
            <p:ph type="title"/>
          </p:nvPr>
        </p:nvSpPr>
        <p:spPr>
          <a:xfrm>
            <a:off x="496878" y="479421"/>
            <a:ext cx="10515600" cy="992183"/>
          </a:xfrm>
          <a:prstGeom prst="rect">
            <a:avLst/>
          </a:prstGeom>
        </p:spPr>
        <p:txBody>
          <a:bodyPr>
            <a:normAutofit/>
          </a:bodyPr>
          <a:lstStyle>
            <a:lvl1pPr>
              <a:defRPr sz="4200" b="0" i="0">
                <a:solidFill>
                  <a:schemeClr val="tx1"/>
                </a:solidFill>
                <a:latin typeface="Amazon Ember Medium" panose="020B0603020204020204" pitchFamily="34" charset="0"/>
                <a:ea typeface="Amazon Ember Medium" panose="020B0603020204020204" pitchFamily="34" charset="0"/>
                <a:cs typeface="Amazon Ember Medium" panose="020B0603020204020204" pitchFamily="34" charset="0"/>
              </a:defRPr>
            </a:lvl1pPr>
          </a:lstStyle>
          <a:p>
            <a:r>
              <a:rPr lang="en-US"/>
              <a:t>Click to edit Master title style</a:t>
            </a:r>
            <a:endParaRPr lang="en-US" dirty="0"/>
          </a:p>
        </p:txBody>
      </p:sp>
      <p:sp>
        <p:nvSpPr>
          <p:cNvPr id="3" name="Rectangle">
            <a:extLst>
              <a:ext uri="{FF2B5EF4-FFF2-40B4-BE49-F238E27FC236}">
                <a16:creationId xmlns:a16="http://schemas.microsoft.com/office/drawing/2014/main" id="{267B9625-5791-174B-A810-36656085BF55}"/>
              </a:ext>
            </a:extLst>
          </p:cNvPr>
          <p:cNvSpPr/>
          <p:nvPr userDrawn="1"/>
        </p:nvSpPr>
        <p:spPr>
          <a:xfrm>
            <a:off x="-21167" y="6227233"/>
            <a:ext cx="12234334" cy="635001"/>
          </a:xfrm>
          <a:prstGeom prst="rect">
            <a:avLst/>
          </a:prstGeom>
          <a:solidFill>
            <a:srgbClr val="008DC4"/>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4" name="Rectangle">
            <a:extLst>
              <a:ext uri="{FF2B5EF4-FFF2-40B4-BE49-F238E27FC236}">
                <a16:creationId xmlns:a16="http://schemas.microsoft.com/office/drawing/2014/main" id="{3381DE1E-457F-764B-8041-524BE362F202}"/>
              </a:ext>
            </a:extLst>
          </p:cNvPr>
          <p:cNvSpPr/>
          <p:nvPr userDrawn="1"/>
        </p:nvSpPr>
        <p:spPr>
          <a:xfrm>
            <a:off x="-12700" y="6171307"/>
            <a:ext cx="12217400" cy="55927"/>
          </a:xfrm>
          <a:prstGeom prst="rect">
            <a:avLst/>
          </a:prstGeom>
          <a:solidFill>
            <a:srgbClr val="383D3B"/>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pic>
        <p:nvPicPr>
          <p:cNvPr id="5" name="Image" descr="Image">
            <a:extLst>
              <a:ext uri="{FF2B5EF4-FFF2-40B4-BE49-F238E27FC236}">
                <a16:creationId xmlns:a16="http://schemas.microsoft.com/office/drawing/2014/main" id="{028EA626-72DB-7041-B75F-6D90DB3ADCD5}"/>
              </a:ext>
            </a:extLst>
          </p:cNvPr>
          <p:cNvPicPr>
            <a:picLocks noChangeAspect="1"/>
          </p:cNvPicPr>
          <p:nvPr userDrawn="1"/>
        </p:nvPicPr>
        <p:blipFill>
          <a:blip r:embed="rId2"/>
          <a:stretch>
            <a:fillRect/>
          </a:stretch>
        </p:blipFill>
        <p:spPr>
          <a:xfrm>
            <a:off x="10506381" y="6390387"/>
            <a:ext cx="1567839" cy="308694"/>
          </a:xfrm>
          <a:prstGeom prst="rect">
            <a:avLst/>
          </a:prstGeom>
          <a:ln w="12700">
            <a:miter lim="400000"/>
          </a:ln>
        </p:spPr>
      </p:pic>
      <p:sp>
        <p:nvSpPr>
          <p:cNvPr id="8" name="TextBox 7">
            <a:extLst>
              <a:ext uri="{FF2B5EF4-FFF2-40B4-BE49-F238E27FC236}">
                <a16:creationId xmlns:a16="http://schemas.microsoft.com/office/drawing/2014/main" id="{DF3B008A-DD66-7249-9E84-456866284FFE}"/>
              </a:ext>
            </a:extLst>
          </p:cNvPr>
          <p:cNvSpPr txBox="1"/>
          <p:nvPr userDrawn="1"/>
        </p:nvSpPr>
        <p:spPr>
          <a:xfrm>
            <a:off x="302640" y="6418574"/>
            <a:ext cx="241132" cy="208599"/>
          </a:xfrm>
          <a:prstGeom prst="rect">
            <a:avLst/>
          </a:prstGeom>
        </p:spPr>
        <p:txBody>
          <a:bodyPr vert="horz" lIns="0" tIns="0" rIns="0" bIns="0" rtlCol="0" anchor="ctr" anchorCtr="0">
            <a:noAutofit/>
          </a:bodyPr>
          <a:lstStyle/>
          <a:p>
            <a:pPr algn="ctr">
              <a:lnSpc>
                <a:spcPct val="90000"/>
              </a:lnSpc>
              <a:buClr>
                <a:srgbClr val="0085C3"/>
              </a:buClr>
            </a:pPr>
            <a:fld id="{58EC7406-F4CC-4ABF-902E-2AF4E70E5C0F}" type="slidenum">
              <a:rPr lang="en-US" sz="1400" b="0" smtClean="0">
                <a:solidFill>
                  <a:schemeClr val="bg1">
                    <a:lumMod val="95000"/>
                  </a:schemeClr>
                </a:solidFill>
                <a:latin typeface="Amazon Ember Light"/>
                <a:cs typeface="Amazon Ember Light"/>
              </a:rPr>
              <a:pPr algn="ctr">
                <a:lnSpc>
                  <a:spcPct val="90000"/>
                </a:lnSpc>
                <a:buClr>
                  <a:srgbClr val="0085C3"/>
                </a:buClr>
              </a:pPr>
              <a:t>‹#›</a:t>
            </a:fld>
            <a:endParaRPr lang="en-US" sz="1400" b="0" dirty="0">
              <a:solidFill>
                <a:schemeClr val="bg1">
                  <a:lumMod val="95000"/>
                </a:schemeClr>
              </a:solidFill>
              <a:latin typeface="Amazon Ember Light"/>
              <a:cs typeface="Amazon Ember Light"/>
            </a:endParaRPr>
          </a:p>
        </p:txBody>
      </p:sp>
      <p:sp>
        <p:nvSpPr>
          <p:cNvPr id="9" name="Rectangle 8">
            <a:extLst>
              <a:ext uri="{FF2B5EF4-FFF2-40B4-BE49-F238E27FC236}">
                <a16:creationId xmlns:a16="http://schemas.microsoft.com/office/drawing/2014/main" id="{2EAC8F9B-5E80-9C4E-B3D2-4AD3C8079A2F}"/>
              </a:ext>
            </a:extLst>
          </p:cNvPr>
          <p:cNvSpPr/>
          <p:nvPr userDrawn="1"/>
        </p:nvSpPr>
        <p:spPr>
          <a:xfrm>
            <a:off x="694389" y="6395912"/>
            <a:ext cx="1464243" cy="253916"/>
          </a:xfrm>
          <a:prstGeom prst="rect">
            <a:avLst/>
          </a:prstGeom>
        </p:spPr>
        <p:txBody>
          <a:bodyPr wrap="none">
            <a:spAutoFit/>
          </a:bodyPr>
          <a:lstStyle/>
          <a:p>
            <a:r>
              <a:rPr lang="en-US" sz="1050" b="0" i="0" dirty="0">
                <a:solidFill>
                  <a:schemeClr val="bg1">
                    <a:lumMod val="95000"/>
                  </a:schemeClr>
                </a:solidFill>
                <a:effectLst/>
                <a:latin typeface="Amazon Ember"/>
                <a:ea typeface="Amazon Ember"/>
                <a:cs typeface="Amazon Ember"/>
              </a:rPr>
              <a:t>Amazon</a:t>
            </a:r>
            <a:r>
              <a:rPr lang="en-US" sz="1050" b="0" i="0" baseline="0" dirty="0">
                <a:solidFill>
                  <a:schemeClr val="bg1">
                    <a:lumMod val="95000"/>
                  </a:schemeClr>
                </a:solidFill>
                <a:effectLst/>
                <a:latin typeface="Amazon Ember"/>
                <a:ea typeface="Amazon Ember"/>
                <a:cs typeface="Amazon Ember"/>
              </a:rPr>
              <a:t> Confidential</a:t>
            </a:r>
            <a:endParaRPr lang="en-US" sz="1050" b="0" i="0" dirty="0">
              <a:solidFill>
                <a:schemeClr val="bg1">
                  <a:lumMod val="95000"/>
                </a:schemeClr>
              </a:solidFill>
              <a:latin typeface="Amazon Ember"/>
              <a:cs typeface="Amazon Ember"/>
            </a:endParaRPr>
          </a:p>
        </p:txBody>
      </p:sp>
    </p:spTree>
    <p:extLst>
      <p:ext uri="{BB962C8B-B14F-4D97-AF65-F5344CB8AC3E}">
        <p14:creationId xmlns:p14="http://schemas.microsoft.com/office/powerpoint/2010/main" val="38147211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tyleguid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CEB5EEE-6056-F245-94F6-B194DAD03ABC}"/>
              </a:ext>
            </a:extLst>
          </p:cNvPr>
          <p:cNvSpPr/>
          <p:nvPr userDrawn="1"/>
        </p:nvSpPr>
        <p:spPr>
          <a:xfrm>
            <a:off x="1456267" y="3544711"/>
            <a:ext cx="4289777" cy="44026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200A75B7-906B-1942-8FD7-69DDC951755E}"/>
              </a:ext>
            </a:extLst>
          </p:cNvPr>
          <p:cNvSpPr>
            <a:spLocks noGrp="1"/>
          </p:cNvSpPr>
          <p:nvPr>
            <p:ph type="title" hasCustomPrompt="1"/>
          </p:nvPr>
        </p:nvSpPr>
        <p:spPr>
          <a:xfrm>
            <a:off x="496878" y="479421"/>
            <a:ext cx="10515600" cy="992183"/>
          </a:xfrm>
          <a:prstGeom prst="rect">
            <a:avLst/>
          </a:prstGeom>
        </p:spPr>
        <p:txBody>
          <a:bodyPr>
            <a:normAutofit/>
          </a:bodyPr>
          <a:lstStyle>
            <a:lvl1pPr>
              <a:defRPr sz="4200" b="0" i="0">
                <a:solidFill>
                  <a:schemeClr val="tx1"/>
                </a:solidFill>
                <a:latin typeface="Amazon Ember Medium" panose="020B0603020204020204" pitchFamily="34" charset="0"/>
                <a:ea typeface="Amazon Ember Medium" panose="020B0603020204020204" pitchFamily="34" charset="0"/>
                <a:cs typeface="Amazon Ember Medium" panose="020B0603020204020204" pitchFamily="34" charset="0"/>
              </a:defRPr>
            </a:lvl1pPr>
          </a:lstStyle>
          <a:p>
            <a:r>
              <a:rPr lang="en-US" dirty="0"/>
              <a:t>Color </a:t>
            </a:r>
            <a:r>
              <a:rPr lang="en-US" dirty="0" err="1"/>
              <a:t>Styleguide</a:t>
            </a:r>
            <a:endParaRPr lang="en-US" dirty="0"/>
          </a:p>
        </p:txBody>
      </p:sp>
      <p:sp>
        <p:nvSpPr>
          <p:cNvPr id="3" name="Rectangle">
            <a:extLst>
              <a:ext uri="{FF2B5EF4-FFF2-40B4-BE49-F238E27FC236}">
                <a16:creationId xmlns:a16="http://schemas.microsoft.com/office/drawing/2014/main" id="{267B9625-5791-174B-A810-36656085BF55}"/>
              </a:ext>
            </a:extLst>
          </p:cNvPr>
          <p:cNvSpPr/>
          <p:nvPr userDrawn="1"/>
        </p:nvSpPr>
        <p:spPr>
          <a:xfrm>
            <a:off x="-21167" y="6227233"/>
            <a:ext cx="12234334" cy="635001"/>
          </a:xfrm>
          <a:prstGeom prst="rect">
            <a:avLst/>
          </a:prstGeom>
          <a:solidFill>
            <a:srgbClr val="008DC4"/>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4" name="Rectangle">
            <a:extLst>
              <a:ext uri="{FF2B5EF4-FFF2-40B4-BE49-F238E27FC236}">
                <a16:creationId xmlns:a16="http://schemas.microsoft.com/office/drawing/2014/main" id="{3381DE1E-457F-764B-8041-524BE362F202}"/>
              </a:ext>
            </a:extLst>
          </p:cNvPr>
          <p:cNvSpPr/>
          <p:nvPr userDrawn="1"/>
        </p:nvSpPr>
        <p:spPr>
          <a:xfrm>
            <a:off x="-12700" y="6171307"/>
            <a:ext cx="12217400" cy="55927"/>
          </a:xfrm>
          <a:prstGeom prst="rect">
            <a:avLst/>
          </a:prstGeom>
          <a:solidFill>
            <a:srgbClr val="383D3B"/>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pic>
        <p:nvPicPr>
          <p:cNvPr id="5" name="Image" descr="Image">
            <a:extLst>
              <a:ext uri="{FF2B5EF4-FFF2-40B4-BE49-F238E27FC236}">
                <a16:creationId xmlns:a16="http://schemas.microsoft.com/office/drawing/2014/main" id="{028EA626-72DB-7041-B75F-6D90DB3ADCD5}"/>
              </a:ext>
            </a:extLst>
          </p:cNvPr>
          <p:cNvPicPr>
            <a:picLocks noChangeAspect="1"/>
          </p:cNvPicPr>
          <p:nvPr userDrawn="1"/>
        </p:nvPicPr>
        <p:blipFill>
          <a:blip r:embed="rId2"/>
          <a:stretch>
            <a:fillRect/>
          </a:stretch>
        </p:blipFill>
        <p:spPr>
          <a:xfrm>
            <a:off x="10506381" y="6390387"/>
            <a:ext cx="1567839" cy="308694"/>
          </a:xfrm>
          <a:prstGeom prst="rect">
            <a:avLst/>
          </a:prstGeom>
          <a:ln w="12700">
            <a:miter lim="400000"/>
          </a:ln>
        </p:spPr>
      </p:pic>
      <p:sp>
        <p:nvSpPr>
          <p:cNvPr id="2" name="TextBox 1">
            <a:extLst>
              <a:ext uri="{FF2B5EF4-FFF2-40B4-BE49-F238E27FC236}">
                <a16:creationId xmlns:a16="http://schemas.microsoft.com/office/drawing/2014/main" id="{F40B6B79-9D12-6644-901D-B64734E322A8}"/>
              </a:ext>
            </a:extLst>
          </p:cNvPr>
          <p:cNvSpPr txBox="1"/>
          <p:nvPr userDrawn="1"/>
        </p:nvSpPr>
        <p:spPr>
          <a:xfrm>
            <a:off x="613510" y="1625600"/>
            <a:ext cx="8124089" cy="3139321"/>
          </a:xfrm>
          <a:prstGeom prst="rect">
            <a:avLst/>
          </a:prstGeom>
          <a:noFill/>
        </p:spPr>
        <p:txBody>
          <a:bodyPr wrap="square" rtlCol="0">
            <a:spAutoFit/>
          </a:bodyPr>
          <a:lstStyle/>
          <a:p>
            <a:r>
              <a:rPr lang="en-US" b="1" dirty="0">
                <a:solidFill>
                  <a:schemeClr val="accent1"/>
                </a:solidFill>
              </a:rPr>
              <a:t>Blue:  0, 141, 196 (</a:t>
            </a:r>
            <a:r>
              <a:rPr lang="en-US" b="1" dirty="0" err="1">
                <a:solidFill>
                  <a:schemeClr val="accent1"/>
                </a:solidFill>
              </a:rPr>
              <a:t>subheaders</a:t>
            </a:r>
            <a:r>
              <a:rPr lang="en-US" b="1" dirty="0">
                <a:solidFill>
                  <a:schemeClr val="accent1"/>
                </a:solidFill>
              </a:rPr>
              <a:t>)</a:t>
            </a:r>
          </a:p>
          <a:p>
            <a:r>
              <a:rPr lang="en-US" b="1" dirty="0">
                <a:solidFill>
                  <a:schemeClr val="accent2"/>
                </a:solidFill>
              </a:rPr>
              <a:t>Purple:  161, 102, 255 (hyperlinks)</a:t>
            </a:r>
          </a:p>
          <a:p>
            <a:r>
              <a:rPr lang="en-US" b="1" dirty="0">
                <a:solidFill>
                  <a:schemeClr val="accent3"/>
                </a:solidFill>
              </a:rPr>
              <a:t>Orange:  255, 153, 0 (</a:t>
            </a:r>
            <a:r>
              <a:rPr lang="en-US" b="1" dirty="0" err="1">
                <a:solidFill>
                  <a:schemeClr val="accent3"/>
                </a:solidFill>
              </a:rPr>
              <a:t>definiendum</a:t>
            </a:r>
            <a:r>
              <a:rPr lang="en-US" b="1" dirty="0">
                <a:solidFill>
                  <a:schemeClr val="accent3"/>
                </a:solidFill>
              </a:rPr>
              <a:t> callout)</a:t>
            </a:r>
          </a:p>
          <a:p>
            <a:r>
              <a:rPr lang="en-US" b="1" dirty="0">
                <a:solidFill>
                  <a:schemeClr val="tx1"/>
                </a:solidFill>
              </a:rPr>
              <a:t>Charcoal BOLD:  55, 55, 55 (</a:t>
            </a:r>
            <a:r>
              <a:rPr lang="en-US" b="1" dirty="0" err="1">
                <a:solidFill>
                  <a:schemeClr val="tx1"/>
                </a:solidFill>
              </a:rPr>
              <a:t>definien</a:t>
            </a:r>
            <a:r>
              <a:rPr lang="en-US" b="1" dirty="0">
                <a:solidFill>
                  <a:schemeClr val="tx1"/>
                </a:solidFill>
              </a:rPr>
              <a:t> callout)</a:t>
            </a:r>
          </a:p>
          <a:p>
            <a:r>
              <a:rPr lang="en-US" b="0" dirty="0">
                <a:solidFill>
                  <a:schemeClr val="tx1"/>
                </a:solidFill>
              </a:rPr>
              <a:t>Charcoal: 55, 55, 55 (general text)</a:t>
            </a:r>
          </a:p>
          <a:p>
            <a:endParaRPr lang="en-US" b="1" dirty="0">
              <a:solidFill>
                <a:schemeClr val="tx1"/>
              </a:solidFill>
            </a:endParaRPr>
          </a:p>
          <a:p>
            <a:endParaRPr lang="en-US" b="1" dirty="0">
              <a:solidFill>
                <a:schemeClr val="tx1"/>
              </a:solidFill>
            </a:endParaRPr>
          </a:p>
          <a:p>
            <a:endParaRPr lang="en-US" b="1" dirty="0">
              <a:solidFill>
                <a:schemeClr val="tx1"/>
              </a:solidFill>
            </a:endParaRPr>
          </a:p>
          <a:p>
            <a:endParaRPr lang="en-US" b="1" dirty="0">
              <a:solidFill>
                <a:schemeClr val="tx1"/>
              </a:solidFill>
            </a:endParaRPr>
          </a:p>
          <a:p>
            <a:endParaRPr lang="en-US" b="1" dirty="0">
              <a:solidFill>
                <a:schemeClr val="tx1"/>
              </a:solidFill>
            </a:endParaRPr>
          </a:p>
          <a:p>
            <a:r>
              <a:rPr lang="en-US" b="0" dirty="0">
                <a:solidFill>
                  <a:srgbClr val="000000"/>
                </a:solidFill>
              </a:rPr>
              <a:t>Black: 0, 0, 0 (equations and formulas, along with the grey box: 244, 244, 244 )</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8B73C1C-E472-5945-9B83-D182C52BA3AB}"/>
                  </a:ext>
                </a:extLst>
              </p:cNvPr>
              <p:cNvSpPr txBox="1"/>
              <p:nvPr userDrawn="1"/>
            </p:nvSpPr>
            <p:spPr>
              <a:xfrm>
                <a:off x="824089" y="3544711"/>
                <a:ext cx="5610578" cy="6463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𝐺</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𝛾</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𝑡</m:t>
                          </m:r>
                          <m:r>
                            <a:rPr lang="en-US" b="0" i="1" smtClean="0">
                              <a:latin typeface="Cambria Math" panose="02040503050406030204" pitchFamily="18" charset="0"/>
                              <a:ea typeface="Cambria Math" panose="02040503050406030204" pitchFamily="18" charset="0"/>
                            </a:rPr>
                            <m:t>+2</m:t>
                          </m:r>
                        </m:sub>
                      </m:sSub>
                      <m:r>
                        <a:rPr lang="en-US" b="0" i="1" smtClean="0">
                          <a:latin typeface="Cambria Math" panose="02040503050406030204" pitchFamily="18" charset="0"/>
                          <a:ea typeface="Cambria Math" panose="02040503050406030204" pitchFamily="18" charset="0"/>
                        </a:rPr>
                        <m:t>+…=</m:t>
                      </m:r>
                      <m:sSubSup>
                        <m:sSubSupPr>
                          <m:ctrlPr>
                            <a:rPr lang="en-US" b="0" i="1" smtClean="0">
                              <a:latin typeface="Cambria Math" panose="02040503050406030204" pitchFamily="18" charset="0"/>
                              <a:ea typeface="Cambria Math" panose="02040503050406030204" pitchFamily="18" charset="0"/>
                            </a:rPr>
                          </m:ctrlPr>
                        </m:sSubSupPr>
                        <m:e>
                          <m:r>
                            <m:rPr>
                              <m:sty m:val="p"/>
                            </m:rPr>
                            <a:rPr lang="el-GR" b="0" i="1" smtClean="0">
                              <a:latin typeface="Cambria Math" panose="02040503050406030204" pitchFamily="18" charset="0"/>
                              <a:ea typeface="Cambria Math" panose="02040503050406030204" pitchFamily="18" charset="0"/>
                            </a:rPr>
                            <m:t>Σ</m:t>
                          </m:r>
                        </m:e>
                        <m:sub>
                          <m:r>
                            <a:rPr lang="en-US" b="0" i="1" smtClean="0">
                              <a:latin typeface="Cambria Math" panose="02040503050406030204" pitchFamily="18" charset="0"/>
                              <a:ea typeface="Cambria Math" panose="02040503050406030204" pitchFamily="18" charset="0"/>
                            </a:rPr>
                            <m:t>𝑘</m:t>
                          </m:r>
                          <m:r>
                            <a:rPr lang="en-US" b="0" i="1" smtClean="0">
                              <a:latin typeface="Cambria Math" panose="02040503050406030204" pitchFamily="18" charset="0"/>
                              <a:ea typeface="Cambria Math" panose="02040503050406030204" pitchFamily="18" charset="0"/>
                            </a:rPr>
                            <m:t>=0</m:t>
                          </m:r>
                        </m:sub>
                        <m:sup>
                          <m:r>
                            <a:rPr lang="en-US" b="0" i="1" smtClean="0">
                              <a:latin typeface="Cambria Math" panose="02040503050406030204" pitchFamily="18" charset="0"/>
                              <a:ea typeface="Cambria Math" panose="02040503050406030204" pitchFamily="18" charset="0"/>
                            </a:rPr>
                            <m:t>∞</m:t>
                          </m:r>
                        </m:sup>
                      </m:sSubSup>
                      <m:r>
                        <a:rPr lang="en-US" b="0" i="1" smtClean="0">
                          <a:latin typeface="Cambria Math" panose="02040503050406030204" pitchFamily="18" charset="0"/>
                          <a:ea typeface="Cambria Math" panose="02040503050406030204" pitchFamily="18" charset="0"/>
                        </a:rPr>
                        <m:t>𝛾</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𝑡</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𝑘</m:t>
                          </m:r>
                          <m:r>
                            <a:rPr lang="en-US" b="0" i="1" smtClean="0">
                              <a:latin typeface="Cambria Math" panose="02040503050406030204" pitchFamily="18" charset="0"/>
                              <a:ea typeface="Cambria Math" panose="02040503050406030204" pitchFamily="18" charset="0"/>
                            </a:rPr>
                            <m:t>+1</m:t>
                          </m:r>
                        </m:sub>
                      </m:sSub>
                    </m:oMath>
                  </m:oMathPara>
                </a14:m>
                <a:endParaRPr lang="en-US" b="0" dirty="0">
                  <a:ea typeface="Cambria Math" panose="02040503050406030204" pitchFamily="18" charset="0"/>
                </a:endParaRPr>
              </a:p>
              <a:p>
                <a:endParaRPr lang="en-US" b="0" dirty="0">
                  <a:ea typeface="Cambria Math" panose="02040503050406030204" pitchFamily="18" charset="0"/>
                </a:endParaRPr>
              </a:p>
            </p:txBody>
          </p:sp>
        </mc:Choice>
        <mc:Fallback xmlns="">
          <p:sp>
            <p:nvSpPr>
              <p:cNvPr id="8" name="TextBox 7">
                <a:extLst>
                  <a:ext uri="{FF2B5EF4-FFF2-40B4-BE49-F238E27FC236}">
                    <a16:creationId xmlns:a16="http://schemas.microsoft.com/office/drawing/2014/main" id="{B8B73C1C-E472-5945-9B83-D182C52BA3AB}"/>
                  </a:ext>
                </a:extLst>
              </p:cNvPr>
              <p:cNvSpPr txBox="1">
                <a:spLocks noRot="1" noChangeAspect="1" noMove="1" noResize="1" noEditPoints="1" noAdjustHandles="1" noChangeArrowheads="1" noChangeShapeType="1" noTextEdit="1"/>
              </p:cNvSpPr>
              <p:nvPr userDrawn="1"/>
            </p:nvSpPr>
            <p:spPr>
              <a:xfrm>
                <a:off x="824089" y="3544711"/>
                <a:ext cx="5610578" cy="646331"/>
              </a:xfrm>
              <a:prstGeom prst="rect">
                <a:avLst/>
              </a:prstGeom>
              <a:blipFill>
                <a:blip r:embed="rId3"/>
                <a:stretch>
                  <a:fillRect/>
                </a:stretch>
              </a:blipFill>
            </p:spPr>
            <p:txBody>
              <a:bodyPr/>
              <a:lstStyle/>
              <a:p>
                <a:r>
                  <a:rPr lang="en-US">
                    <a:noFill/>
                  </a:rPr>
                  <a:t> </a:t>
                </a:r>
              </a:p>
            </p:txBody>
          </p:sp>
        </mc:Fallback>
      </mc:AlternateContent>
      <p:pic>
        <p:nvPicPr>
          <p:cNvPr id="10" name="Picture 9">
            <a:extLst>
              <a:ext uri="{FF2B5EF4-FFF2-40B4-BE49-F238E27FC236}">
                <a16:creationId xmlns:a16="http://schemas.microsoft.com/office/drawing/2014/main" id="{C84191FD-7970-9E4E-BAAB-BA0093B54765}"/>
              </a:ext>
            </a:extLst>
          </p:cNvPr>
          <p:cNvPicPr>
            <a:picLocks noChangeAspect="1"/>
          </p:cNvPicPr>
          <p:nvPr userDrawn="1"/>
        </p:nvPicPr>
        <p:blipFill>
          <a:blip r:embed="rId4"/>
          <a:stretch>
            <a:fillRect/>
          </a:stretch>
        </p:blipFill>
        <p:spPr>
          <a:xfrm>
            <a:off x="3915834" y="1835855"/>
            <a:ext cx="431800" cy="431800"/>
          </a:xfrm>
          <a:prstGeom prst="rect">
            <a:avLst/>
          </a:prstGeom>
        </p:spPr>
      </p:pic>
      <p:sp>
        <p:nvSpPr>
          <p:cNvPr id="11" name="TextBox 10">
            <a:extLst>
              <a:ext uri="{FF2B5EF4-FFF2-40B4-BE49-F238E27FC236}">
                <a16:creationId xmlns:a16="http://schemas.microsoft.com/office/drawing/2014/main" id="{F1598514-93C1-8A44-A989-5886FE75514D}"/>
              </a:ext>
            </a:extLst>
          </p:cNvPr>
          <p:cNvSpPr txBox="1"/>
          <p:nvPr userDrawn="1"/>
        </p:nvSpPr>
        <p:spPr>
          <a:xfrm>
            <a:off x="302640" y="6418574"/>
            <a:ext cx="241132" cy="208599"/>
          </a:xfrm>
          <a:prstGeom prst="rect">
            <a:avLst/>
          </a:prstGeom>
        </p:spPr>
        <p:txBody>
          <a:bodyPr vert="horz" lIns="0" tIns="0" rIns="0" bIns="0" rtlCol="0" anchor="ctr" anchorCtr="0">
            <a:noAutofit/>
          </a:bodyPr>
          <a:lstStyle/>
          <a:p>
            <a:pPr algn="ctr">
              <a:lnSpc>
                <a:spcPct val="90000"/>
              </a:lnSpc>
              <a:buClr>
                <a:srgbClr val="0085C3"/>
              </a:buClr>
            </a:pPr>
            <a:fld id="{58EC7406-F4CC-4ABF-902E-2AF4E70E5C0F}" type="slidenum">
              <a:rPr lang="en-US" sz="1400" b="0" smtClean="0">
                <a:solidFill>
                  <a:schemeClr val="bg1">
                    <a:lumMod val="95000"/>
                  </a:schemeClr>
                </a:solidFill>
                <a:latin typeface="Amazon Ember Light"/>
                <a:cs typeface="Amazon Ember Light"/>
              </a:rPr>
              <a:pPr algn="ctr">
                <a:lnSpc>
                  <a:spcPct val="90000"/>
                </a:lnSpc>
                <a:buClr>
                  <a:srgbClr val="0085C3"/>
                </a:buClr>
              </a:pPr>
              <a:t>‹#›</a:t>
            </a:fld>
            <a:endParaRPr lang="en-US" sz="1400" b="0" dirty="0">
              <a:solidFill>
                <a:schemeClr val="bg1">
                  <a:lumMod val="95000"/>
                </a:schemeClr>
              </a:solidFill>
              <a:latin typeface="Amazon Ember Light"/>
              <a:cs typeface="Amazon Ember Light"/>
            </a:endParaRPr>
          </a:p>
        </p:txBody>
      </p:sp>
      <p:sp>
        <p:nvSpPr>
          <p:cNvPr id="12" name="Rectangle 11">
            <a:extLst>
              <a:ext uri="{FF2B5EF4-FFF2-40B4-BE49-F238E27FC236}">
                <a16:creationId xmlns:a16="http://schemas.microsoft.com/office/drawing/2014/main" id="{C5182477-A8FD-DA40-8AF9-F14DA2356C14}"/>
              </a:ext>
            </a:extLst>
          </p:cNvPr>
          <p:cNvSpPr/>
          <p:nvPr userDrawn="1"/>
        </p:nvSpPr>
        <p:spPr>
          <a:xfrm>
            <a:off x="694389" y="6395912"/>
            <a:ext cx="1464243" cy="253916"/>
          </a:xfrm>
          <a:prstGeom prst="rect">
            <a:avLst/>
          </a:prstGeom>
        </p:spPr>
        <p:txBody>
          <a:bodyPr wrap="none">
            <a:spAutoFit/>
          </a:bodyPr>
          <a:lstStyle/>
          <a:p>
            <a:r>
              <a:rPr lang="en-US" sz="1050" b="0" i="0" dirty="0">
                <a:solidFill>
                  <a:schemeClr val="bg1">
                    <a:lumMod val="95000"/>
                  </a:schemeClr>
                </a:solidFill>
                <a:effectLst/>
                <a:latin typeface="Amazon Ember"/>
                <a:ea typeface="Amazon Ember"/>
                <a:cs typeface="Amazon Ember"/>
              </a:rPr>
              <a:t>Amazon</a:t>
            </a:r>
            <a:r>
              <a:rPr lang="en-US" sz="1050" b="0" i="0" baseline="0" dirty="0">
                <a:solidFill>
                  <a:schemeClr val="bg1">
                    <a:lumMod val="95000"/>
                  </a:schemeClr>
                </a:solidFill>
                <a:effectLst/>
                <a:latin typeface="Amazon Ember"/>
                <a:ea typeface="Amazon Ember"/>
                <a:cs typeface="Amazon Ember"/>
              </a:rPr>
              <a:t> Confidential</a:t>
            </a:r>
            <a:endParaRPr lang="en-US" sz="1050" b="0" i="0" dirty="0">
              <a:solidFill>
                <a:schemeClr val="bg1">
                  <a:lumMod val="95000"/>
                </a:schemeClr>
              </a:solidFill>
              <a:latin typeface="Amazon Ember"/>
              <a:cs typeface="Amazon Ember"/>
            </a:endParaRPr>
          </a:p>
        </p:txBody>
      </p:sp>
    </p:spTree>
    <p:extLst>
      <p:ext uri="{BB962C8B-B14F-4D97-AF65-F5344CB8AC3E}">
        <p14:creationId xmlns:p14="http://schemas.microsoft.com/office/powerpoint/2010/main" val="331583992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3" name="Rectangle">
            <a:extLst>
              <a:ext uri="{FF2B5EF4-FFF2-40B4-BE49-F238E27FC236}">
                <a16:creationId xmlns:a16="http://schemas.microsoft.com/office/drawing/2014/main" id="{267B9625-5791-174B-A810-36656085BF55}"/>
              </a:ext>
            </a:extLst>
          </p:cNvPr>
          <p:cNvSpPr/>
          <p:nvPr userDrawn="1"/>
        </p:nvSpPr>
        <p:spPr>
          <a:xfrm>
            <a:off x="-21167" y="6227233"/>
            <a:ext cx="12234334" cy="635001"/>
          </a:xfrm>
          <a:prstGeom prst="rect">
            <a:avLst/>
          </a:prstGeom>
          <a:solidFill>
            <a:srgbClr val="008DC4"/>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4" name="Rectangle">
            <a:extLst>
              <a:ext uri="{FF2B5EF4-FFF2-40B4-BE49-F238E27FC236}">
                <a16:creationId xmlns:a16="http://schemas.microsoft.com/office/drawing/2014/main" id="{3381DE1E-457F-764B-8041-524BE362F202}"/>
              </a:ext>
            </a:extLst>
          </p:cNvPr>
          <p:cNvSpPr/>
          <p:nvPr userDrawn="1"/>
        </p:nvSpPr>
        <p:spPr>
          <a:xfrm>
            <a:off x="-12700" y="6171307"/>
            <a:ext cx="12217400" cy="55927"/>
          </a:xfrm>
          <a:prstGeom prst="rect">
            <a:avLst/>
          </a:prstGeom>
          <a:solidFill>
            <a:srgbClr val="383D3B"/>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pic>
        <p:nvPicPr>
          <p:cNvPr id="5" name="Image" descr="Image">
            <a:extLst>
              <a:ext uri="{FF2B5EF4-FFF2-40B4-BE49-F238E27FC236}">
                <a16:creationId xmlns:a16="http://schemas.microsoft.com/office/drawing/2014/main" id="{028EA626-72DB-7041-B75F-6D90DB3ADCD5}"/>
              </a:ext>
            </a:extLst>
          </p:cNvPr>
          <p:cNvPicPr>
            <a:picLocks noChangeAspect="1"/>
          </p:cNvPicPr>
          <p:nvPr userDrawn="1"/>
        </p:nvPicPr>
        <p:blipFill>
          <a:blip r:embed="rId2"/>
          <a:stretch>
            <a:fillRect/>
          </a:stretch>
        </p:blipFill>
        <p:spPr>
          <a:xfrm>
            <a:off x="10506381" y="6390387"/>
            <a:ext cx="1567839" cy="308694"/>
          </a:xfrm>
          <a:prstGeom prst="rect">
            <a:avLst/>
          </a:prstGeom>
          <a:ln w="12700">
            <a:miter lim="400000"/>
          </a:ln>
        </p:spPr>
      </p:pic>
      <p:sp>
        <p:nvSpPr>
          <p:cNvPr id="6" name="Slide Number">
            <a:extLst>
              <a:ext uri="{FF2B5EF4-FFF2-40B4-BE49-F238E27FC236}">
                <a16:creationId xmlns:a16="http://schemas.microsoft.com/office/drawing/2014/main" id="{EF5DFFF0-A796-7C4D-B4ED-5182D974A54F}"/>
              </a:ext>
            </a:extLst>
          </p:cNvPr>
          <p:cNvSpPr txBox="1">
            <a:spLocks noGrp="1"/>
          </p:cNvSpPr>
          <p:nvPr>
            <p:ph type="sldNum" sz="quarter" idx="2"/>
          </p:nvPr>
        </p:nvSpPr>
        <p:spPr>
          <a:xfrm>
            <a:off x="318558" y="6429469"/>
            <a:ext cx="294953" cy="287258"/>
          </a:xfrm>
          <a:prstGeom prst="rect">
            <a:avLst/>
          </a:prstGeom>
        </p:spPr>
        <p:txBody>
          <a:bodyPr/>
          <a:lstStyle>
            <a:lvl1pPr algn="l">
              <a:defRPr>
                <a:solidFill>
                  <a:srgbClr val="EDEDED"/>
                </a:solidFill>
                <a:latin typeface="Amazon Ember"/>
                <a:ea typeface="Amazon Ember"/>
                <a:cs typeface="Amazon Ember"/>
                <a:sym typeface="Amazon Ember"/>
              </a:defRPr>
            </a:lvl1pPr>
          </a:lstStyle>
          <a:p>
            <a:fld id="{86CB4B4D-7CA3-9044-876B-883B54F8677D}" type="slidenum">
              <a:t>‹#›</a:t>
            </a:fld>
            <a:endParaRPr/>
          </a:p>
        </p:txBody>
      </p:sp>
      <p:sp>
        <p:nvSpPr>
          <p:cNvPr id="11" name="TextBox 10">
            <a:extLst>
              <a:ext uri="{FF2B5EF4-FFF2-40B4-BE49-F238E27FC236}">
                <a16:creationId xmlns:a16="http://schemas.microsoft.com/office/drawing/2014/main" id="{11F7E450-A00A-9341-84D8-125978BE6E0A}"/>
              </a:ext>
            </a:extLst>
          </p:cNvPr>
          <p:cNvSpPr txBox="1"/>
          <p:nvPr userDrawn="1"/>
        </p:nvSpPr>
        <p:spPr>
          <a:xfrm>
            <a:off x="2864555" y="2264392"/>
            <a:ext cx="6462890" cy="1323439"/>
          </a:xfrm>
          <a:prstGeom prst="rect">
            <a:avLst/>
          </a:prstGeom>
          <a:noFill/>
        </p:spPr>
        <p:txBody>
          <a:bodyPr wrap="square" rtlCol="0">
            <a:spAutoFit/>
          </a:bodyPr>
          <a:lstStyle/>
          <a:p>
            <a:r>
              <a:rPr lang="en-US" sz="8000" dirty="0">
                <a:latin typeface="Amazon Ember" panose="020B0603020204020204" pitchFamily="34" charset="0"/>
                <a:ea typeface="Amazon Ember" panose="020B0603020204020204" pitchFamily="34" charset="0"/>
                <a:cs typeface="Amazon Ember" panose="020B0603020204020204" pitchFamily="34" charset="0"/>
              </a:rPr>
              <a:t>Thank You!!!</a:t>
            </a:r>
          </a:p>
        </p:txBody>
      </p:sp>
    </p:spTree>
    <p:extLst>
      <p:ext uri="{BB962C8B-B14F-4D97-AF65-F5344CB8AC3E}">
        <p14:creationId xmlns:p14="http://schemas.microsoft.com/office/powerpoint/2010/main" val="91070394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Page">
    <p:spTree>
      <p:nvGrpSpPr>
        <p:cNvPr id="1" name=""/>
        <p:cNvGrpSpPr/>
        <p:nvPr/>
      </p:nvGrpSpPr>
      <p:grpSpPr>
        <a:xfrm>
          <a:off x="0" y="0"/>
          <a:ext cx="0" cy="0"/>
          <a:chOff x="0" y="0"/>
          <a:chExt cx="0" cy="0"/>
        </a:xfrm>
      </p:grpSpPr>
      <p:sp>
        <p:nvSpPr>
          <p:cNvPr id="2" name="Rectangle 1"/>
          <p:cNvSpPr/>
          <p:nvPr userDrawn="1"/>
        </p:nvSpPr>
        <p:spPr>
          <a:xfrm>
            <a:off x="2" y="0"/>
            <a:ext cx="12192000" cy="6858000"/>
          </a:xfrm>
          <a:prstGeom prst="rect">
            <a:avLst/>
          </a:prstGeom>
          <a:solidFill>
            <a:srgbClr val="0090C3"/>
          </a:solidFill>
          <a:ln>
            <a:noFill/>
          </a:ln>
        </p:spPr>
        <p:style>
          <a:lnRef idx="2">
            <a:schemeClr val="accent1">
              <a:shade val="50000"/>
            </a:schemeClr>
          </a:lnRef>
          <a:fillRef idx="1">
            <a:schemeClr val="accent1"/>
          </a:fillRef>
          <a:effectRef idx="0">
            <a:schemeClr val="accent1"/>
          </a:effectRef>
          <a:fontRef idx="minor">
            <a:schemeClr val="lt1"/>
          </a:fontRef>
        </p:style>
        <p:txBody>
          <a:bodyPr lIns="45695" tIns="22848" rIns="45695" bIns="22848" rtlCol="0" anchor="ctr"/>
          <a:lstStyle/>
          <a:p>
            <a:pPr algn="ctr"/>
            <a:endParaRPr lang="en-US" sz="1300" dirty="0"/>
          </a:p>
        </p:txBody>
      </p:sp>
      <p:sp>
        <p:nvSpPr>
          <p:cNvPr id="3" name="Title 2"/>
          <p:cNvSpPr>
            <a:spLocks noGrp="1"/>
          </p:cNvSpPr>
          <p:nvPr>
            <p:ph type="title" hasCustomPrompt="1"/>
          </p:nvPr>
        </p:nvSpPr>
        <p:spPr>
          <a:xfrm>
            <a:off x="826370" y="684866"/>
            <a:ext cx="10557766" cy="2520671"/>
          </a:xfrm>
          <a:prstGeom prst="rect">
            <a:avLst/>
          </a:prstGeom>
        </p:spPr>
        <p:txBody>
          <a:bodyPr vert="horz" anchor="b"/>
          <a:lstStyle>
            <a:lvl1pPr algn="ctr">
              <a:defRPr sz="6000" b="1" i="0">
                <a:solidFill>
                  <a:srgbClr val="FFFFFF"/>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Click to edit master title style</a:t>
            </a:r>
          </a:p>
        </p:txBody>
      </p:sp>
      <p:sp>
        <p:nvSpPr>
          <p:cNvPr id="7" name="Text Placeholder 6"/>
          <p:cNvSpPr>
            <a:spLocks noGrp="1"/>
          </p:cNvSpPr>
          <p:nvPr>
            <p:ph type="body" sz="quarter" idx="10" hasCustomPrompt="1"/>
          </p:nvPr>
        </p:nvSpPr>
        <p:spPr>
          <a:xfrm>
            <a:off x="3175652" y="3224236"/>
            <a:ext cx="5790887" cy="862272"/>
          </a:xfrm>
          <a:prstGeom prst="rect">
            <a:avLst/>
          </a:prstGeom>
        </p:spPr>
        <p:txBody>
          <a:bodyPr vert="horz"/>
          <a:lstStyle>
            <a:lvl1pPr marL="0" indent="0" algn="ctr">
              <a:buNone/>
              <a:defRPr sz="2600" b="0" i="0" baseline="0">
                <a:solidFill>
                  <a:schemeClr val="tx1">
                    <a:lumMod val="20000"/>
                    <a:lumOff val="80000"/>
                  </a:schemeClr>
                </a:solidFill>
                <a:latin typeface="Amazon Ember Display Light" panose="020F0403020204020204" pitchFamily="34" charset="0"/>
                <a:ea typeface="Amazon Ember Display Light" panose="020F0403020204020204" pitchFamily="34" charset="0"/>
                <a:cs typeface="Amazon Ember Display Light" panose="020F0403020204020204" pitchFamily="34" charset="0"/>
              </a:defRPr>
            </a:lvl1pPr>
            <a:lvl2pPr marL="456971" indent="0">
              <a:buNone/>
              <a:defRPr>
                <a:solidFill>
                  <a:schemeClr val="tx1">
                    <a:lumMod val="20000"/>
                    <a:lumOff val="80000"/>
                  </a:schemeClr>
                </a:solidFill>
              </a:defRPr>
            </a:lvl2pPr>
            <a:lvl3pPr marL="913942" indent="0">
              <a:buNone/>
              <a:defRPr>
                <a:solidFill>
                  <a:schemeClr val="tx1">
                    <a:lumMod val="20000"/>
                    <a:lumOff val="80000"/>
                  </a:schemeClr>
                </a:solidFill>
              </a:defRPr>
            </a:lvl3pPr>
            <a:lvl4pPr marL="1370913" indent="0">
              <a:buNone/>
              <a:defRPr>
                <a:solidFill>
                  <a:schemeClr val="tx1">
                    <a:lumMod val="20000"/>
                    <a:lumOff val="80000"/>
                  </a:schemeClr>
                </a:solidFill>
              </a:defRPr>
            </a:lvl4pPr>
            <a:lvl5pPr marL="1827883" indent="0">
              <a:buNone/>
              <a:defRPr>
                <a:solidFill>
                  <a:schemeClr val="tx1">
                    <a:lumMod val="20000"/>
                    <a:lumOff val="80000"/>
                  </a:schemeClr>
                </a:solidFill>
              </a:defRPr>
            </a:lvl5pPr>
          </a:lstStyle>
          <a:p>
            <a:pPr lvl="0"/>
            <a:r>
              <a:rPr lang="en-US" dirty="0"/>
              <a:t>Click to add date and or subtitle</a:t>
            </a:r>
          </a:p>
        </p:txBody>
      </p:sp>
    </p:spTree>
    <p:extLst>
      <p:ext uri="{BB962C8B-B14F-4D97-AF65-F5344CB8AC3E}">
        <p14:creationId xmlns:p14="http://schemas.microsoft.com/office/powerpoint/2010/main" val="37957865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Headline with Bullets">
    <p:spTree>
      <p:nvGrpSpPr>
        <p:cNvPr id="1" name=""/>
        <p:cNvGrpSpPr/>
        <p:nvPr/>
      </p:nvGrpSpPr>
      <p:grpSpPr>
        <a:xfrm>
          <a:off x="0" y="0"/>
          <a:ext cx="0" cy="0"/>
          <a:chOff x="0" y="0"/>
          <a:chExt cx="0" cy="0"/>
        </a:xfrm>
      </p:grpSpPr>
      <p:sp>
        <p:nvSpPr>
          <p:cNvPr id="31" name="Title 1"/>
          <p:cNvSpPr>
            <a:spLocks noGrp="1"/>
          </p:cNvSpPr>
          <p:nvPr>
            <p:ph type="title" hasCustomPrompt="1"/>
          </p:nvPr>
        </p:nvSpPr>
        <p:spPr>
          <a:xfrm>
            <a:off x="696095" y="295897"/>
            <a:ext cx="10897504" cy="987472"/>
          </a:xfrm>
          <a:prstGeom prst="rect">
            <a:avLst/>
          </a:prstGeom>
        </p:spPr>
        <p:txBody>
          <a:bodyPr vert="horz" anchor="ctr"/>
          <a:lstStyle>
            <a:lvl1pPr>
              <a:lnSpc>
                <a:spcPct val="80000"/>
              </a:lnSpc>
              <a:defRPr b="1" i="0" baseline="0">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Click to edit master title</a:t>
            </a:r>
          </a:p>
        </p:txBody>
      </p:sp>
      <p:sp>
        <p:nvSpPr>
          <p:cNvPr id="32" name="Text Placeholder 4"/>
          <p:cNvSpPr>
            <a:spLocks noGrp="1"/>
          </p:cNvSpPr>
          <p:nvPr>
            <p:ph type="body" sz="quarter" idx="10" hasCustomPrompt="1"/>
          </p:nvPr>
        </p:nvSpPr>
        <p:spPr>
          <a:xfrm>
            <a:off x="694389" y="1310105"/>
            <a:ext cx="10885839" cy="4599628"/>
          </a:xfrm>
          <a:prstGeom prst="rect">
            <a:avLst/>
          </a:prstGeom>
        </p:spPr>
        <p:txBody>
          <a:bodyPr vert="horz"/>
          <a:lstStyle>
            <a:lvl1pPr>
              <a:lnSpc>
                <a:spcPct val="100000"/>
              </a:lnSpc>
              <a:spcBef>
                <a:spcPts val="800"/>
              </a:spcBef>
              <a:defRPr/>
            </a:lvl1pPr>
            <a:lvl2pPr marL="685457" indent="-228486">
              <a:lnSpc>
                <a:spcPct val="100000"/>
              </a:lnSpc>
              <a:spcBef>
                <a:spcPts val="800"/>
              </a:spcBef>
              <a:buFont typeface="Wingdings" charset="2"/>
              <a:buChar char="§"/>
              <a:defRPr/>
            </a:lvl2pPr>
            <a:lvl3pPr marL="1142428" indent="-228486">
              <a:lnSpc>
                <a:spcPct val="100000"/>
              </a:lnSpc>
              <a:spcBef>
                <a:spcPts val="800"/>
              </a:spcBef>
              <a:buFont typeface="Lucida Grande"/>
              <a:buChar char="-"/>
              <a:defRPr/>
            </a:lvl3pPr>
            <a:lvl4pPr marL="1599399" indent="-228486">
              <a:buFont typeface="Lucida Grande"/>
              <a:buChar char="-"/>
              <a:defRPr/>
            </a:lvl4pPr>
            <a:lvl5pPr marL="2056370" indent="-228486">
              <a:buFont typeface="Lucida Grande"/>
              <a:buChar char="-"/>
              <a:defRPr/>
            </a:lvl5pPr>
          </a:lstStyle>
          <a:p>
            <a:pPr lvl="0"/>
            <a:r>
              <a:rPr lang="en-US" dirty="0"/>
              <a:t>Click to edit text with bullets</a:t>
            </a:r>
          </a:p>
          <a:p>
            <a:pPr lvl="1"/>
            <a:r>
              <a:rPr lang="en-US" dirty="0"/>
              <a:t>Second level</a:t>
            </a:r>
          </a:p>
          <a:p>
            <a:pPr lvl="2"/>
            <a:r>
              <a:rPr lang="en-US" dirty="0"/>
              <a:t>Third level</a:t>
            </a:r>
          </a:p>
        </p:txBody>
      </p:sp>
      <p:sp>
        <p:nvSpPr>
          <p:cNvPr id="8" name="Rectangle 7">
            <a:extLst>
              <a:ext uri="{FF2B5EF4-FFF2-40B4-BE49-F238E27FC236}">
                <a16:creationId xmlns:a16="http://schemas.microsoft.com/office/drawing/2014/main" id="{46529C28-F0B7-564E-B2DF-EF91007C751C}"/>
              </a:ext>
            </a:extLst>
          </p:cNvPr>
          <p:cNvSpPr/>
          <p:nvPr userDrawn="1"/>
        </p:nvSpPr>
        <p:spPr>
          <a:xfrm>
            <a:off x="0" y="6158430"/>
            <a:ext cx="12192001" cy="699573"/>
          </a:xfrm>
          <a:prstGeom prst="rect">
            <a:avLst/>
          </a:prstGeom>
          <a:solidFill>
            <a:srgbClr val="0090C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300"/>
          </a:p>
        </p:txBody>
      </p:sp>
      <p:sp>
        <p:nvSpPr>
          <p:cNvPr id="9" name="Rectangle 8">
            <a:extLst>
              <a:ext uri="{FF2B5EF4-FFF2-40B4-BE49-F238E27FC236}">
                <a16:creationId xmlns:a16="http://schemas.microsoft.com/office/drawing/2014/main" id="{B92E37C0-ABB0-CD4C-8AC5-54B941C6761C}"/>
              </a:ext>
            </a:extLst>
          </p:cNvPr>
          <p:cNvSpPr/>
          <p:nvPr userDrawn="1"/>
        </p:nvSpPr>
        <p:spPr>
          <a:xfrm>
            <a:off x="0" y="6158430"/>
            <a:ext cx="12192001" cy="87613"/>
          </a:xfrm>
          <a:prstGeom prst="rect">
            <a:avLst/>
          </a:prstGeom>
          <a:solidFill>
            <a:srgbClr val="383D3B"/>
          </a:solidFill>
          <a:ln>
            <a:noFill/>
          </a:ln>
        </p:spPr>
        <p:style>
          <a:lnRef idx="1">
            <a:schemeClr val="accent1"/>
          </a:lnRef>
          <a:fillRef idx="3">
            <a:schemeClr val="accent1"/>
          </a:fillRef>
          <a:effectRef idx="2">
            <a:schemeClr val="accent1"/>
          </a:effectRef>
          <a:fontRef idx="minor">
            <a:schemeClr val="lt1"/>
          </a:fontRef>
        </p:style>
        <p:txBody>
          <a:bodyPr lIns="45695" tIns="22848" rIns="45695" bIns="22848" rtlCol="0" anchor="ctr"/>
          <a:lstStyle/>
          <a:p>
            <a:pPr algn="ctr"/>
            <a:endParaRPr lang="en-US" sz="1300"/>
          </a:p>
        </p:txBody>
      </p:sp>
      <p:pic>
        <p:nvPicPr>
          <p:cNvPr id="13" name="Image" descr="Image">
            <a:extLst>
              <a:ext uri="{FF2B5EF4-FFF2-40B4-BE49-F238E27FC236}">
                <a16:creationId xmlns:a16="http://schemas.microsoft.com/office/drawing/2014/main" id="{F0F9F549-C85F-4547-AC7E-D2CBBB6F895A}"/>
              </a:ext>
            </a:extLst>
          </p:cNvPr>
          <p:cNvPicPr>
            <a:picLocks noChangeAspect="1"/>
          </p:cNvPicPr>
          <p:nvPr userDrawn="1"/>
        </p:nvPicPr>
        <p:blipFill>
          <a:blip r:embed="rId2"/>
          <a:stretch>
            <a:fillRect/>
          </a:stretch>
        </p:blipFill>
        <p:spPr>
          <a:xfrm>
            <a:off x="10506381" y="6390387"/>
            <a:ext cx="1567839" cy="308694"/>
          </a:xfrm>
          <a:prstGeom prst="rect">
            <a:avLst/>
          </a:prstGeom>
          <a:ln w="12700">
            <a:miter lim="400000"/>
          </a:ln>
        </p:spPr>
      </p:pic>
      <p:sp>
        <p:nvSpPr>
          <p:cNvPr id="14" name="TextBox 13">
            <a:extLst>
              <a:ext uri="{FF2B5EF4-FFF2-40B4-BE49-F238E27FC236}">
                <a16:creationId xmlns:a16="http://schemas.microsoft.com/office/drawing/2014/main" id="{DC471DCB-83F8-694C-8C9E-9474EEDB1C39}"/>
              </a:ext>
            </a:extLst>
          </p:cNvPr>
          <p:cNvSpPr txBox="1"/>
          <p:nvPr userDrawn="1"/>
        </p:nvSpPr>
        <p:spPr>
          <a:xfrm>
            <a:off x="302640" y="6418574"/>
            <a:ext cx="241132" cy="208599"/>
          </a:xfrm>
          <a:prstGeom prst="rect">
            <a:avLst/>
          </a:prstGeom>
        </p:spPr>
        <p:txBody>
          <a:bodyPr vert="horz" lIns="0" tIns="0" rIns="0" bIns="0" rtlCol="0" anchor="ctr" anchorCtr="0">
            <a:noAutofit/>
          </a:bodyPr>
          <a:lstStyle/>
          <a:p>
            <a:pPr algn="ctr">
              <a:lnSpc>
                <a:spcPct val="90000"/>
              </a:lnSpc>
              <a:buClr>
                <a:srgbClr val="0085C3"/>
              </a:buClr>
            </a:pPr>
            <a:fld id="{58EC7406-F4CC-4ABF-902E-2AF4E70E5C0F}" type="slidenum">
              <a:rPr lang="en-US" sz="1400" b="0" smtClean="0">
                <a:solidFill>
                  <a:schemeClr val="bg1">
                    <a:lumMod val="95000"/>
                  </a:schemeClr>
                </a:solidFill>
                <a:latin typeface="Amazon Ember Light"/>
                <a:cs typeface="Amazon Ember Light"/>
              </a:rPr>
              <a:pPr algn="ctr">
                <a:lnSpc>
                  <a:spcPct val="90000"/>
                </a:lnSpc>
                <a:buClr>
                  <a:srgbClr val="0085C3"/>
                </a:buClr>
              </a:pPr>
              <a:t>‹#›</a:t>
            </a:fld>
            <a:endParaRPr lang="en-US" sz="1400" b="0" dirty="0">
              <a:solidFill>
                <a:schemeClr val="bg1">
                  <a:lumMod val="95000"/>
                </a:schemeClr>
              </a:solidFill>
              <a:latin typeface="Amazon Ember Light"/>
              <a:cs typeface="Amazon Ember Light"/>
            </a:endParaRPr>
          </a:p>
        </p:txBody>
      </p:sp>
      <p:sp>
        <p:nvSpPr>
          <p:cNvPr id="15" name="Rectangle 14">
            <a:extLst>
              <a:ext uri="{FF2B5EF4-FFF2-40B4-BE49-F238E27FC236}">
                <a16:creationId xmlns:a16="http://schemas.microsoft.com/office/drawing/2014/main" id="{03AC79A0-9B1E-844E-A2D5-1E307F78AD3B}"/>
              </a:ext>
            </a:extLst>
          </p:cNvPr>
          <p:cNvSpPr/>
          <p:nvPr userDrawn="1"/>
        </p:nvSpPr>
        <p:spPr>
          <a:xfrm>
            <a:off x="694389" y="6395912"/>
            <a:ext cx="1464243" cy="253916"/>
          </a:xfrm>
          <a:prstGeom prst="rect">
            <a:avLst/>
          </a:prstGeom>
        </p:spPr>
        <p:txBody>
          <a:bodyPr wrap="none">
            <a:spAutoFit/>
          </a:bodyPr>
          <a:lstStyle/>
          <a:p>
            <a:r>
              <a:rPr lang="en-US" sz="1050" b="0" i="0" dirty="0">
                <a:solidFill>
                  <a:schemeClr val="bg1">
                    <a:lumMod val="95000"/>
                  </a:schemeClr>
                </a:solidFill>
                <a:effectLst/>
                <a:latin typeface="Amazon Ember"/>
                <a:ea typeface="Amazon Ember"/>
                <a:cs typeface="Amazon Ember"/>
              </a:rPr>
              <a:t>Amazon</a:t>
            </a:r>
            <a:r>
              <a:rPr lang="en-US" sz="1050" b="0" i="0" baseline="0" dirty="0">
                <a:solidFill>
                  <a:schemeClr val="bg1">
                    <a:lumMod val="95000"/>
                  </a:schemeClr>
                </a:solidFill>
                <a:effectLst/>
                <a:latin typeface="Amazon Ember"/>
                <a:ea typeface="Amazon Ember"/>
                <a:cs typeface="Amazon Ember"/>
              </a:rPr>
              <a:t> Confidential</a:t>
            </a:r>
            <a:endParaRPr lang="en-US" sz="1050" b="0" i="0" dirty="0">
              <a:solidFill>
                <a:schemeClr val="bg1">
                  <a:lumMod val="95000"/>
                </a:schemeClr>
              </a:solidFill>
              <a:latin typeface="Amazon Ember"/>
              <a:cs typeface="Amazon Ember"/>
            </a:endParaRPr>
          </a:p>
        </p:txBody>
      </p:sp>
    </p:spTree>
    <p:extLst>
      <p:ext uri="{BB962C8B-B14F-4D97-AF65-F5344CB8AC3E}">
        <p14:creationId xmlns:p14="http://schemas.microsoft.com/office/powerpoint/2010/main" val="241239141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wo Image Layout">
    <p:spTree>
      <p:nvGrpSpPr>
        <p:cNvPr id="1" name=""/>
        <p:cNvGrpSpPr/>
        <p:nvPr/>
      </p:nvGrpSpPr>
      <p:grpSpPr>
        <a:xfrm>
          <a:off x="0" y="0"/>
          <a:ext cx="0" cy="0"/>
          <a:chOff x="0" y="0"/>
          <a:chExt cx="0" cy="0"/>
        </a:xfrm>
      </p:grpSpPr>
      <p:sp>
        <p:nvSpPr>
          <p:cNvPr id="7" name="Picture Placeholder 6"/>
          <p:cNvSpPr>
            <a:spLocks noGrp="1"/>
          </p:cNvSpPr>
          <p:nvPr>
            <p:ph type="pic" sz="quarter" idx="11"/>
          </p:nvPr>
        </p:nvSpPr>
        <p:spPr>
          <a:xfrm>
            <a:off x="7428259" y="5"/>
            <a:ext cx="4763741" cy="3033889"/>
          </a:xfrm>
          <a:prstGeom prst="rect">
            <a:avLst/>
          </a:prstGeom>
        </p:spPr>
        <p:txBody>
          <a:bodyPr vert="horz" anchor="ctr"/>
          <a:lstStyle>
            <a:lvl1pPr marL="0" indent="0" algn="ctr">
              <a:buFontTx/>
              <a:buNone/>
              <a:defRPr/>
            </a:lvl1pPr>
          </a:lstStyle>
          <a:p>
            <a:r>
              <a:rPr lang="en-US"/>
              <a:t>Click icon to add picture</a:t>
            </a:r>
            <a:endParaRPr lang="en-US" dirty="0"/>
          </a:p>
        </p:txBody>
      </p:sp>
      <p:sp>
        <p:nvSpPr>
          <p:cNvPr id="34" name="Picture Placeholder 6"/>
          <p:cNvSpPr>
            <a:spLocks noGrp="1"/>
          </p:cNvSpPr>
          <p:nvPr>
            <p:ph type="pic" sz="quarter" idx="12"/>
          </p:nvPr>
        </p:nvSpPr>
        <p:spPr>
          <a:xfrm>
            <a:off x="7428259" y="3118556"/>
            <a:ext cx="4763741" cy="2971348"/>
          </a:xfrm>
          <a:prstGeom prst="rect">
            <a:avLst/>
          </a:prstGeom>
        </p:spPr>
        <p:txBody>
          <a:bodyPr vert="horz" anchor="ctr"/>
          <a:lstStyle>
            <a:lvl1pPr marL="0" indent="0" algn="ctr">
              <a:buFontTx/>
              <a:buNone/>
              <a:defRPr/>
            </a:lvl1pPr>
          </a:lstStyle>
          <a:p>
            <a:r>
              <a:rPr lang="en-US"/>
              <a:t>Click icon to add picture</a:t>
            </a:r>
            <a:endParaRPr lang="en-US" dirty="0"/>
          </a:p>
        </p:txBody>
      </p:sp>
      <p:sp>
        <p:nvSpPr>
          <p:cNvPr id="35" name="Title 1"/>
          <p:cNvSpPr>
            <a:spLocks noGrp="1"/>
          </p:cNvSpPr>
          <p:nvPr>
            <p:ph type="title" hasCustomPrompt="1"/>
          </p:nvPr>
        </p:nvSpPr>
        <p:spPr>
          <a:xfrm>
            <a:off x="696097" y="295897"/>
            <a:ext cx="6518758" cy="987472"/>
          </a:xfrm>
          <a:prstGeom prst="rect">
            <a:avLst/>
          </a:prstGeom>
        </p:spPr>
        <p:txBody>
          <a:bodyPr vert="horz" anchor="ctr"/>
          <a:lstStyle>
            <a:lvl1pPr>
              <a:lnSpc>
                <a:spcPct val="80000"/>
              </a:lnSpc>
              <a:defRPr b="1" i="0" baseline="0">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Click to edit title</a:t>
            </a:r>
          </a:p>
        </p:txBody>
      </p:sp>
      <p:sp>
        <p:nvSpPr>
          <p:cNvPr id="36" name="Text Placeholder 4"/>
          <p:cNvSpPr>
            <a:spLocks noGrp="1"/>
          </p:cNvSpPr>
          <p:nvPr>
            <p:ph type="body" sz="quarter" idx="10" hasCustomPrompt="1"/>
          </p:nvPr>
        </p:nvSpPr>
        <p:spPr>
          <a:xfrm>
            <a:off x="694389" y="1310105"/>
            <a:ext cx="6520466" cy="4599628"/>
          </a:xfrm>
          <a:prstGeom prst="rect">
            <a:avLst/>
          </a:prstGeom>
        </p:spPr>
        <p:txBody>
          <a:bodyPr vert="horz"/>
          <a:lstStyle>
            <a:lvl1pPr>
              <a:lnSpc>
                <a:spcPct val="100000"/>
              </a:lnSpc>
              <a:spcBef>
                <a:spcPts val="800"/>
              </a:spcBef>
              <a:defRPr/>
            </a:lvl1pPr>
            <a:lvl2pPr marL="685457" indent="-228486">
              <a:lnSpc>
                <a:spcPct val="100000"/>
              </a:lnSpc>
              <a:spcBef>
                <a:spcPts val="800"/>
              </a:spcBef>
              <a:buFont typeface="Wingdings" charset="2"/>
              <a:buChar char="§"/>
              <a:defRPr/>
            </a:lvl2pPr>
            <a:lvl3pPr marL="1142428" indent="-228486">
              <a:lnSpc>
                <a:spcPct val="100000"/>
              </a:lnSpc>
              <a:spcBef>
                <a:spcPts val="800"/>
              </a:spcBef>
              <a:buFont typeface="Lucida Grande"/>
              <a:buChar char="-"/>
              <a:defRPr/>
            </a:lvl3pPr>
            <a:lvl4pPr marL="1599399" indent="-228486">
              <a:buFont typeface="Lucida Grande"/>
              <a:buChar char="-"/>
              <a:defRPr/>
            </a:lvl4pPr>
            <a:lvl5pPr marL="2056370" indent="-228486">
              <a:buFont typeface="Lucida Grande"/>
              <a:buChar char="-"/>
              <a:defRPr/>
            </a:lvl5pPr>
          </a:lstStyle>
          <a:p>
            <a:pPr lvl="0"/>
            <a:r>
              <a:rPr lang="en-US" dirty="0"/>
              <a:t>Click to edit text with bullets</a:t>
            </a:r>
          </a:p>
          <a:p>
            <a:pPr lvl="1"/>
            <a:r>
              <a:rPr lang="en-US" dirty="0"/>
              <a:t>Second level</a:t>
            </a:r>
          </a:p>
          <a:p>
            <a:pPr lvl="2"/>
            <a:r>
              <a:rPr lang="en-US" dirty="0"/>
              <a:t>Third level</a:t>
            </a:r>
          </a:p>
        </p:txBody>
      </p:sp>
      <p:sp>
        <p:nvSpPr>
          <p:cNvPr id="15" name="Rectangle 14">
            <a:extLst>
              <a:ext uri="{FF2B5EF4-FFF2-40B4-BE49-F238E27FC236}">
                <a16:creationId xmlns:a16="http://schemas.microsoft.com/office/drawing/2014/main" id="{8147A5A8-053E-9D43-83FE-B6F1C9697EAB}"/>
              </a:ext>
            </a:extLst>
          </p:cNvPr>
          <p:cNvSpPr/>
          <p:nvPr userDrawn="1"/>
        </p:nvSpPr>
        <p:spPr>
          <a:xfrm>
            <a:off x="0" y="6158430"/>
            <a:ext cx="12192001" cy="699573"/>
          </a:xfrm>
          <a:prstGeom prst="rect">
            <a:avLst/>
          </a:prstGeom>
          <a:solidFill>
            <a:srgbClr val="0090C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300"/>
          </a:p>
        </p:txBody>
      </p:sp>
      <p:sp>
        <p:nvSpPr>
          <p:cNvPr id="16" name="Rectangle 15">
            <a:extLst>
              <a:ext uri="{FF2B5EF4-FFF2-40B4-BE49-F238E27FC236}">
                <a16:creationId xmlns:a16="http://schemas.microsoft.com/office/drawing/2014/main" id="{D2E04DA8-C702-ED46-AD2B-E10449F87330}"/>
              </a:ext>
            </a:extLst>
          </p:cNvPr>
          <p:cNvSpPr/>
          <p:nvPr userDrawn="1"/>
        </p:nvSpPr>
        <p:spPr>
          <a:xfrm>
            <a:off x="0" y="6158430"/>
            <a:ext cx="12192001" cy="87613"/>
          </a:xfrm>
          <a:prstGeom prst="rect">
            <a:avLst/>
          </a:prstGeom>
          <a:solidFill>
            <a:srgbClr val="383D3B"/>
          </a:solidFill>
          <a:ln>
            <a:noFill/>
          </a:ln>
        </p:spPr>
        <p:style>
          <a:lnRef idx="1">
            <a:schemeClr val="accent1"/>
          </a:lnRef>
          <a:fillRef idx="3">
            <a:schemeClr val="accent1"/>
          </a:fillRef>
          <a:effectRef idx="2">
            <a:schemeClr val="accent1"/>
          </a:effectRef>
          <a:fontRef idx="minor">
            <a:schemeClr val="lt1"/>
          </a:fontRef>
        </p:style>
        <p:txBody>
          <a:bodyPr lIns="45695" tIns="22848" rIns="45695" bIns="22848" rtlCol="0" anchor="ctr"/>
          <a:lstStyle/>
          <a:p>
            <a:pPr algn="ctr"/>
            <a:endParaRPr lang="en-US" sz="1300"/>
          </a:p>
        </p:txBody>
      </p:sp>
      <p:sp>
        <p:nvSpPr>
          <p:cNvPr id="17" name="TextBox 16">
            <a:extLst>
              <a:ext uri="{FF2B5EF4-FFF2-40B4-BE49-F238E27FC236}">
                <a16:creationId xmlns:a16="http://schemas.microsoft.com/office/drawing/2014/main" id="{1B6D3649-3EEF-7B4E-9110-93C91DE6EA26}"/>
              </a:ext>
            </a:extLst>
          </p:cNvPr>
          <p:cNvSpPr txBox="1"/>
          <p:nvPr userDrawn="1"/>
        </p:nvSpPr>
        <p:spPr>
          <a:xfrm>
            <a:off x="302640" y="6418574"/>
            <a:ext cx="241132" cy="208599"/>
          </a:xfrm>
          <a:prstGeom prst="rect">
            <a:avLst/>
          </a:prstGeom>
        </p:spPr>
        <p:txBody>
          <a:bodyPr vert="horz" lIns="0" tIns="0" rIns="0" bIns="0" rtlCol="0" anchor="ctr" anchorCtr="0">
            <a:noAutofit/>
          </a:bodyPr>
          <a:lstStyle/>
          <a:p>
            <a:pPr algn="ctr">
              <a:lnSpc>
                <a:spcPct val="90000"/>
              </a:lnSpc>
              <a:buClr>
                <a:srgbClr val="0085C3"/>
              </a:buClr>
            </a:pPr>
            <a:fld id="{58EC7406-F4CC-4ABF-902E-2AF4E70E5C0F}" type="slidenum">
              <a:rPr lang="en-US" sz="1400" b="0" smtClean="0">
                <a:solidFill>
                  <a:schemeClr val="bg1">
                    <a:lumMod val="95000"/>
                  </a:schemeClr>
                </a:solidFill>
                <a:latin typeface="Amazon Ember Light"/>
                <a:cs typeface="Amazon Ember Light"/>
              </a:rPr>
              <a:pPr algn="ctr">
                <a:lnSpc>
                  <a:spcPct val="90000"/>
                </a:lnSpc>
                <a:buClr>
                  <a:srgbClr val="0085C3"/>
                </a:buClr>
              </a:pPr>
              <a:t>‹#›</a:t>
            </a:fld>
            <a:endParaRPr lang="en-US" sz="1400" b="0" dirty="0">
              <a:solidFill>
                <a:schemeClr val="bg1">
                  <a:lumMod val="95000"/>
                </a:schemeClr>
              </a:solidFill>
              <a:latin typeface="Amazon Ember Light"/>
              <a:cs typeface="Amazon Ember Light"/>
            </a:endParaRPr>
          </a:p>
        </p:txBody>
      </p:sp>
      <p:sp>
        <p:nvSpPr>
          <p:cNvPr id="18" name="Rectangle 17">
            <a:extLst>
              <a:ext uri="{FF2B5EF4-FFF2-40B4-BE49-F238E27FC236}">
                <a16:creationId xmlns:a16="http://schemas.microsoft.com/office/drawing/2014/main" id="{00AE7E6E-25CA-CB43-AF7C-A9DB623026E2}"/>
              </a:ext>
            </a:extLst>
          </p:cNvPr>
          <p:cNvSpPr/>
          <p:nvPr userDrawn="1"/>
        </p:nvSpPr>
        <p:spPr>
          <a:xfrm>
            <a:off x="694389" y="6395912"/>
            <a:ext cx="1464243" cy="253916"/>
          </a:xfrm>
          <a:prstGeom prst="rect">
            <a:avLst/>
          </a:prstGeom>
        </p:spPr>
        <p:txBody>
          <a:bodyPr wrap="none">
            <a:spAutoFit/>
          </a:bodyPr>
          <a:lstStyle/>
          <a:p>
            <a:r>
              <a:rPr lang="en-US" sz="1050" b="0" i="0" dirty="0">
                <a:solidFill>
                  <a:schemeClr val="bg1">
                    <a:lumMod val="95000"/>
                  </a:schemeClr>
                </a:solidFill>
                <a:effectLst/>
                <a:latin typeface="Amazon Ember"/>
                <a:ea typeface="Amazon Ember"/>
                <a:cs typeface="Amazon Ember"/>
              </a:rPr>
              <a:t>Amazon</a:t>
            </a:r>
            <a:r>
              <a:rPr lang="en-US" sz="1050" b="0" i="0" baseline="0" dirty="0">
                <a:solidFill>
                  <a:schemeClr val="bg1">
                    <a:lumMod val="95000"/>
                  </a:schemeClr>
                </a:solidFill>
                <a:effectLst/>
                <a:latin typeface="Amazon Ember"/>
                <a:ea typeface="Amazon Ember"/>
                <a:cs typeface="Amazon Ember"/>
              </a:rPr>
              <a:t> Confidential</a:t>
            </a:r>
            <a:endParaRPr lang="en-US" sz="1050" b="0" i="0" dirty="0">
              <a:solidFill>
                <a:schemeClr val="bg1">
                  <a:lumMod val="95000"/>
                </a:schemeClr>
              </a:solidFill>
              <a:latin typeface="Amazon Ember"/>
              <a:cs typeface="Amazon Ember"/>
            </a:endParaRPr>
          </a:p>
        </p:txBody>
      </p:sp>
      <p:pic>
        <p:nvPicPr>
          <p:cNvPr id="11" name="Image" descr="Image">
            <a:extLst>
              <a:ext uri="{FF2B5EF4-FFF2-40B4-BE49-F238E27FC236}">
                <a16:creationId xmlns:a16="http://schemas.microsoft.com/office/drawing/2014/main" id="{832D7811-D4FC-594B-BE53-FF2A69146E99}"/>
              </a:ext>
            </a:extLst>
          </p:cNvPr>
          <p:cNvPicPr>
            <a:picLocks noChangeAspect="1"/>
          </p:cNvPicPr>
          <p:nvPr userDrawn="1"/>
        </p:nvPicPr>
        <p:blipFill>
          <a:blip r:embed="rId2"/>
          <a:stretch>
            <a:fillRect/>
          </a:stretch>
        </p:blipFill>
        <p:spPr>
          <a:xfrm>
            <a:off x="10506381" y="6390387"/>
            <a:ext cx="1567839" cy="308694"/>
          </a:xfrm>
          <a:prstGeom prst="rect">
            <a:avLst/>
          </a:prstGeom>
          <a:ln w="12700">
            <a:miter lim="400000"/>
          </a:ln>
        </p:spPr>
      </p:pic>
    </p:spTree>
    <p:extLst>
      <p:ext uri="{BB962C8B-B14F-4D97-AF65-F5344CB8AC3E}">
        <p14:creationId xmlns:p14="http://schemas.microsoft.com/office/powerpoint/2010/main" val="25019968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Course Title Slide">
    <p:bg>
      <p:bgPr>
        <a:solidFill>
          <a:srgbClr val="008DC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DC2A6C-518B-9745-97A6-C23C825CC43C}"/>
              </a:ext>
            </a:extLst>
          </p:cNvPr>
          <p:cNvSpPr>
            <a:spLocks noGrp="1"/>
          </p:cNvSpPr>
          <p:nvPr>
            <p:ph type="ctrTitle" hasCustomPrompt="1"/>
          </p:nvPr>
        </p:nvSpPr>
        <p:spPr>
          <a:xfrm>
            <a:off x="1524000" y="1122363"/>
            <a:ext cx="9144000" cy="2387600"/>
          </a:xfrm>
          <a:prstGeom prst="rect">
            <a:avLst/>
          </a:prstGeom>
        </p:spPr>
        <p:txBody>
          <a:bodyPr anchor="b"/>
          <a:lstStyle>
            <a:lvl1pPr algn="ctr">
              <a:defRPr sz="6000">
                <a:solidFill>
                  <a:schemeClr val="bg1"/>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Course Title</a:t>
            </a:r>
          </a:p>
        </p:txBody>
      </p:sp>
      <p:sp>
        <p:nvSpPr>
          <p:cNvPr id="3" name="Subtitle 2">
            <a:extLst>
              <a:ext uri="{FF2B5EF4-FFF2-40B4-BE49-F238E27FC236}">
                <a16:creationId xmlns:a16="http://schemas.microsoft.com/office/drawing/2014/main" id="{FFA8794A-8FB1-7C49-A373-2446B9B127E3}"/>
              </a:ext>
            </a:extLst>
          </p:cNvPr>
          <p:cNvSpPr>
            <a:spLocks noGrp="1"/>
          </p:cNvSpPr>
          <p:nvPr>
            <p:ph type="subTitle" idx="1" hasCustomPrompt="1"/>
          </p:nvPr>
        </p:nvSpPr>
        <p:spPr>
          <a:xfrm>
            <a:off x="1524000" y="3602038"/>
            <a:ext cx="9144000" cy="1655762"/>
          </a:xfrm>
          <a:prstGeom prst="rect">
            <a:avLst/>
          </a:prstGeom>
        </p:spPr>
        <p:txBody>
          <a:bodyPr/>
          <a:lstStyle>
            <a:lvl1pPr marL="0" indent="0" algn="ctr">
              <a:buNone/>
              <a:defRPr sz="2400">
                <a:solidFill>
                  <a:schemeClr val="bg1"/>
                </a:solidFill>
                <a:latin typeface="Amazon Ember" panose="020B0603020204020204" pitchFamily="34" charset="0"/>
                <a:ea typeface="Amazon Ember" panose="020B0603020204020204" pitchFamily="34" charset="0"/>
                <a:cs typeface="Amazon Ember" panose="020B06030202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Course Information</a:t>
            </a:r>
          </a:p>
        </p:txBody>
      </p:sp>
      <p:pic>
        <p:nvPicPr>
          <p:cNvPr id="8" name="Image" descr="Image">
            <a:extLst>
              <a:ext uri="{FF2B5EF4-FFF2-40B4-BE49-F238E27FC236}">
                <a16:creationId xmlns:a16="http://schemas.microsoft.com/office/drawing/2014/main" id="{AE8239AA-9BD5-624A-A6A4-346203F9882F}"/>
              </a:ext>
            </a:extLst>
          </p:cNvPr>
          <p:cNvPicPr>
            <a:picLocks noChangeAspect="1"/>
          </p:cNvPicPr>
          <p:nvPr userDrawn="1"/>
        </p:nvPicPr>
        <p:blipFill>
          <a:blip r:embed="rId2"/>
          <a:stretch>
            <a:fillRect/>
          </a:stretch>
        </p:blipFill>
        <p:spPr>
          <a:xfrm>
            <a:off x="10506381" y="6390387"/>
            <a:ext cx="1567839" cy="308694"/>
          </a:xfrm>
          <a:prstGeom prst="rect">
            <a:avLst/>
          </a:prstGeom>
          <a:ln w="12700">
            <a:miter lim="400000"/>
          </a:ln>
        </p:spPr>
      </p:pic>
    </p:spTree>
    <p:extLst>
      <p:ext uri="{BB962C8B-B14F-4D97-AF65-F5344CB8AC3E}">
        <p14:creationId xmlns:p14="http://schemas.microsoft.com/office/powerpoint/2010/main" val="16787960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Slide">
    <p:bg>
      <p:bgPr>
        <a:solidFill>
          <a:srgbClr val="008DC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DC2A6C-518B-9745-97A6-C23C825CC43C}"/>
              </a:ext>
            </a:extLst>
          </p:cNvPr>
          <p:cNvSpPr>
            <a:spLocks noGrp="1"/>
          </p:cNvSpPr>
          <p:nvPr>
            <p:ph type="ctrTitle" hasCustomPrompt="1"/>
          </p:nvPr>
        </p:nvSpPr>
        <p:spPr>
          <a:xfrm>
            <a:off x="1524000" y="1122363"/>
            <a:ext cx="9144000" cy="2387600"/>
          </a:xfrm>
          <a:prstGeom prst="rect">
            <a:avLst/>
          </a:prstGeom>
        </p:spPr>
        <p:txBody>
          <a:bodyPr anchor="b"/>
          <a:lstStyle>
            <a:lvl1pPr algn="ctr">
              <a:defRPr sz="6000">
                <a:solidFill>
                  <a:schemeClr val="bg1"/>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Section Title</a:t>
            </a:r>
          </a:p>
        </p:txBody>
      </p:sp>
      <p:pic>
        <p:nvPicPr>
          <p:cNvPr id="4" name="Picture 3">
            <a:extLst>
              <a:ext uri="{FF2B5EF4-FFF2-40B4-BE49-F238E27FC236}">
                <a16:creationId xmlns:a16="http://schemas.microsoft.com/office/drawing/2014/main" id="{32D74FB2-50DD-114B-A69F-B0812501A0D5}"/>
              </a:ext>
            </a:extLst>
          </p:cNvPr>
          <p:cNvPicPr>
            <a:picLocks noChangeAspect="1"/>
          </p:cNvPicPr>
          <p:nvPr userDrawn="1"/>
        </p:nvPicPr>
        <p:blipFill>
          <a:blip r:embed="rId2"/>
          <a:stretch>
            <a:fillRect/>
          </a:stretch>
        </p:blipFill>
        <p:spPr>
          <a:xfrm>
            <a:off x="5032021" y="4084636"/>
            <a:ext cx="2127958" cy="2228129"/>
          </a:xfrm>
          <a:prstGeom prst="rect">
            <a:avLst/>
          </a:prstGeom>
        </p:spPr>
      </p:pic>
      <p:pic>
        <p:nvPicPr>
          <p:cNvPr id="5" name="Image" descr="Image">
            <a:extLst>
              <a:ext uri="{FF2B5EF4-FFF2-40B4-BE49-F238E27FC236}">
                <a16:creationId xmlns:a16="http://schemas.microsoft.com/office/drawing/2014/main" id="{C1CE36BD-CADC-C540-9DFC-ED445E7F8B21}"/>
              </a:ext>
            </a:extLst>
          </p:cNvPr>
          <p:cNvPicPr>
            <a:picLocks noChangeAspect="1"/>
          </p:cNvPicPr>
          <p:nvPr userDrawn="1"/>
        </p:nvPicPr>
        <p:blipFill>
          <a:blip r:embed="rId3"/>
          <a:stretch>
            <a:fillRect/>
          </a:stretch>
        </p:blipFill>
        <p:spPr>
          <a:xfrm>
            <a:off x="10506381" y="6390387"/>
            <a:ext cx="1567839" cy="308694"/>
          </a:xfrm>
          <a:prstGeom prst="rect">
            <a:avLst/>
          </a:prstGeom>
          <a:ln w="12700">
            <a:miter lim="400000"/>
          </a:ln>
        </p:spPr>
      </p:pic>
    </p:spTree>
    <p:extLst>
      <p:ext uri="{BB962C8B-B14F-4D97-AF65-F5344CB8AC3E}">
        <p14:creationId xmlns:p14="http://schemas.microsoft.com/office/powerpoint/2010/main" val="1020997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Header, Subheader, Bulle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8BAE1C-2C32-ED49-A53C-1023D0DEE8B9}"/>
              </a:ext>
            </a:extLst>
          </p:cNvPr>
          <p:cNvSpPr>
            <a:spLocks noGrp="1"/>
          </p:cNvSpPr>
          <p:nvPr>
            <p:ph type="title"/>
          </p:nvPr>
        </p:nvSpPr>
        <p:spPr>
          <a:xfrm>
            <a:off x="496878" y="479421"/>
            <a:ext cx="10515600" cy="992183"/>
          </a:xfrm>
          <a:prstGeom prst="rect">
            <a:avLst/>
          </a:prstGeom>
        </p:spPr>
        <p:txBody>
          <a:bodyPr>
            <a:normAutofit/>
          </a:bodyPr>
          <a:lstStyle>
            <a:lvl1pPr>
              <a:defRPr sz="4200" b="0" i="0">
                <a:solidFill>
                  <a:schemeClr val="tx1"/>
                </a:solidFill>
                <a:latin typeface="Amazon Ember Medium" panose="020B0603020204020204" pitchFamily="34" charset="0"/>
                <a:ea typeface="Amazon Ember Medium" panose="020B0603020204020204" pitchFamily="34" charset="0"/>
                <a:cs typeface="Amazon Ember Medium" panose="020B0603020204020204" pitchFamily="34" charset="0"/>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E922970-DAC9-9F42-A3C5-508D18C2E219}"/>
              </a:ext>
            </a:extLst>
          </p:cNvPr>
          <p:cNvSpPr>
            <a:spLocks noGrp="1"/>
          </p:cNvSpPr>
          <p:nvPr>
            <p:ph type="body" idx="1"/>
          </p:nvPr>
        </p:nvSpPr>
        <p:spPr>
          <a:xfrm>
            <a:off x="838200" y="917385"/>
            <a:ext cx="10512424" cy="823912"/>
          </a:xfrm>
          <a:prstGeom prst="rect">
            <a:avLst/>
          </a:prstGeom>
        </p:spPr>
        <p:txBody>
          <a:bodyPr anchor="b">
            <a:normAutofit/>
          </a:bodyPr>
          <a:lstStyle>
            <a:lvl1pPr marL="0" indent="0">
              <a:buNone/>
              <a:defRPr sz="2600" b="1">
                <a:solidFill>
                  <a:srgbClr val="008DC4"/>
                </a:solidFill>
                <a:latin typeface="Amazon Ember" panose="020B0603020204020204" pitchFamily="34" charset="0"/>
                <a:ea typeface="Amazon Ember" panose="020B0603020204020204" pitchFamily="34" charset="0"/>
                <a:cs typeface="Amazon Ember" panose="020B06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E788D5E-66C9-3A42-BA11-E3201CB739CA}"/>
              </a:ext>
            </a:extLst>
          </p:cNvPr>
          <p:cNvSpPr>
            <a:spLocks noGrp="1"/>
          </p:cNvSpPr>
          <p:nvPr>
            <p:ph sz="half" idx="2"/>
          </p:nvPr>
        </p:nvSpPr>
        <p:spPr>
          <a:xfrm>
            <a:off x="1195391" y="1769874"/>
            <a:ext cx="10635537" cy="4401431"/>
          </a:xfrm>
          <a:prstGeom prst="rect">
            <a:avLst/>
          </a:prstGeom>
        </p:spPr>
        <p:txBody>
          <a:bodyPr/>
          <a:lstStyle>
            <a:lvl1pPr>
              <a:defRPr sz="2400">
                <a:latin typeface="Amazon Ember" panose="020B0603020204020204" pitchFamily="34" charset="0"/>
                <a:ea typeface="Amazon Ember" panose="020B0603020204020204" pitchFamily="34" charset="0"/>
                <a:cs typeface="Amazon Ember" panose="020B0603020204020204" pitchFamily="34" charset="0"/>
              </a:defRPr>
            </a:lvl1pPr>
            <a:lvl2pPr>
              <a:defRPr sz="2200">
                <a:latin typeface="Amazon Ember" panose="020B0603020204020204" pitchFamily="34" charset="0"/>
                <a:ea typeface="Amazon Ember" panose="020B0603020204020204" pitchFamily="34" charset="0"/>
                <a:cs typeface="Amazon Ember" panose="020B0603020204020204" pitchFamily="34" charset="0"/>
              </a:defRPr>
            </a:lvl2pPr>
            <a:lvl3pPr>
              <a:defRPr sz="2000">
                <a:latin typeface="Amazon Ember" panose="020B0603020204020204" pitchFamily="34" charset="0"/>
                <a:ea typeface="Amazon Ember" panose="020B0603020204020204" pitchFamily="34" charset="0"/>
                <a:cs typeface="Amazon Ember" panose="020B0603020204020204" pitchFamily="34" charset="0"/>
              </a:defRPr>
            </a:lvl3pPr>
            <a:lvl4pPr>
              <a:defRPr sz="1800">
                <a:latin typeface="Amazon Ember" panose="020B0603020204020204" pitchFamily="34" charset="0"/>
                <a:ea typeface="Amazon Ember" panose="020B0603020204020204" pitchFamily="34" charset="0"/>
                <a:cs typeface="Amazon Ember" panose="020B0603020204020204" pitchFamily="34" charset="0"/>
              </a:defRPr>
            </a:lvl4pPr>
            <a:lvl5pPr>
              <a:defRPr sz="1800">
                <a:latin typeface="Amazon Ember" panose="020B0603020204020204" pitchFamily="34" charset="0"/>
                <a:ea typeface="Amazon Ember" panose="020B0603020204020204" pitchFamily="34" charset="0"/>
                <a:cs typeface="Amazon Ember" panose="020B06030202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Rectangle">
            <a:extLst>
              <a:ext uri="{FF2B5EF4-FFF2-40B4-BE49-F238E27FC236}">
                <a16:creationId xmlns:a16="http://schemas.microsoft.com/office/drawing/2014/main" id="{CD1093BF-3B57-464C-8473-A53AE24F8E8A}"/>
              </a:ext>
            </a:extLst>
          </p:cNvPr>
          <p:cNvSpPr/>
          <p:nvPr userDrawn="1"/>
        </p:nvSpPr>
        <p:spPr>
          <a:xfrm>
            <a:off x="-21167" y="6227233"/>
            <a:ext cx="12234334" cy="635001"/>
          </a:xfrm>
          <a:prstGeom prst="rect">
            <a:avLst/>
          </a:prstGeom>
          <a:solidFill>
            <a:srgbClr val="008DC4"/>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6" name="Rectangle">
            <a:extLst>
              <a:ext uri="{FF2B5EF4-FFF2-40B4-BE49-F238E27FC236}">
                <a16:creationId xmlns:a16="http://schemas.microsoft.com/office/drawing/2014/main" id="{C4B1D028-DDE3-474F-8336-7C718E58AA22}"/>
              </a:ext>
            </a:extLst>
          </p:cNvPr>
          <p:cNvSpPr/>
          <p:nvPr userDrawn="1"/>
        </p:nvSpPr>
        <p:spPr>
          <a:xfrm>
            <a:off x="-12700" y="6171307"/>
            <a:ext cx="12217400" cy="55927"/>
          </a:xfrm>
          <a:prstGeom prst="rect">
            <a:avLst/>
          </a:prstGeom>
          <a:solidFill>
            <a:srgbClr val="383D3B"/>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pic>
        <p:nvPicPr>
          <p:cNvPr id="7" name="Image" descr="Image">
            <a:extLst>
              <a:ext uri="{FF2B5EF4-FFF2-40B4-BE49-F238E27FC236}">
                <a16:creationId xmlns:a16="http://schemas.microsoft.com/office/drawing/2014/main" id="{84D3861E-7037-BF40-AA60-A4664232E67E}"/>
              </a:ext>
            </a:extLst>
          </p:cNvPr>
          <p:cNvPicPr>
            <a:picLocks noChangeAspect="1"/>
          </p:cNvPicPr>
          <p:nvPr userDrawn="1"/>
        </p:nvPicPr>
        <p:blipFill>
          <a:blip r:embed="rId2"/>
          <a:stretch>
            <a:fillRect/>
          </a:stretch>
        </p:blipFill>
        <p:spPr>
          <a:xfrm>
            <a:off x="10506381" y="6390387"/>
            <a:ext cx="1567839" cy="308694"/>
          </a:xfrm>
          <a:prstGeom prst="rect">
            <a:avLst/>
          </a:prstGeom>
          <a:ln w="12700">
            <a:miter lim="400000"/>
          </a:ln>
        </p:spPr>
      </p:pic>
      <p:sp>
        <p:nvSpPr>
          <p:cNvPr id="9" name="TextBox 8">
            <a:extLst>
              <a:ext uri="{FF2B5EF4-FFF2-40B4-BE49-F238E27FC236}">
                <a16:creationId xmlns:a16="http://schemas.microsoft.com/office/drawing/2014/main" id="{FF8F140B-EE07-BC47-9227-8FEE3C3A0CB8}"/>
              </a:ext>
            </a:extLst>
          </p:cNvPr>
          <p:cNvSpPr txBox="1"/>
          <p:nvPr userDrawn="1"/>
        </p:nvSpPr>
        <p:spPr>
          <a:xfrm>
            <a:off x="302640" y="6418574"/>
            <a:ext cx="241132" cy="208599"/>
          </a:xfrm>
          <a:prstGeom prst="rect">
            <a:avLst/>
          </a:prstGeom>
        </p:spPr>
        <p:txBody>
          <a:bodyPr vert="horz" lIns="0" tIns="0" rIns="0" bIns="0" rtlCol="0" anchor="ctr" anchorCtr="0">
            <a:noAutofit/>
          </a:bodyPr>
          <a:lstStyle/>
          <a:p>
            <a:pPr algn="ctr">
              <a:lnSpc>
                <a:spcPct val="90000"/>
              </a:lnSpc>
              <a:buClr>
                <a:srgbClr val="0085C3"/>
              </a:buClr>
            </a:pPr>
            <a:fld id="{58EC7406-F4CC-4ABF-902E-2AF4E70E5C0F}" type="slidenum">
              <a:rPr lang="en-US" sz="1400" b="0" smtClean="0">
                <a:solidFill>
                  <a:schemeClr val="bg1">
                    <a:lumMod val="95000"/>
                  </a:schemeClr>
                </a:solidFill>
                <a:latin typeface="Amazon Ember Light"/>
                <a:cs typeface="Amazon Ember Light"/>
              </a:rPr>
              <a:pPr algn="ctr">
                <a:lnSpc>
                  <a:spcPct val="90000"/>
                </a:lnSpc>
                <a:buClr>
                  <a:srgbClr val="0085C3"/>
                </a:buClr>
              </a:pPr>
              <a:t>‹#›</a:t>
            </a:fld>
            <a:endParaRPr lang="en-US" sz="1400" b="0" dirty="0">
              <a:solidFill>
                <a:schemeClr val="bg1">
                  <a:lumMod val="95000"/>
                </a:schemeClr>
              </a:solidFill>
              <a:latin typeface="Amazon Ember Light"/>
              <a:cs typeface="Amazon Ember Light"/>
            </a:endParaRPr>
          </a:p>
        </p:txBody>
      </p:sp>
      <p:sp>
        <p:nvSpPr>
          <p:cNvPr id="10" name="Rectangle 9">
            <a:extLst>
              <a:ext uri="{FF2B5EF4-FFF2-40B4-BE49-F238E27FC236}">
                <a16:creationId xmlns:a16="http://schemas.microsoft.com/office/drawing/2014/main" id="{91CE3E8E-FFED-504D-AB2D-E2941D7FE90F}"/>
              </a:ext>
            </a:extLst>
          </p:cNvPr>
          <p:cNvSpPr/>
          <p:nvPr userDrawn="1"/>
        </p:nvSpPr>
        <p:spPr>
          <a:xfrm>
            <a:off x="694389" y="6395912"/>
            <a:ext cx="1464243" cy="253916"/>
          </a:xfrm>
          <a:prstGeom prst="rect">
            <a:avLst/>
          </a:prstGeom>
        </p:spPr>
        <p:txBody>
          <a:bodyPr wrap="none">
            <a:spAutoFit/>
          </a:bodyPr>
          <a:lstStyle/>
          <a:p>
            <a:r>
              <a:rPr lang="en-US" sz="1050" b="0" i="0" dirty="0">
                <a:solidFill>
                  <a:schemeClr val="bg1">
                    <a:lumMod val="95000"/>
                  </a:schemeClr>
                </a:solidFill>
                <a:effectLst/>
                <a:latin typeface="Amazon Ember"/>
                <a:ea typeface="Amazon Ember"/>
                <a:cs typeface="Amazon Ember"/>
              </a:rPr>
              <a:t>Amazon</a:t>
            </a:r>
            <a:r>
              <a:rPr lang="en-US" sz="1050" b="0" i="0" baseline="0" dirty="0">
                <a:solidFill>
                  <a:schemeClr val="bg1">
                    <a:lumMod val="95000"/>
                  </a:schemeClr>
                </a:solidFill>
                <a:effectLst/>
                <a:latin typeface="Amazon Ember"/>
                <a:ea typeface="Amazon Ember"/>
                <a:cs typeface="Amazon Ember"/>
              </a:rPr>
              <a:t> Confidential</a:t>
            </a:r>
            <a:endParaRPr lang="en-US" sz="1050" b="0" i="0" dirty="0">
              <a:solidFill>
                <a:schemeClr val="bg1">
                  <a:lumMod val="95000"/>
                </a:schemeClr>
              </a:solidFill>
              <a:latin typeface="Amazon Ember"/>
              <a:cs typeface="Amazon Ember"/>
            </a:endParaRPr>
          </a:p>
        </p:txBody>
      </p:sp>
    </p:spTree>
    <p:extLst>
      <p:ext uri="{BB962C8B-B14F-4D97-AF65-F5344CB8AC3E}">
        <p14:creationId xmlns:p14="http://schemas.microsoft.com/office/powerpoint/2010/main" val="1254651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Header, Subheader, Bullets, Right Picture">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61979731-E69B-5C43-A963-97E4F4E2F8F0}"/>
              </a:ext>
            </a:extLst>
          </p:cNvPr>
          <p:cNvSpPr>
            <a:spLocks noGrp="1"/>
          </p:cNvSpPr>
          <p:nvPr>
            <p:ph type="title"/>
          </p:nvPr>
        </p:nvSpPr>
        <p:spPr>
          <a:xfrm>
            <a:off x="496878" y="479421"/>
            <a:ext cx="10515600" cy="992183"/>
          </a:xfrm>
          <a:prstGeom prst="rect">
            <a:avLst/>
          </a:prstGeom>
        </p:spPr>
        <p:txBody>
          <a:bodyPr>
            <a:normAutofit/>
          </a:bodyPr>
          <a:lstStyle>
            <a:lvl1pPr>
              <a:defRPr sz="4200" b="0" i="0">
                <a:solidFill>
                  <a:schemeClr val="tx1"/>
                </a:solidFill>
                <a:latin typeface="Amazon Ember Medium" panose="020B0603020204020204" pitchFamily="34" charset="0"/>
                <a:ea typeface="Amazon Ember Medium" panose="020B0603020204020204" pitchFamily="34" charset="0"/>
                <a:cs typeface="Amazon Ember Medium" panose="020B0603020204020204" pitchFamily="34" charset="0"/>
              </a:defRPr>
            </a:lvl1pPr>
          </a:lstStyle>
          <a:p>
            <a:r>
              <a:rPr lang="en-US"/>
              <a:t>Click to edit Master title style</a:t>
            </a:r>
            <a:endParaRPr lang="en-US" dirty="0"/>
          </a:p>
        </p:txBody>
      </p:sp>
      <p:sp>
        <p:nvSpPr>
          <p:cNvPr id="16" name="Text Placeholder 2">
            <a:extLst>
              <a:ext uri="{FF2B5EF4-FFF2-40B4-BE49-F238E27FC236}">
                <a16:creationId xmlns:a16="http://schemas.microsoft.com/office/drawing/2014/main" id="{82CB3C52-F409-B440-A9E8-A410B21E4570}"/>
              </a:ext>
            </a:extLst>
          </p:cNvPr>
          <p:cNvSpPr>
            <a:spLocks noGrp="1"/>
          </p:cNvSpPr>
          <p:nvPr>
            <p:ph type="body" idx="1"/>
          </p:nvPr>
        </p:nvSpPr>
        <p:spPr>
          <a:xfrm>
            <a:off x="838200" y="917385"/>
            <a:ext cx="5159375" cy="823912"/>
          </a:xfrm>
          <a:prstGeom prst="rect">
            <a:avLst/>
          </a:prstGeom>
        </p:spPr>
        <p:txBody>
          <a:bodyPr anchor="b">
            <a:normAutofit/>
          </a:bodyPr>
          <a:lstStyle>
            <a:lvl1pPr marL="0" indent="0">
              <a:buNone/>
              <a:defRPr sz="2600" b="1">
                <a:solidFill>
                  <a:srgbClr val="008DC4"/>
                </a:solidFill>
                <a:latin typeface="Amazon Ember" panose="020B0603020204020204" pitchFamily="34" charset="0"/>
                <a:ea typeface="Amazon Ember" panose="020B0603020204020204" pitchFamily="34" charset="0"/>
                <a:cs typeface="Amazon Ember" panose="020B06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7" name="Content Placeholder 3">
            <a:extLst>
              <a:ext uri="{FF2B5EF4-FFF2-40B4-BE49-F238E27FC236}">
                <a16:creationId xmlns:a16="http://schemas.microsoft.com/office/drawing/2014/main" id="{79D5DF4C-8EA3-A341-ACC0-177F13236C0E}"/>
              </a:ext>
            </a:extLst>
          </p:cNvPr>
          <p:cNvSpPr>
            <a:spLocks noGrp="1"/>
          </p:cNvSpPr>
          <p:nvPr>
            <p:ph sz="half" idx="2" hasCustomPrompt="1"/>
          </p:nvPr>
        </p:nvSpPr>
        <p:spPr>
          <a:xfrm>
            <a:off x="1195392" y="1769874"/>
            <a:ext cx="4802183" cy="4401431"/>
          </a:xfrm>
          <a:prstGeom prst="rect">
            <a:avLst/>
          </a:prstGeom>
        </p:spPr>
        <p:txBody>
          <a:bodyPr/>
          <a:lstStyle>
            <a:lvl1pPr>
              <a:defRPr sz="2400">
                <a:latin typeface="Amazon Ember" panose="020B0603020204020204" pitchFamily="34" charset="0"/>
                <a:ea typeface="Amazon Ember" panose="020B0603020204020204" pitchFamily="34" charset="0"/>
                <a:cs typeface="Amazon Ember" panose="020B0603020204020204" pitchFamily="34" charset="0"/>
              </a:defRPr>
            </a:lvl1pPr>
            <a:lvl2pPr>
              <a:defRPr sz="2200">
                <a:latin typeface="Amazon Ember" panose="020B0603020204020204" pitchFamily="34" charset="0"/>
                <a:ea typeface="Amazon Ember" panose="020B0603020204020204" pitchFamily="34" charset="0"/>
                <a:cs typeface="Amazon Ember" panose="020B0603020204020204" pitchFamily="34" charset="0"/>
              </a:defRPr>
            </a:lvl2pPr>
            <a:lvl3pPr>
              <a:defRPr sz="2000">
                <a:latin typeface="Amazon Ember" panose="020B0603020204020204" pitchFamily="34" charset="0"/>
                <a:ea typeface="Amazon Ember" panose="020B0603020204020204" pitchFamily="34" charset="0"/>
                <a:cs typeface="Amazon Ember" panose="020B0603020204020204" pitchFamily="34" charset="0"/>
              </a:defRPr>
            </a:lvl3pPr>
            <a:lvl4pPr>
              <a:defRPr sz="1800">
                <a:latin typeface="Amazon Ember" panose="020B0603020204020204" pitchFamily="34" charset="0"/>
                <a:ea typeface="Amazon Ember" panose="020B0603020204020204" pitchFamily="34" charset="0"/>
                <a:cs typeface="Amazon Ember" panose="020B0603020204020204" pitchFamily="34" charset="0"/>
              </a:defRPr>
            </a:lvl4pPr>
            <a:lvl5pPr>
              <a:defRPr sz="1800">
                <a:latin typeface="Amazon Ember" panose="020B0603020204020204" pitchFamily="34" charset="0"/>
                <a:ea typeface="Amazon Ember" panose="020B0603020204020204" pitchFamily="34" charset="0"/>
                <a:cs typeface="Amazon Ember" panose="020B0603020204020204" pitchFamily="34" charset="0"/>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Rectangle">
            <a:extLst>
              <a:ext uri="{FF2B5EF4-FFF2-40B4-BE49-F238E27FC236}">
                <a16:creationId xmlns:a16="http://schemas.microsoft.com/office/drawing/2014/main" id="{1DB3DB45-3860-1541-81D5-6E679B2E9A9D}"/>
              </a:ext>
            </a:extLst>
          </p:cNvPr>
          <p:cNvSpPr/>
          <p:nvPr userDrawn="1"/>
        </p:nvSpPr>
        <p:spPr>
          <a:xfrm>
            <a:off x="-21167" y="6227233"/>
            <a:ext cx="12234334" cy="635001"/>
          </a:xfrm>
          <a:prstGeom prst="rect">
            <a:avLst/>
          </a:prstGeom>
          <a:solidFill>
            <a:srgbClr val="008DC4"/>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6" name="Rectangle">
            <a:extLst>
              <a:ext uri="{FF2B5EF4-FFF2-40B4-BE49-F238E27FC236}">
                <a16:creationId xmlns:a16="http://schemas.microsoft.com/office/drawing/2014/main" id="{84CB3147-7525-3E47-A94D-F988DC958009}"/>
              </a:ext>
            </a:extLst>
          </p:cNvPr>
          <p:cNvSpPr/>
          <p:nvPr userDrawn="1"/>
        </p:nvSpPr>
        <p:spPr>
          <a:xfrm>
            <a:off x="-12700" y="6171307"/>
            <a:ext cx="12217400" cy="55927"/>
          </a:xfrm>
          <a:prstGeom prst="rect">
            <a:avLst/>
          </a:prstGeom>
          <a:solidFill>
            <a:srgbClr val="383D3B"/>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pic>
        <p:nvPicPr>
          <p:cNvPr id="7" name="Image" descr="Image">
            <a:extLst>
              <a:ext uri="{FF2B5EF4-FFF2-40B4-BE49-F238E27FC236}">
                <a16:creationId xmlns:a16="http://schemas.microsoft.com/office/drawing/2014/main" id="{6F2C78D7-89EA-2040-92EE-C82094F4D31F}"/>
              </a:ext>
            </a:extLst>
          </p:cNvPr>
          <p:cNvPicPr>
            <a:picLocks noChangeAspect="1"/>
          </p:cNvPicPr>
          <p:nvPr userDrawn="1"/>
        </p:nvPicPr>
        <p:blipFill>
          <a:blip r:embed="rId2"/>
          <a:stretch>
            <a:fillRect/>
          </a:stretch>
        </p:blipFill>
        <p:spPr>
          <a:xfrm>
            <a:off x="10506381" y="6390387"/>
            <a:ext cx="1567839" cy="308694"/>
          </a:xfrm>
          <a:prstGeom prst="rect">
            <a:avLst/>
          </a:prstGeom>
          <a:ln w="12700">
            <a:miter lim="400000"/>
          </a:ln>
        </p:spPr>
      </p:pic>
      <p:sp>
        <p:nvSpPr>
          <p:cNvPr id="9" name="TextBox 8">
            <a:extLst>
              <a:ext uri="{FF2B5EF4-FFF2-40B4-BE49-F238E27FC236}">
                <a16:creationId xmlns:a16="http://schemas.microsoft.com/office/drawing/2014/main" id="{89141E39-3973-E046-800B-9A613A4BB5F8}"/>
              </a:ext>
            </a:extLst>
          </p:cNvPr>
          <p:cNvSpPr txBox="1"/>
          <p:nvPr userDrawn="1"/>
        </p:nvSpPr>
        <p:spPr>
          <a:xfrm>
            <a:off x="302640" y="6418574"/>
            <a:ext cx="241132" cy="208599"/>
          </a:xfrm>
          <a:prstGeom prst="rect">
            <a:avLst/>
          </a:prstGeom>
        </p:spPr>
        <p:txBody>
          <a:bodyPr vert="horz" lIns="0" tIns="0" rIns="0" bIns="0" rtlCol="0" anchor="ctr" anchorCtr="0">
            <a:noAutofit/>
          </a:bodyPr>
          <a:lstStyle/>
          <a:p>
            <a:pPr algn="ctr">
              <a:lnSpc>
                <a:spcPct val="90000"/>
              </a:lnSpc>
              <a:buClr>
                <a:srgbClr val="0085C3"/>
              </a:buClr>
            </a:pPr>
            <a:fld id="{58EC7406-F4CC-4ABF-902E-2AF4E70E5C0F}" type="slidenum">
              <a:rPr lang="en-US" sz="1400" b="0" smtClean="0">
                <a:solidFill>
                  <a:schemeClr val="bg1">
                    <a:lumMod val="95000"/>
                  </a:schemeClr>
                </a:solidFill>
                <a:latin typeface="Amazon Ember Light"/>
                <a:cs typeface="Amazon Ember Light"/>
              </a:rPr>
              <a:pPr algn="ctr">
                <a:lnSpc>
                  <a:spcPct val="90000"/>
                </a:lnSpc>
                <a:buClr>
                  <a:srgbClr val="0085C3"/>
                </a:buClr>
              </a:pPr>
              <a:t>‹#›</a:t>
            </a:fld>
            <a:endParaRPr lang="en-US" sz="1400" b="0" dirty="0">
              <a:solidFill>
                <a:schemeClr val="bg1">
                  <a:lumMod val="95000"/>
                </a:schemeClr>
              </a:solidFill>
              <a:latin typeface="Amazon Ember Light"/>
              <a:cs typeface="Amazon Ember Light"/>
            </a:endParaRPr>
          </a:p>
        </p:txBody>
      </p:sp>
      <p:sp>
        <p:nvSpPr>
          <p:cNvPr id="10" name="Rectangle 9">
            <a:extLst>
              <a:ext uri="{FF2B5EF4-FFF2-40B4-BE49-F238E27FC236}">
                <a16:creationId xmlns:a16="http://schemas.microsoft.com/office/drawing/2014/main" id="{D5B89924-E9B0-5A49-B2FF-5FB771E32168}"/>
              </a:ext>
            </a:extLst>
          </p:cNvPr>
          <p:cNvSpPr/>
          <p:nvPr userDrawn="1"/>
        </p:nvSpPr>
        <p:spPr>
          <a:xfrm>
            <a:off x="694389" y="6395912"/>
            <a:ext cx="1464243" cy="253916"/>
          </a:xfrm>
          <a:prstGeom prst="rect">
            <a:avLst/>
          </a:prstGeom>
        </p:spPr>
        <p:txBody>
          <a:bodyPr wrap="none">
            <a:spAutoFit/>
          </a:bodyPr>
          <a:lstStyle/>
          <a:p>
            <a:r>
              <a:rPr lang="en-US" sz="1050" b="0" i="0" dirty="0">
                <a:solidFill>
                  <a:schemeClr val="bg1">
                    <a:lumMod val="95000"/>
                  </a:schemeClr>
                </a:solidFill>
                <a:effectLst/>
                <a:latin typeface="Amazon Ember"/>
                <a:ea typeface="Amazon Ember"/>
                <a:cs typeface="Amazon Ember"/>
              </a:rPr>
              <a:t>Amazon</a:t>
            </a:r>
            <a:r>
              <a:rPr lang="en-US" sz="1050" b="0" i="0" baseline="0" dirty="0">
                <a:solidFill>
                  <a:schemeClr val="bg1">
                    <a:lumMod val="95000"/>
                  </a:schemeClr>
                </a:solidFill>
                <a:effectLst/>
                <a:latin typeface="Amazon Ember"/>
                <a:ea typeface="Amazon Ember"/>
                <a:cs typeface="Amazon Ember"/>
              </a:rPr>
              <a:t> Confidential</a:t>
            </a:r>
            <a:endParaRPr lang="en-US" sz="1050" b="0" i="0" dirty="0">
              <a:solidFill>
                <a:schemeClr val="bg1">
                  <a:lumMod val="95000"/>
                </a:schemeClr>
              </a:solidFill>
              <a:latin typeface="Amazon Ember"/>
              <a:cs typeface="Amazon Ember"/>
            </a:endParaRPr>
          </a:p>
        </p:txBody>
      </p:sp>
    </p:spTree>
    <p:extLst>
      <p:ext uri="{BB962C8B-B14F-4D97-AF65-F5344CB8AC3E}">
        <p14:creationId xmlns:p14="http://schemas.microsoft.com/office/powerpoint/2010/main" val="24877448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Header, Bullets">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5FB90DA5-5098-B940-A3DC-AA13067A6869}"/>
              </a:ext>
            </a:extLst>
          </p:cNvPr>
          <p:cNvSpPr>
            <a:spLocks noGrp="1"/>
          </p:cNvSpPr>
          <p:nvPr>
            <p:ph type="title"/>
          </p:nvPr>
        </p:nvSpPr>
        <p:spPr>
          <a:xfrm>
            <a:off x="496878" y="479421"/>
            <a:ext cx="10515600" cy="992183"/>
          </a:xfrm>
          <a:prstGeom prst="rect">
            <a:avLst/>
          </a:prstGeom>
        </p:spPr>
        <p:txBody>
          <a:bodyPr>
            <a:normAutofit/>
          </a:bodyPr>
          <a:lstStyle>
            <a:lvl1pPr>
              <a:defRPr sz="4200" b="0" i="0">
                <a:solidFill>
                  <a:schemeClr val="tx1"/>
                </a:solidFill>
                <a:latin typeface="Amazon Ember Medium" panose="020B0603020204020204" pitchFamily="34" charset="0"/>
                <a:ea typeface="Amazon Ember Medium" panose="020B0603020204020204" pitchFamily="34" charset="0"/>
                <a:cs typeface="Amazon Ember Medium" panose="020B0603020204020204" pitchFamily="34" charset="0"/>
              </a:defRPr>
            </a:lvl1pPr>
          </a:lstStyle>
          <a:p>
            <a:r>
              <a:rPr lang="en-US"/>
              <a:t>Click to edit Master title style</a:t>
            </a:r>
            <a:endParaRPr lang="en-US" dirty="0"/>
          </a:p>
        </p:txBody>
      </p:sp>
      <p:sp>
        <p:nvSpPr>
          <p:cNvPr id="12" name="Content Placeholder 3">
            <a:extLst>
              <a:ext uri="{FF2B5EF4-FFF2-40B4-BE49-F238E27FC236}">
                <a16:creationId xmlns:a16="http://schemas.microsoft.com/office/drawing/2014/main" id="{A7713792-F2E0-2349-9E01-7A252CDCDDC2}"/>
              </a:ext>
            </a:extLst>
          </p:cNvPr>
          <p:cNvSpPr>
            <a:spLocks noGrp="1"/>
          </p:cNvSpPr>
          <p:nvPr>
            <p:ph sz="half" idx="10"/>
          </p:nvPr>
        </p:nvSpPr>
        <p:spPr>
          <a:xfrm>
            <a:off x="852492" y="1291120"/>
            <a:ext cx="10842630" cy="4858631"/>
          </a:xfrm>
          <a:prstGeom prst="rect">
            <a:avLst/>
          </a:prstGeom>
        </p:spPr>
        <p:txBody>
          <a:bodyPr/>
          <a:lstStyle>
            <a:lvl1pPr>
              <a:defRPr sz="2600">
                <a:latin typeface="Amazon Ember" panose="020B0603020204020204" pitchFamily="34" charset="0"/>
                <a:ea typeface="Amazon Ember" panose="020B0603020204020204" pitchFamily="34" charset="0"/>
                <a:cs typeface="Amazon Ember" panose="020B0603020204020204" pitchFamily="34" charset="0"/>
              </a:defRPr>
            </a:lvl1pPr>
            <a:lvl2pPr>
              <a:defRPr sz="2400">
                <a:latin typeface="Amazon Ember" panose="020B0603020204020204" pitchFamily="34" charset="0"/>
                <a:ea typeface="Amazon Ember" panose="020B0603020204020204" pitchFamily="34" charset="0"/>
                <a:cs typeface="Amazon Ember" panose="020B0603020204020204" pitchFamily="34" charset="0"/>
              </a:defRPr>
            </a:lvl2pPr>
            <a:lvl3pPr>
              <a:defRPr sz="2200">
                <a:latin typeface="Amazon Ember" panose="020B0603020204020204" pitchFamily="34" charset="0"/>
                <a:ea typeface="Amazon Ember" panose="020B0603020204020204" pitchFamily="34" charset="0"/>
                <a:cs typeface="Amazon Ember" panose="020B0603020204020204" pitchFamily="34" charset="0"/>
              </a:defRPr>
            </a:lvl3pPr>
            <a:lvl4pPr>
              <a:defRPr sz="2000">
                <a:latin typeface="Amazon Ember" panose="020B0603020204020204" pitchFamily="34" charset="0"/>
                <a:ea typeface="Amazon Ember" panose="020B0603020204020204" pitchFamily="34" charset="0"/>
                <a:cs typeface="Amazon Ember" panose="020B0603020204020204" pitchFamily="34" charset="0"/>
              </a:defRPr>
            </a:lvl4pPr>
            <a:lvl5pPr>
              <a:defRPr sz="1800">
                <a:latin typeface="Amazon Ember" panose="020B0603020204020204" pitchFamily="34" charset="0"/>
                <a:ea typeface="Amazon Ember" panose="020B0603020204020204" pitchFamily="34" charset="0"/>
                <a:cs typeface="Amazon Ember" panose="020B06030202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a:extLst>
              <a:ext uri="{FF2B5EF4-FFF2-40B4-BE49-F238E27FC236}">
                <a16:creationId xmlns:a16="http://schemas.microsoft.com/office/drawing/2014/main" id="{46D6A7FD-6C05-5342-B834-E0E7BE1A4744}"/>
              </a:ext>
            </a:extLst>
          </p:cNvPr>
          <p:cNvSpPr/>
          <p:nvPr userDrawn="1"/>
        </p:nvSpPr>
        <p:spPr>
          <a:xfrm>
            <a:off x="-21167" y="6227233"/>
            <a:ext cx="12234334" cy="635001"/>
          </a:xfrm>
          <a:prstGeom prst="rect">
            <a:avLst/>
          </a:prstGeom>
          <a:solidFill>
            <a:srgbClr val="008DC4"/>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5" name="Rectangle">
            <a:extLst>
              <a:ext uri="{FF2B5EF4-FFF2-40B4-BE49-F238E27FC236}">
                <a16:creationId xmlns:a16="http://schemas.microsoft.com/office/drawing/2014/main" id="{86603285-D8CE-0A4C-B73F-E48A74477B6A}"/>
              </a:ext>
            </a:extLst>
          </p:cNvPr>
          <p:cNvSpPr/>
          <p:nvPr userDrawn="1"/>
        </p:nvSpPr>
        <p:spPr>
          <a:xfrm>
            <a:off x="-12700" y="6171307"/>
            <a:ext cx="12217400" cy="55927"/>
          </a:xfrm>
          <a:prstGeom prst="rect">
            <a:avLst/>
          </a:prstGeom>
          <a:solidFill>
            <a:srgbClr val="383D3B"/>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pic>
        <p:nvPicPr>
          <p:cNvPr id="6" name="Image" descr="Image">
            <a:extLst>
              <a:ext uri="{FF2B5EF4-FFF2-40B4-BE49-F238E27FC236}">
                <a16:creationId xmlns:a16="http://schemas.microsoft.com/office/drawing/2014/main" id="{9934858C-35FD-6C48-8877-5800510C3FEC}"/>
              </a:ext>
            </a:extLst>
          </p:cNvPr>
          <p:cNvPicPr>
            <a:picLocks noChangeAspect="1"/>
          </p:cNvPicPr>
          <p:nvPr userDrawn="1"/>
        </p:nvPicPr>
        <p:blipFill>
          <a:blip r:embed="rId2"/>
          <a:stretch>
            <a:fillRect/>
          </a:stretch>
        </p:blipFill>
        <p:spPr>
          <a:xfrm>
            <a:off x="10506381" y="6390387"/>
            <a:ext cx="1567839" cy="308694"/>
          </a:xfrm>
          <a:prstGeom prst="rect">
            <a:avLst/>
          </a:prstGeom>
          <a:ln w="12700">
            <a:miter lim="400000"/>
          </a:ln>
        </p:spPr>
      </p:pic>
      <p:sp>
        <p:nvSpPr>
          <p:cNvPr id="8" name="TextBox 7">
            <a:extLst>
              <a:ext uri="{FF2B5EF4-FFF2-40B4-BE49-F238E27FC236}">
                <a16:creationId xmlns:a16="http://schemas.microsoft.com/office/drawing/2014/main" id="{0D9C329C-7514-B243-9B45-5F7FC347D8C2}"/>
              </a:ext>
            </a:extLst>
          </p:cNvPr>
          <p:cNvSpPr txBox="1"/>
          <p:nvPr userDrawn="1"/>
        </p:nvSpPr>
        <p:spPr>
          <a:xfrm>
            <a:off x="302640" y="6418574"/>
            <a:ext cx="241132" cy="208599"/>
          </a:xfrm>
          <a:prstGeom prst="rect">
            <a:avLst/>
          </a:prstGeom>
        </p:spPr>
        <p:txBody>
          <a:bodyPr vert="horz" lIns="0" tIns="0" rIns="0" bIns="0" rtlCol="0" anchor="ctr" anchorCtr="0">
            <a:noAutofit/>
          </a:bodyPr>
          <a:lstStyle/>
          <a:p>
            <a:pPr algn="ctr">
              <a:lnSpc>
                <a:spcPct val="90000"/>
              </a:lnSpc>
              <a:buClr>
                <a:srgbClr val="0085C3"/>
              </a:buClr>
            </a:pPr>
            <a:fld id="{58EC7406-F4CC-4ABF-902E-2AF4E70E5C0F}" type="slidenum">
              <a:rPr lang="en-US" sz="1400" b="0" smtClean="0">
                <a:solidFill>
                  <a:schemeClr val="bg1">
                    <a:lumMod val="95000"/>
                  </a:schemeClr>
                </a:solidFill>
                <a:latin typeface="Amazon Ember Light"/>
                <a:cs typeface="Amazon Ember Light"/>
              </a:rPr>
              <a:pPr algn="ctr">
                <a:lnSpc>
                  <a:spcPct val="90000"/>
                </a:lnSpc>
                <a:buClr>
                  <a:srgbClr val="0085C3"/>
                </a:buClr>
              </a:pPr>
              <a:t>‹#›</a:t>
            </a:fld>
            <a:endParaRPr lang="en-US" sz="1400" b="0" dirty="0">
              <a:solidFill>
                <a:schemeClr val="bg1">
                  <a:lumMod val="95000"/>
                </a:schemeClr>
              </a:solidFill>
              <a:latin typeface="Amazon Ember Light"/>
              <a:cs typeface="Amazon Ember Light"/>
            </a:endParaRPr>
          </a:p>
        </p:txBody>
      </p:sp>
      <p:sp>
        <p:nvSpPr>
          <p:cNvPr id="9" name="Rectangle 8">
            <a:extLst>
              <a:ext uri="{FF2B5EF4-FFF2-40B4-BE49-F238E27FC236}">
                <a16:creationId xmlns:a16="http://schemas.microsoft.com/office/drawing/2014/main" id="{E046D176-D585-7D4B-BF55-ABB3FC2058B2}"/>
              </a:ext>
            </a:extLst>
          </p:cNvPr>
          <p:cNvSpPr/>
          <p:nvPr userDrawn="1"/>
        </p:nvSpPr>
        <p:spPr>
          <a:xfrm>
            <a:off x="694389" y="6395912"/>
            <a:ext cx="1464243" cy="253916"/>
          </a:xfrm>
          <a:prstGeom prst="rect">
            <a:avLst/>
          </a:prstGeom>
        </p:spPr>
        <p:txBody>
          <a:bodyPr wrap="none">
            <a:spAutoFit/>
          </a:bodyPr>
          <a:lstStyle/>
          <a:p>
            <a:r>
              <a:rPr lang="en-US" sz="1050" b="0" i="0" dirty="0">
                <a:solidFill>
                  <a:schemeClr val="bg1">
                    <a:lumMod val="95000"/>
                  </a:schemeClr>
                </a:solidFill>
                <a:effectLst/>
                <a:latin typeface="Amazon Ember"/>
                <a:ea typeface="Amazon Ember"/>
                <a:cs typeface="Amazon Ember"/>
              </a:rPr>
              <a:t>Amazon</a:t>
            </a:r>
            <a:r>
              <a:rPr lang="en-US" sz="1050" b="0" i="0" baseline="0" dirty="0">
                <a:solidFill>
                  <a:schemeClr val="bg1">
                    <a:lumMod val="95000"/>
                  </a:schemeClr>
                </a:solidFill>
                <a:effectLst/>
                <a:latin typeface="Amazon Ember"/>
                <a:ea typeface="Amazon Ember"/>
                <a:cs typeface="Amazon Ember"/>
              </a:rPr>
              <a:t> Confidential</a:t>
            </a:r>
            <a:endParaRPr lang="en-US" sz="1050" b="0" i="0" dirty="0">
              <a:solidFill>
                <a:schemeClr val="bg1">
                  <a:lumMod val="95000"/>
                </a:schemeClr>
              </a:solidFill>
              <a:latin typeface="Amazon Ember"/>
              <a:cs typeface="Amazon Ember"/>
            </a:endParaRPr>
          </a:p>
        </p:txBody>
      </p:sp>
    </p:spTree>
    <p:extLst>
      <p:ext uri="{BB962C8B-B14F-4D97-AF65-F5344CB8AC3E}">
        <p14:creationId xmlns:p14="http://schemas.microsoft.com/office/powerpoint/2010/main" val="1607265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Header, Text">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5FB90DA5-5098-B940-A3DC-AA13067A6869}"/>
              </a:ext>
            </a:extLst>
          </p:cNvPr>
          <p:cNvSpPr>
            <a:spLocks noGrp="1"/>
          </p:cNvSpPr>
          <p:nvPr>
            <p:ph type="title"/>
          </p:nvPr>
        </p:nvSpPr>
        <p:spPr>
          <a:xfrm>
            <a:off x="496878" y="479421"/>
            <a:ext cx="10515600" cy="992183"/>
          </a:xfrm>
          <a:prstGeom prst="rect">
            <a:avLst/>
          </a:prstGeom>
        </p:spPr>
        <p:txBody>
          <a:bodyPr>
            <a:normAutofit/>
          </a:bodyPr>
          <a:lstStyle>
            <a:lvl1pPr>
              <a:defRPr sz="4200" b="0" i="0">
                <a:solidFill>
                  <a:schemeClr val="tx1"/>
                </a:solidFill>
                <a:latin typeface="Amazon Ember Medium" panose="020B0603020204020204" pitchFamily="34" charset="0"/>
                <a:ea typeface="Amazon Ember Medium" panose="020B0603020204020204" pitchFamily="34" charset="0"/>
                <a:cs typeface="Amazon Ember Medium" panose="020B0603020204020204" pitchFamily="34" charset="0"/>
              </a:defRPr>
            </a:lvl1pPr>
          </a:lstStyle>
          <a:p>
            <a:r>
              <a:rPr lang="en-US"/>
              <a:t>Click to edit Master title style</a:t>
            </a:r>
            <a:endParaRPr lang="en-US" dirty="0"/>
          </a:p>
        </p:txBody>
      </p:sp>
      <p:sp>
        <p:nvSpPr>
          <p:cNvPr id="12" name="Content Placeholder 3">
            <a:extLst>
              <a:ext uri="{FF2B5EF4-FFF2-40B4-BE49-F238E27FC236}">
                <a16:creationId xmlns:a16="http://schemas.microsoft.com/office/drawing/2014/main" id="{A7713792-F2E0-2349-9E01-7A252CDCDDC2}"/>
              </a:ext>
            </a:extLst>
          </p:cNvPr>
          <p:cNvSpPr>
            <a:spLocks noGrp="1"/>
          </p:cNvSpPr>
          <p:nvPr>
            <p:ph sz="half" idx="10"/>
          </p:nvPr>
        </p:nvSpPr>
        <p:spPr>
          <a:xfrm>
            <a:off x="852492" y="1291120"/>
            <a:ext cx="10842630" cy="4874129"/>
          </a:xfrm>
          <a:prstGeom prst="rect">
            <a:avLst/>
          </a:prstGeom>
        </p:spPr>
        <p:txBody>
          <a:bodyPr/>
          <a:lstStyle>
            <a:lvl1pPr marL="0" indent="0">
              <a:buNone/>
              <a:defRPr sz="2600">
                <a:latin typeface="Amazon Ember" panose="020B0603020204020204" pitchFamily="34" charset="0"/>
                <a:ea typeface="Amazon Ember" panose="020B0603020204020204" pitchFamily="34" charset="0"/>
                <a:cs typeface="Amazon Ember" panose="020B0603020204020204" pitchFamily="34" charset="0"/>
              </a:defRPr>
            </a:lvl1pPr>
            <a:lvl2pPr marL="457200" indent="0">
              <a:buNone/>
              <a:defRPr sz="2400">
                <a:latin typeface="Amazon Ember" panose="020B0603020204020204" pitchFamily="34" charset="0"/>
                <a:ea typeface="Amazon Ember" panose="020B0603020204020204" pitchFamily="34" charset="0"/>
                <a:cs typeface="Amazon Ember" panose="020B0603020204020204" pitchFamily="34" charset="0"/>
              </a:defRPr>
            </a:lvl2pPr>
            <a:lvl3pPr marL="914400" indent="0">
              <a:buNone/>
              <a:defRPr sz="2200">
                <a:latin typeface="Amazon Ember" panose="020B0603020204020204" pitchFamily="34" charset="0"/>
                <a:ea typeface="Amazon Ember" panose="020B0603020204020204" pitchFamily="34" charset="0"/>
                <a:cs typeface="Amazon Ember" panose="020B0603020204020204" pitchFamily="34" charset="0"/>
              </a:defRPr>
            </a:lvl3pPr>
            <a:lvl4pPr marL="1371600" indent="0">
              <a:buNone/>
              <a:defRPr sz="2000">
                <a:latin typeface="Amazon Ember" panose="020B0603020204020204" pitchFamily="34" charset="0"/>
                <a:ea typeface="Amazon Ember" panose="020B0603020204020204" pitchFamily="34" charset="0"/>
                <a:cs typeface="Amazon Ember" panose="020B0603020204020204" pitchFamily="34" charset="0"/>
              </a:defRPr>
            </a:lvl4pPr>
            <a:lvl5pPr marL="1828800" indent="0">
              <a:buNone/>
              <a:defRPr sz="1800">
                <a:latin typeface="Amazon Ember" panose="020B0603020204020204" pitchFamily="34" charset="0"/>
                <a:ea typeface="Amazon Ember" panose="020B0603020204020204" pitchFamily="34" charset="0"/>
                <a:cs typeface="Amazon Ember" panose="020B06030202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a:extLst>
              <a:ext uri="{FF2B5EF4-FFF2-40B4-BE49-F238E27FC236}">
                <a16:creationId xmlns:a16="http://schemas.microsoft.com/office/drawing/2014/main" id="{46D6A7FD-6C05-5342-B834-E0E7BE1A4744}"/>
              </a:ext>
            </a:extLst>
          </p:cNvPr>
          <p:cNvSpPr/>
          <p:nvPr userDrawn="1"/>
        </p:nvSpPr>
        <p:spPr>
          <a:xfrm>
            <a:off x="-21167" y="6227233"/>
            <a:ext cx="12234334" cy="635001"/>
          </a:xfrm>
          <a:prstGeom prst="rect">
            <a:avLst/>
          </a:prstGeom>
          <a:solidFill>
            <a:srgbClr val="008DC4"/>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5" name="Rectangle">
            <a:extLst>
              <a:ext uri="{FF2B5EF4-FFF2-40B4-BE49-F238E27FC236}">
                <a16:creationId xmlns:a16="http://schemas.microsoft.com/office/drawing/2014/main" id="{86603285-D8CE-0A4C-B73F-E48A74477B6A}"/>
              </a:ext>
            </a:extLst>
          </p:cNvPr>
          <p:cNvSpPr/>
          <p:nvPr userDrawn="1"/>
        </p:nvSpPr>
        <p:spPr>
          <a:xfrm>
            <a:off x="-12700" y="6171307"/>
            <a:ext cx="12217400" cy="55927"/>
          </a:xfrm>
          <a:prstGeom prst="rect">
            <a:avLst/>
          </a:prstGeom>
          <a:solidFill>
            <a:srgbClr val="383D3B"/>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pic>
        <p:nvPicPr>
          <p:cNvPr id="6" name="Image" descr="Image">
            <a:extLst>
              <a:ext uri="{FF2B5EF4-FFF2-40B4-BE49-F238E27FC236}">
                <a16:creationId xmlns:a16="http://schemas.microsoft.com/office/drawing/2014/main" id="{9934858C-35FD-6C48-8877-5800510C3FEC}"/>
              </a:ext>
            </a:extLst>
          </p:cNvPr>
          <p:cNvPicPr>
            <a:picLocks noChangeAspect="1"/>
          </p:cNvPicPr>
          <p:nvPr userDrawn="1"/>
        </p:nvPicPr>
        <p:blipFill>
          <a:blip r:embed="rId2"/>
          <a:stretch>
            <a:fillRect/>
          </a:stretch>
        </p:blipFill>
        <p:spPr>
          <a:xfrm>
            <a:off x="10506381" y="6390387"/>
            <a:ext cx="1567839" cy="308694"/>
          </a:xfrm>
          <a:prstGeom prst="rect">
            <a:avLst/>
          </a:prstGeom>
          <a:ln w="12700">
            <a:miter lim="400000"/>
          </a:ln>
        </p:spPr>
      </p:pic>
      <p:sp>
        <p:nvSpPr>
          <p:cNvPr id="8" name="TextBox 7">
            <a:extLst>
              <a:ext uri="{FF2B5EF4-FFF2-40B4-BE49-F238E27FC236}">
                <a16:creationId xmlns:a16="http://schemas.microsoft.com/office/drawing/2014/main" id="{19F3B482-738A-4348-8A97-8C2DA6F9F48B}"/>
              </a:ext>
            </a:extLst>
          </p:cNvPr>
          <p:cNvSpPr txBox="1"/>
          <p:nvPr userDrawn="1"/>
        </p:nvSpPr>
        <p:spPr>
          <a:xfrm>
            <a:off x="302640" y="6418574"/>
            <a:ext cx="241132" cy="208599"/>
          </a:xfrm>
          <a:prstGeom prst="rect">
            <a:avLst/>
          </a:prstGeom>
        </p:spPr>
        <p:txBody>
          <a:bodyPr vert="horz" lIns="0" tIns="0" rIns="0" bIns="0" rtlCol="0" anchor="ctr" anchorCtr="0">
            <a:noAutofit/>
          </a:bodyPr>
          <a:lstStyle/>
          <a:p>
            <a:pPr algn="ctr">
              <a:lnSpc>
                <a:spcPct val="90000"/>
              </a:lnSpc>
              <a:buClr>
                <a:srgbClr val="0085C3"/>
              </a:buClr>
            </a:pPr>
            <a:fld id="{58EC7406-F4CC-4ABF-902E-2AF4E70E5C0F}" type="slidenum">
              <a:rPr lang="en-US" sz="1400" b="0" smtClean="0">
                <a:solidFill>
                  <a:schemeClr val="bg1">
                    <a:lumMod val="95000"/>
                  </a:schemeClr>
                </a:solidFill>
                <a:latin typeface="Amazon Ember Light"/>
                <a:cs typeface="Amazon Ember Light"/>
              </a:rPr>
              <a:pPr algn="ctr">
                <a:lnSpc>
                  <a:spcPct val="90000"/>
                </a:lnSpc>
                <a:buClr>
                  <a:srgbClr val="0085C3"/>
                </a:buClr>
              </a:pPr>
              <a:t>‹#›</a:t>
            </a:fld>
            <a:endParaRPr lang="en-US" sz="1400" b="0" dirty="0">
              <a:solidFill>
                <a:schemeClr val="bg1">
                  <a:lumMod val="95000"/>
                </a:schemeClr>
              </a:solidFill>
              <a:latin typeface="Amazon Ember Light"/>
              <a:cs typeface="Amazon Ember Light"/>
            </a:endParaRPr>
          </a:p>
        </p:txBody>
      </p:sp>
      <p:sp>
        <p:nvSpPr>
          <p:cNvPr id="9" name="Rectangle 8">
            <a:extLst>
              <a:ext uri="{FF2B5EF4-FFF2-40B4-BE49-F238E27FC236}">
                <a16:creationId xmlns:a16="http://schemas.microsoft.com/office/drawing/2014/main" id="{C638E14B-7B3F-BE40-BFC5-11650EDA8CD0}"/>
              </a:ext>
            </a:extLst>
          </p:cNvPr>
          <p:cNvSpPr/>
          <p:nvPr userDrawn="1"/>
        </p:nvSpPr>
        <p:spPr>
          <a:xfrm>
            <a:off x="694389" y="6395912"/>
            <a:ext cx="1464243" cy="253916"/>
          </a:xfrm>
          <a:prstGeom prst="rect">
            <a:avLst/>
          </a:prstGeom>
        </p:spPr>
        <p:txBody>
          <a:bodyPr wrap="none">
            <a:spAutoFit/>
          </a:bodyPr>
          <a:lstStyle/>
          <a:p>
            <a:r>
              <a:rPr lang="en-US" sz="1050" b="0" i="0" dirty="0">
                <a:solidFill>
                  <a:schemeClr val="bg1">
                    <a:lumMod val="95000"/>
                  </a:schemeClr>
                </a:solidFill>
                <a:effectLst/>
                <a:latin typeface="Amazon Ember"/>
                <a:ea typeface="Amazon Ember"/>
                <a:cs typeface="Amazon Ember"/>
              </a:rPr>
              <a:t>Amazon</a:t>
            </a:r>
            <a:r>
              <a:rPr lang="en-US" sz="1050" b="0" i="0" baseline="0" dirty="0">
                <a:solidFill>
                  <a:schemeClr val="bg1">
                    <a:lumMod val="95000"/>
                  </a:schemeClr>
                </a:solidFill>
                <a:effectLst/>
                <a:latin typeface="Amazon Ember"/>
                <a:ea typeface="Amazon Ember"/>
                <a:cs typeface="Amazon Ember"/>
              </a:rPr>
              <a:t> Confidential</a:t>
            </a:r>
            <a:endParaRPr lang="en-US" sz="1050" b="0" i="0" dirty="0">
              <a:solidFill>
                <a:schemeClr val="bg1">
                  <a:lumMod val="95000"/>
                </a:schemeClr>
              </a:solidFill>
              <a:latin typeface="Amazon Ember"/>
              <a:cs typeface="Amazon Ember"/>
            </a:endParaRPr>
          </a:p>
        </p:txBody>
      </p:sp>
    </p:spTree>
    <p:extLst>
      <p:ext uri="{BB962C8B-B14F-4D97-AF65-F5344CB8AC3E}">
        <p14:creationId xmlns:p14="http://schemas.microsoft.com/office/powerpoint/2010/main" val="21101669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Header, Bullets, Right Picture">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891BAA89-5BE2-BE47-B5B1-21BA9FA12BCC}"/>
              </a:ext>
            </a:extLst>
          </p:cNvPr>
          <p:cNvSpPr>
            <a:spLocks noGrp="1"/>
          </p:cNvSpPr>
          <p:nvPr>
            <p:ph type="title"/>
          </p:nvPr>
        </p:nvSpPr>
        <p:spPr>
          <a:xfrm>
            <a:off x="496878" y="479421"/>
            <a:ext cx="10515600" cy="992183"/>
          </a:xfrm>
          <a:prstGeom prst="rect">
            <a:avLst/>
          </a:prstGeom>
        </p:spPr>
        <p:txBody>
          <a:bodyPr>
            <a:normAutofit/>
          </a:bodyPr>
          <a:lstStyle>
            <a:lvl1pPr>
              <a:defRPr sz="4200" b="0" i="0">
                <a:solidFill>
                  <a:schemeClr val="tx1"/>
                </a:solidFill>
                <a:latin typeface="Amazon Ember Medium" panose="020B0603020204020204" pitchFamily="34" charset="0"/>
                <a:ea typeface="Amazon Ember Medium" panose="020B0603020204020204" pitchFamily="34" charset="0"/>
                <a:cs typeface="Amazon Ember Medium" panose="020B0603020204020204" pitchFamily="34" charset="0"/>
              </a:defRPr>
            </a:lvl1pPr>
          </a:lstStyle>
          <a:p>
            <a:r>
              <a:rPr lang="en-US"/>
              <a:t>Click to edit Master title style</a:t>
            </a:r>
            <a:endParaRPr lang="en-US" dirty="0"/>
          </a:p>
        </p:txBody>
      </p:sp>
      <p:sp>
        <p:nvSpPr>
          <p:cNvPr id="11" name="Content Placeholder 3">
            <a:extLst>
              <a:ext uri="{FF2B5EF4-FFF2-40B4-BE49-F238E27FC236}">
                <a16:creationId xmlns:a16="http://schemas.microsoft.com/office/drawing/2014/main" id="{A3D060CE-D456-1E4D-BC0B-1135AF50E9F1}"/>
              </a:ext>
            </a:extLst>
          </p:cNvPr>
          <p:cNvSpPr>
            <a:spLocks noGrp="1"/>
          </p:cNvSpPr>
          <p:nvPr>
            <p:ph sz="half" idx="10"/>
          </p:nvPr>
        </p:nvSpPr>
        <p:spPr>
          <a:xfrm>
            <a:off x="852492" y="1291120"/>
            <a:ext cx="5145083" cy="4874129"/>
          </a:xfrm>
          <a:prstGeom prst="rect">
            <a:avLst/>
          </a:prstGeom>
        </p:spPr>
        <p:txBody>
          <a:bodyPr/>
          <a:lstStyle>
            <a:lvl1pPr>
              <a:defRPr sz="2600">
                <a:latin typeface="Amazon Ember" panose="020B0603020204020204" pitchFamily="34" charset="0"/>
                <a:ea typeface="Amazon Ember" panose="020B0603020204020204" pitchFamily="34" charset="0"/>
                <a:cs typeface="Amazon Ember" panose="020B0603020204020204" pitchFamily="34" charset="0"/>
              </a:defRPr>
            </a:lvl1pPr>
            <a:lvl2pPr>
              <a:defRPr sz="2400">
                <a:latin typeface="Amazon Ember" panose="020B0603020204020204" pitchFamily="34" charset="0"/>
                <a:ea typeface="Amazon Ember" panose="020B0603020204020204" pitchFamily="34" charset="0"/>
                <a:cs typeface="Amazon Ember" panose="020B0603020204020204" pitchFamily="34" charset="0"/>
              </a:defRPr>
            </a:lvl2pPr>
            <a:lvl3pPr>
              <a:defRPr sz="2200">
                <a:latin typeface="Amazon Ember" panose="020B0603020204020204" pitchFamily="34" charset="0"/>
                <a:ea typeface="Amazon Ember" panose="020B0603020204020204" pitchFamily="34" charset="0"/>
                <a:cs typeface="Amazon Ember" panose="020B0603020204020204" pitchFamily="34" charset="0"/>
              </a:defRPr>
            </a:lvl3pPr>
            <a:lvl4pPr>
              <a:defRPr sz="2000">
                <a:latin typeface="Amazon Ember" panose="020B0603020204020204" pitchFamily="34" charset="0"/>
                <a:ea typeface="Amazon Ember" panose="020B0603020204020204" pitchFamily="34" charset="0"/>
                <a:cs typeface="Amazon Ember" panose="020B0603020204020204" pitchFamily="34" charset="0"/>
              </a:defRPr>
            </a:lvl4pPr>
            <a:lvl5pPr>
              <a:defRPr sz="1800">
                <a:latin typeface="Amazon Ember" panose="020B0603020204020204" pitchFamily="34" charset="0"/>
                <a:ea typeface="Amazon Ember" panose="020B0603020204020204" pitchFamily="34" charset="0"/>
                <a:cs typeface="Amazon Ember" panose="020B06030202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a:extLst>
              <a:ext uri="{FF2B5EF4-FFF2-40B4-BE49-F238E27FC236}">
                <a16:creationId xmlns:a16="http://schemas.microsoft.com/office/drawing/2014/main" id="{DBC07DC6-1935-3B40-AD1F-356EC58FCF6A}"/>
              </a:ext>
            </a:extLst>
          </p:cNvPr>
          <p:cNvSpPr/>
          <p:nvPr userDrawn="1"/>
        </p:nvSpPr>
        <p:spPr>
          <a:xfrm>
            <a:off x="-21167" y="6227233"/>
            <a:ext cx="12234334" cy="635001"/>
          </a:xfrm>
          <a:prstGeom prst="rect">
            <a:avLst/>
          </a:prstGeom>
          <a:solidFill>
            <a:srgbClr val="008DC4"/>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5" name="Rectangle">
            <a:extLst>
              <a:ext uri="{FF2B5EF4-FFF2-40B4-BE49-F238E27FC236}">
                <a16:creationId xmlns:a16="http://schemas.microsoft.com/office/drawing/2014/main" id="{0705C016-E629-0448-9B31-051C2A70633F}"/>
              </a:ext>
            </a:extLst>
          </p:cNvPr>
          <p:cNvSpPr/>
          <p:nvPr userDrawn="1"/>
        </p:nvSpPr>
        <p:spPr>
          <a:xfrm>
            <a:off x="-12700" y="6171307"/>
            <a:ext cx="12217400" cy="55927"/>
          </a:xfrm>
          <a:prstGeom prst="rect">
            <a:avLst/>
          </a:prstGeom>
          <a:solidFill>
            <a:srgbClr val="383D3B"/>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pic>
        <p:nvPicPr>
          <p:cNvPr id="6" name="Image" descr="Image">
            <a:extLst>
              <a:ext uri="{FF2B5EF4-FFF2-40B4-BE49-F238E27FC236}">
                <a16:creationId xmlns:a16="http://schemas.microsoft.com/office/drawing/2014/main" id="{830FCF1E-A28B-B049-B25E-6BEDF536DC3C}"/>
              </a:ext>
            </a:extLst>
          </p:cNvPr>
          <p:cNvPicPr>
            <a:picLocks noChangeAspect="1"/>
          </p:cNvPicPr>
          <p:nvPr userDrawn="1"/>
        </p:nvPicPr>
        <p:blipFill>
          <a:blip r:embed="rId2"/>
          <a:stretch>
            <a:fillRect/>
          </a:stretch>
        </p:blipFill>
        <p:spPr>
          <a:xfrm>
            <a:off x="10506381" y="6390387"/>
            <a:ext cx="1567839" cy="308694"/>
          </a:xfrm>
          <a:prstGeom prst="rect">
            <a:avLst/>
          </a:prstGeom>
          <a:ln w="12700">
            <a:miter lim="400000"/>
          </a:ln>
        </p:spPr>
      </p:pic>
      <p:sp>
        <p:nvSpPr>
          <p:cNvPr id="8" name="TextBox 7">
            <a:extLst>
              <a:ext uri="{FF2B5EF4-FFF2-40B4-BE49-F238E27FC236}">
                <a16:creationId xmlns:a16="http://schemas.microsoft.com/office/drawing/2014/main" id="{12CB3084-0480-BC4C-9BB2-6136BFFEB038}"/>
              </a:ext>
            </a:extLst>
          </p:cNvPr>
          <p:cNvSpPr txBox="1"/>
          <p:nvPr userDrawn="1"/>
        </p:nvSpPr>
        <p:spPr>
          <a:xfrm>
            <a:off x="302640" y="6418574"/>
            <a:ext cx="241132" cy="208599"/>
          </a:xfrm>
          <a:prstGeom prst="rect">
            <a:avLst/>
          </a:prstGeom>
        </p:spPr>
        <p:txBody>
          <a:bodyPr vert="horz" lIns="0" tIns="0" rIns="0" bIns="0" rtlCol="0" anchor="ctr" anchorCtr="0">
            <a:noAutofit/>
          </a:bodyPr>
          <a:lstStyle/>
          <a:p>
            <a:pPr algn="ctr">
              <a:lnSpc>
                <a:spcPct val="90000"/>
              </a:lnSpc>
              <a:buClr>
                <a:srgbClr val="0085C3"/>
              </a:buClr>
            </a:pPr>
            <a:fld id="{58EC7406-F4CC-4ABF-902E-2AF4E70E5C0F}" type="slidenum">
              <a:rPr lang="en-US" sz="1400" b="0" smtClean="0">
                <a:solidFill>
                  <a:schemeClr val="bg1">
                    <a:lumMod val="95000"/>
                  </a:schemeClr>
                </a:solidFill>
                <a:latin typeface="Amazon Ember Light"/>
                <a:cs typeface="Amazon Ember Light"/>
              </a:rPr>
              <a:pPr algn="ctr">
                <a:lnSpc>
                  <a:spcPct val="90000"/>
                </a:lnSpc>
                <a:buClr>
                  <a:srgbClr val="0085C3"/>
                </a:buClr>
              </a:pPr>
              <a:t>‹#›</a:t>
            </a:fld>
            <a:endParaRPr lang="en-US" sz="1400" b="0" dirty="0">
              <a:solidFill>
                <a:schemeClr val="bg1">
                  <a:lumMod val="95000"/>
                </a:schemeClr>
              </a:solidFill>
              <a:latin typeface="Amazon Ember Light"/>
              <a:cs typeface="Amazon Ember Light"/>
            </a:endParaRPr>
          </a:p>
        </p:txBody>
      </p:sp>
      <p:sp>
        <p:nvSpPr>
          <p:cNvPr id="9" name="Rectangle 8">
            <a:extLst>
              <a:ext uri="{FF2B5EF4-FFF2-40B4-BE49-F238E27FC236}">
                <a16:creationId xmlns:a16="http://schemas.microsoft.com/office/drawing/2014/main" id="{39D9D8B3-E771-9A45-886A-994A8E5964BB}"/>
              </a:ext>
            </a:extLst>
          </p:cNvPr>
          <p:cNvSpPr/>
          <p:nvPr userDrawn="1"/>
        </p:nvSpPr>
        <p:spPr>
          <a:xfrm>
            <a:off x="694389" y="6395912"/>
            <a:ext cx="1464243" cy="253916"/>
          </a:xfrm>
          <a:prstGeom prst="rect">
            <a:avLst/>
          </a:prstGeom>
        </p:spPr>
        <p:txBody>
          <a:bodyPr wrap="none">
            <a:spAutoFit/>
          </a:bodyPr>
          <a:lstStyle/>
          <a:p>
            <a:r>
              <a:rPr lang="en-US" sz="1050" b="0" i="0" dirty="0">
                <a:solidFill>
                  <a:schemeClr val="bg1">
                    <a:lumMod val="95000"/>
                  </a:schemeClr>
                </a:solidFill>
                <a:effectLst/>
                <a:latin typeface="Amazon Ember"/>
                <a:ea typeface="Amazon Ember"/>
                <a:cs typeface="Amazon Ember"/>
              </a:rPr>
              <a:t>Amazon</a:t>
            </a:r>
            <a:r>
              <a:rPr lang="en-US" sz="1050" b="0" i="0" baseline="0" dirty="0">
                <a:solidFill>
                  <a:schemeClr val="bg1">
                    <a:lumMod val="95000"/>
                  </a:schemeClr>
                </a:solidFill>
                <a:effectLst/>
                <a:latin typeface="Amazon Ember"/>
                <a:ea typeface="Amazon Ember"/>
                <a:cs typeface="Amazon Ember"/>
              </a:rPr>
              <a:t> Confidential</a:t>
            </a:r>
            <a:endParaRPr lang="en-US" sz="1050" b="0" i="0" dirty="0">
              <a:solidFill>
                <a:schemeClr val="bg1">
                  <a:lumMod val="95000"/>
                </a:schemeClr>
              </a:solidFill>
              <a:latin typeface="Amazon Ember"/>
              <a:cs typeface="Amazon Ember"/>
            </a:endParaRPr>
          </a:p>
        </p:txBody>
      </p:sp>
    </p:spTree>
    <p:extLst>
      <p:ext uri="{BB962C8B-B14F-4D97-AF65-F5344CB8AC3E}">
        <p14:creationId xmlns:p14="http://schemas.microsoft.com/office/powerpoint/2010/main" val="36150451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Header, Side by Side Bullets">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891BAA89-5BE2-BE47-B5B1-21BA9FA12BCC}"/>
              </a:ext>
            </a:extLst>
          </p:cNvPr>
          <p:cNvSpPr>
            <a:spLocks noGrp="1"/>
          </p:cNvSpPr>
          <p:nvPr>
            <p:ph type="title"/>
          </p:nvPr>
        </p:nvSpPr>
        <p:spPr>
          <a:xfrm>
            <a:off x="496878" y="479421"/>
            <a:ext cx="10515600" cy="992183"/>
          </a:xfrm>
          <a:prstGeom prst="rect">
            <a:avLst/>
          </a:prstGeom>
        </p:spPr>
        <p:txBody>
          <a:bodyPr>
            <a:normAutofit/>
          </a:bodyPr>
          <a:lstStyle>
            <a:lvl1pPr>
              <a:defRPr sz="4200" b="0" i="0">
                <a:solidFill>
                  <a:schemeClr val="tx1"/>
                </a:solidFill>
                <a:latin typeface="Amazon Ember Medium" panose="020B0603020204020204" pitchFamily="34" charset="0"/>
                <a:ea typeface="Amazon Ember Medium" panose="020B0603020204020204" pitchFamily="34" charset="0"/>
                <a:cs typeface="Amazon Ember Medium" panose="020B0603020204020204" pitchFamily="34" charset="0"/>
              </a:defRPr>
            </a:lvl1pPr>
          </a:lstStyle>
          <a:p>
            <a:r>
              <a:rPr lang="en-US"/>
              <a:t>Click to edit Master title style</a:t>
            </a:r>
            <a:endParaRPr lang="en-US" dirty="0"/>
          </a:p>
        </p:txBody>
      </p:sp>
      <p:sp>
        <p:nvSpPr>
          <p:cNvPr id="11" name="Content Placeholder 3">
            <a:extLst>
              <a:ext uri="{FF2B5EF4-FFF2-40B4-BE49-F238E27FC236}">
                <a16:creationId xmlns:a16="http://schemas.microsoft.com/office/drawing/2014/main" id="{A3D060CE-D456-1E4D-BC0B-1135AF50E9F1}"/>
              </a:ext>
            </a:extLst>
          </p:cNvPr>
          <p:cNvSpPr>
            <a:spLocks noGrp="1"/>
          </p:cNvSpPr>
          <p:nvPr>
            <p:ph sz="half" idx="10"/>
          </p:nvPr>
        </p:nvSpPr>
        <p:spPr>
          <a:xfrm>
            <a:off x="852492" y="1291120"/>
            <a:ext cx="5145083" cy="4644139"/>
          </a:xfrm>
          <a:prstGeom prst="rect">
            <a:avLst/>
          </a:prstGeom>
        </p:spPr>
        <p:txBody>
          <a:bodyPr/>
          <a:lstStyle>
            <a:lvl1pPr>
              <a:defRPr sz="2600">
                <a:latin typeface="Amazon Ember" panose="020B0603020204020204" pitchFamily="34" charset="0"/>
                <a:ea typeface="Amazon Ember" panose="020B0603020204020204" pitchFamily="34" charset="0"/>
                <a:cs typeface="Amazon Ember" panose="020B0603020204020204" pitchFamily="34" charset="0"/>
              </a:defRPr>
            </a:lvl1pPr>
            <a:lvl2pPr>
              <a:defRPr sz="2400">
                <a:latin typeface="Amazon Ember" panose="020B0603020204020204" pitchFamily="34" charset="0"/>
                <a:ea typeface="Amazon Ember" panose="020B0603020204020204" pitchFamily="34" charset="0"/>
                <a:cs typeface="Amazon Ember" panose="020B0603020204020204" pitchFamily="34" charset="0"/>
              </a:defRPr>
            </a:lvl2pPr>
            <a:lvl3pPr>
              <a:defRPr sz="2200">
                <a:latin typeface="Amazon Ember" panose="020B0603020204020204" pitchFamily="34" charset="0"/>
                <a:ea typeface="Amazon Ember" panose="020B0603020204020204" pitchFamily="34" charset="0"/>
                <a:cs typeface="Amazon Ember" panose="020B0603020204020204" pitchFamily="34" charset="0"/>
              </a:defRPr>
            </a:lvl3pPr>
            <a:lvl4pPr>
              <a:defRPr sz="2000">
                <a:latin typeface="Amazon Ember" panose="020B0603020204020204" pitchFamily="34" charset="0"/>
                <a:ea typeface="Amazon Ember" panose="020B0603020204020204" pitchFamily="34" charset="0"/>
                <a:cs typeface="Amazon Ember" panose="020B0603020204020204" pitchFamily="34" charset="0"/>
              </a:defRPr>
            </a:lvl4pPr>
            <a:lvl5pPr>
              <a:defRPr sz="1800">
                <a:latin typeface="Amazon Ember" panose="020B0603020204020204" pitchFamily="34" charset="0"/>
                <a:ea typeface="Amazon Ember" panose="020B0603020204020204" pitchFamily="34" charset="0"/>
                <a:cs typeface="Amazon Ember" panose="020B06030202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a:extLst>
              <a:ext uri="{FF2B5EF4-FFF2-40B4-BE49-F238E27FC236}">
                <a16:creationId xmlns:a16="http://schemas.microsoft.com/office/drawing/2014/main" id="{DBC07DC6-1935-3B40-AD1F-356EC58FCF6A}"/>
              </a:ext>
            </a:extLst>
          </p:cNvPr>
          <p:cNvSpPr/>
          <p:nvPr userDrawn="1"/>
        </p:nvSpPr>
        <p:spPr>
          <a:xfrm>
            <a:off x="-21167" y="6227233"/>
            <a:ext cx="12234334" cy="635001"/>
          </a:xfrm>
          <a:prstGeom prst="rect">
            <a:avLst/>
          </a:prstGeom>
          <a:solidFill>
            <a:srgbClr val="008DC4"/>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5" name="Rectangle">
            <a:extLst>
              <a:ext uri="{FF2B5EF4-FFF2-40B4-BE49-F238E27FC236}">
                <a16:creationId xmlns:a16="http://schemas.microsoft.com/office/drawing/2014/main" id="{0705C016-E629-0448-9B31-051C2A70633F}"/>
              </a:ext>
            </a:extLst>
          </p:cNvPr>
          <p:cNvSpPr/>
          <p:nvPr userDrawn="1"/>
        </p:nvSpPr>
        <p:spPr>
          <a:xfrm>
            <a:off x="-12700" y="6171307"/>
            <a:ext cx="12217400" cy="55927"/>
          </a:xfrm>
          <a:prstGeom prst="rect">
            <a:avLst/>
          </a:prstGeom>
          <a:solidFill>
            <a:srgbClr val="383D3B"/>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pic>
        <p:nvPicPr>
          <p:cNvPr id="6" name="Image" descr="Image">
            <a:extLst>
              <a:ext uri="{FF2B5EF4-FFF2-40B4-BE49-F238E27FC236}">
                <a16:creationId xmlns:a16="http://schemas.microsoft.com/office/drawing/2014/main" id="{830FCF1E-A28B-B049-B25E-6BEDF536DC3C}"/>
              </a:ext>
            </a:extLst>
          </p:cNvPr>
          <p:cNvPicPr>
            <a:picLocks noChangeAspect="1"/>
          </p:cNvPicPr>
          <p:nvPr userDrawn="1"/>
        </p:nvPicPr>
        <p:blipFill>
          <a:blip r:embed="rId2"/>
          <a:stretch>
            <a:fillRect/>
          </a:stretch>
        </p:blipFill>
        <p:spPr>
          <a:xfrm>
            <a:off x="10506381" y="6390387"/>
            <a:ext cx="1567839" cy="308694"/>
          </a:xfrm>
          <a:prstGeom prst="rect">
            <a:avLst/>
          </a:prstGeom>
          <a:ln w="12700">
            <a:miter lim="400000"/>
          </a:ln>
        </p:spPr>
      </p:pic>
      <p:sp>
        <p:nvSpPr>
          <p:cNvPr id="8" name="Content Placeholder 3">
            <a:extLst>
              <a:ext uri="{FF2B5EF4-FFF2-40B4-BE49-F238E27FC236}">
                <a16:creationId xmlns:a16="http://schemas.microsoft.com/office/drawing/2014/main" id="{B7AA1A80-8C3A-A840-8E40-19C0A1FEEC62}"/>
              </a:ext>
            </a:extLst>
          </p:cNvPr>
          <p:cNvSpPr>
            <a:spLocks noGrp="1"/>
          </p:cNvSpPr>
          <p:nvPr>
            <p:ph sz="half" idx="11"/>
          </p:nvPr>
        </p:nvSpPr>
        <p:spPr>
          <a:xfrm>
            <a:off x="6050844" y="1291121"/>
            <a:ext cx="5145083" cy="4644140"/>
          </a:xfrm>
          <a:prstGeom prst="rect">
            <a:avLst/>
          </a:prstGeom>
        </p:spPr>
        <p:txBody>
          <a:bodyPr/>
          <a:lstStyle>
            <a:lvl1pPr>
              <a:defRPr sz="2600">
                <a:latin typeface="Amazon Ember" panose="020B0603020204020204" pitchFamily="34" charset="0"/>
                <a:ea typeface="Amazon Ember" panose="020B0603020204020204" pitchFamily="34" charset="0"/>
                <a:cs typeface="Amazon Ember" panose="020B0603020204020204" pitchFamily="34" charset="0"/>
              </a:defRPr>
            </a:lvl1pPr>
            <a:lvl2pPr>
              <a:defRPr sz="2400">
                <a:latin typeface="Amazon Ember" panose="020B0603020204020204" pitchFamily="34" charset="0"/>
                <a:ea typeface="Amazon Ember" panose="020B0603020204020204" pitchFamily="34" charset="0"/>
                <a:cs typeface="Amazon Ember" panose="020B0603020204020204" pitchFamily="34" charset="0"/>
              </a:defRPr>
            </a:lvl2pPr>
            <a:lvl3pPr>
              <a:defRPr sz="2200">
                <a:latin typeface="Amazon Ember" panose="020B0603020204020204" pitchFamily="34" charset="0"/>
                <a:ea typeface="Amazon Ember" panose="020B0603020204020204" pitchFamily="34" charset="0"/>
                <a:cs typeface="Amazon Ember" panose="020B0603020204020204" pitchFamily="34" charset="0"/>
              </a:defRPr>
            </a:lvl3pPr>
            <a:lvl4pPr>
              <a:defRPr sz="2000">
                <a:latin typeface="Amazon Ember" panose="020B0603020204020204" pitchFamily="34" charset="0"/>
                <a:ea typeface="Amazon Ember" panose="020B0603020204020204" pitchFamily="34" charset="0"/>
                <a:cs typeface="Amazon Ember" panose="020B0603020204020204" pitchFamily="34" charset="0"/>
              </a:defRPr>
            </a:lvl4pPr>
            <a:lvl5pPr>
              <a:defRPr sz="1800">
                <a:latin typeface="Amazon Ember" panose="020B0603020204020204" pitchFamily="34" charset="0"/>
                <a:ea typeface="Amazon Ember" panose="020B0603020204020204" pitchFamily="34" charset="0"/>
                <a:cs typeface="Amazon Ember" panose="020B06030202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Box 8">
            <a:extLst>
              <a:ext uri="{FF2B5EF4-FFF2-40B4-BE49-F238E27FC236}">
                <a16:creationId xmlns:a16="http://schemas.microsoft.com/office/drawing/2014/main" id="{96F105C4-1F22-4644-B72C-0D511D32B486}"/>
              </a:ext>
            </a:extLst>
          </p:cNvPr>
          <p:cNvSpPr txBox="1"/>
          <p:nvPr userDrawn="1"/>
        </p:nvSpPr>
        <p:spPr>
          <a:xfrm>
            <a:off x="302640" y="6418574"/>
            <a:ext cx="241132" cy="208599"/>
          </a:xfrm>
          <a:prstGeom prst="rect">
            <a:avLst/>
          </a:prstGeom>
        </p:spPr>
        <p:txBody>
          <a:bodyPr vert="horz" lIns="0" tIns="0" rIns="0" bIns="0" rtlCol="0" anchor="ctr" anchorCtr="0">
            <a:noAutofit/>
          </a:bodyPr>
          <a:lstStyle/>
          <a:p>
            <a:pPr algn="ctr">
              <a:lnSpc>
                <a:spcPct val="90000"/>
              </a:lnSpc>
              <a:buClr>
                <a:srgbClr val="0085C3"/>
              </a:buClr>
            </a:pPr>
            <a:fld id="{58EC7406-F4CC-4ABF-902E-2AF4E70E5C0F}" type="slidenum">
              <a:rPr lang="en-US" sz="1400" b="0" smtClean="0">
                <a:solidFill>
                  <a:schemeClr val="bg1">
                    <a:lumMod val="95000"/>
                  </a:schemeClr>
                </a:solidFill>
                <a:latin typeface="Amazon Ember Light"/>
                <a:cs typeface="Amazon Ember Light"/>
              </a:rPr>
              <a:pPr algn="ctr">
                <a:lnSpc>
                  <a:spcPct val="90000"/>
                </a:lnSpc>
                <a:buClr>
                  <a:srgbClr val="0085C3"/>
                </a:buClr>
              </a:pPr>
              <a:t>‹#›</a:t>
            </a:fld>
            <a:endParaRPr lang="en-US" sz="1400" b="0" dirty="0">
              <a:solidFill>
                <a:schemeClr val="bg1">
                  <a:lumMod val="95000"/>
                </a:schemeClr>
              </a:solidFill>
              <a:latin typeface="Amazon Ember Light"/>
              <a:cs typeface="Amazon Ember Light"/>
            </a:endParaRPr>
          </a:p>
        </p:txBody>
      </p:sp>
      <p:sp>
        <p:nvSpPr>
          <p:cNvPr id="12" name="Rectangle 11">
            <a:extLst>
              <a:ext uri="{FF2B5EF4-FFF2-40B4-BE49-F238E27FC236}">
                <a16:creationId xmlns:a16="http://schemas.microsoft.com/office/drawing/2014/main" id="{040D5C48-6E82-EF40-B088-CA9DA03D653A}"/>
              </a:ext>
            </a:extLst>
          </p:cNvPr>
          <p:cNvSpPr/>
          <p:nvPr userDrawn="1"/>
        </p:nvSpPr>
        <p:spPr>
          <a:xfrm>
            <a:off x="694389" y="6395912"/>
            <a:ext cx="1464243" cy="253916"/>
          </a:xfrm>
          <a:prstGeom prst="rect">
            <a:avLst/>
          </a:prstGeom>
        </p:spPr>
        <p:txBody>
          <a:bodyPr wrap="none">
            <a:spAutoFit/>
          </a:bodyPr>
          <a:lstStyle/>
          <a:p>
            <a:r>
              <a:rPr lang="en-US" sz="1050" b="0" i="0" dirty="0">
                <a:solidFill>
                  <a:schemeClr val="bg1">
                    <a:lumMod val="95000"/>
                  </a:schemeClr>
                </a:solidFill>
                <a:effectLst/>
                <a:latin typeface="Amazon Ember"/>
                <a:ea typeface="Amazon Ember"/>
                <a:cs typeface="Amazon Ember"/>
              </a:rPr>
              <a:t>Amazon</a:t>
            </a:r>
            <a:r>
              <a:rPr lang="en-US" sz="1050" b="0" i="0" baseline="0" dirty="0">
                <a:solidFill>
                  <a:schemeClr val="bg1">
                    <a:lumMod val="95000"/>
                  </a:schemeClr>
                </a:solidFill>
                <a:effectLst/>
                <a:latin typeface="Amazon Ember"/>
                <a:ea typeface="Amazon Ember"/>
                <a:cs typeface="Amazon Ember"/>
              </a:rPr>
              <a:t> Confidential</a:t>
            </a:r>
            <a:endParaRPr lang="en-US" sz="1050" b="0" i="0" dirty="0">
              <a:solidFill>
                <a:schemeClr val="bg1">
                  <a:lumMod val="95000"/>
                </a:schemeClr>
              </a:solidFill>
              <a:latin typeface="Amazon Ember"/>
              <a:cs typeface="Amazon Ember"/>
            </a:endParaRPr>
          </a:p>
        </p:txBody>
      </p:sp>
    </p:spTree>
    <p:extLst>
      <p:ext uri="{BB962C8B-B14F-4D97-AF65-F5344CB8AC3E}">
        <p14:creationId xmlns:p14="http://schemas.microsoft.com/office/powerpoint/2010/main" val="5317437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4876431"/>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61" r:id="rId3"/>
    <p:sldLayoutId id="2147483662" r:id="rId4"/>
    <p:sldLayoutId id="2147483653" r:id="rId5"/>
    <p:sldLayoutId id="2147483650" r:id="rId6"/>
    <p:sldLayoutId id="2147483665" r:id="rId7"/>
    <p:sldLayoutId id="2147483652" r:id="rId8"/>
    <p:sldLayoutId id="2147483663" r:id="rId9"/>
    <p:sldLayoutId id="2147483667" r:id="rId10"/>
    <p:sldLayoutId id="2147483654" r:id="rId11"/>
    <p:sldLayoutId id="2147483664" r:id="rId12"/>
    <p:sldLayoutId id="2147483666" r:id="rId13"/>
    <p:sldLayoutId id="2147483668" r:id="rId14"/>
    <p:sldLayoutId id="2147483669" r:id="rId15"/>
    <p:sldLayoutId id="2147483670"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8" Type="http://schemas.openxmlformats.org/officeDocument/2006/relationships/image" Target="../media/image17.emf"/><Relationship Id="rId13" Type="http://schemas.openxmlformats.org/officeDocument/2006/relationships/image" Target="../media/image22.emf"/><Relationship Id="rId3" Type="http://schemas.openxmlformats.org/officeDocument/2006/relationships/image" Target="../media/image12.emf"/><Relationship Id="rId7" Type="http://schemas.openxmlformats.org/officeDocument/2006/relationships/image" Target="../media/image16.emf"/><Relationship Id="rId12" Type="http://schemas.openxmlformats.org/officeDocument/2006/relationships/image" Target="../media/image21.emf"/><Relationship Id="rId2" Type="http://schemas.openxmlformats.org/officeDocument/2006/relationships/notesSlide" Target="../notesSlides/notesSlide21.xml"/><Relationship Id="rId16" Type="http://schemas.openxmlformats.org/officeDocument/2006/relationships/image" Target="../media/image25.emf"/><Relationship Id="rId1" Type="http://schemas.openxmlformats.org/officeDocument/2006/relationships/slideLayout" Target="../slideLayouts/slideLayout7.xml"/><Relationship Id="rId6" Type="http://schemas.openxmlformats.org/officeDocument/2006/relationships/image" Target="../media/image15.emf"/><Relationship Id="rId11" Type="http://schemas.openxmlformats.org/officeDocument/2006/relationships/image" Target="../media/image20.emf"/><Relationship Id="rId5" Type="http://schemas.openxmlformats.org/officeDocument/2006/relationships/image" Target="../media/image14.emf"/><Relationship Id="rId15" Type="http://schemas.openxmlformats.org/officeDocument/2006/relationships/image" Target="../media/image24.emf"/><Relationship Id="rId10" Type="http://schemas.openxmlformats.org/officeDocument/2006/relationships/image" Target="../media/image19.emf"/><Relationship Id="rId4" Type="http://schemas.openxmlformats.org/officeDocument/2006/relationships/image" Target="../media/image13.emf"/><Relationship Id="rId9" Type="http://schemas.openxmlformats.org/officeDocument/2006/relationships/image" Target="../media/image18.emf"/><Relationship Id="rId14" Type="http://schemas.openxmlformats.org/officeDocument/2006/relationships/image" Target="../media/image23.emf"/></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23.xml"/><Relationship Id="rId1" Type="http://schemas.openxmlformats.org/officeDocument/2006/relationships/slideLayout" Target="../slideLayouts/slideLayout7.xml"/><Relationship Id="rId5" Type="http://schemas.openxmlformats.org/officeDocument/2006/relationships/image" Target="../media/image28.emf"/><Relationship Id="rId4" Type="http://schemas.openxmlformats.org/officeDocument/2006/relationships/image" Target="../media/image27.emf"/></Relationships>
</file>

<file path=ppt/slides/_rels/slide24.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25.xml"/><Relationship Id="rId1" Type="http://schemas.openxmlformats.org/officeDocument/2006/relationships/slideLayout" Target="../slideLayouts/slideLayout7.xml"/><Relationship Id="rId5" Type="http://schemas.openxmlformats.org/officeDocument/2006/relationships/image" Target="../media/image32.emf"/><Relationship Id="rId4" Type="http://schemas.openxmlformats.org/officeDocument/2006/relationships/image" Target="../media/image31.emf"/></Relationships>
</file>

<file path=ppt/slides/_rels/slide26.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26.xml"/><Relationship Id="rId1" Type="http://schemas.openxmlformats.org/officeDocument/2006/relationships/slideLayout" Target="../slideLayouts/slideLayout7.xml"/><Relationship Id="rId5" Type="http://schemas.openxmlformats.org/officeDocument/2006/relationships/image" Target="../media/image35.emf"/><Relationship Id="rId4" Type="http://schemas.openxmlformats.org/officeDocument/2006/relationships/image" Target="../media/image34.emf"/></Relationships>
</file>

<file path=ppt/slides/_rels/slide27.xml.rels><?xml version="1.0" encoding="UTF-8" standalone="yes"?>
<Relationships xmlns="http://schemas.openxmlformats.org/package/2006/relationships"><Relationship Id="rId3" Type="http://schemas.openxmlformats.org/officeDocument/2006/relationships/image" Target="../media/image36.tiff"/><Relationship Id="rId2" Type="http://schemas.openxmlformats.org/officeDocument/2006/relationships/notesSlide" Target="../notesSlides/notesSlide27.xml"/><Relationship Id="rId1" Type="http://schemas.openxmlformats.org/officeDocument/2006/relationships/slideLayout" Target="../slideLayouts/slideLayout7.xml"/><Relationship Id="rId5" Type="http://schemas.openxmlformats.org/officeDocument/2006/relationships/image" Target="../media/image38.emf"/><Relationship Id="rId4" Type="http://schemas.openxmlformats.org/officeDocument/2006/relationships/image" Target="../media/image37.em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hyperlink" Target="https://aws.amazon.com/sagemaker/" TargetMode="External"/><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8" Type="http://schemas.openxmlformats.org/officeDocument/2006/relationships/hyperlink" Target="https://sage.amazon.com/tags/MLU" TargetMode="External"/><Relationship Id="rId3" Type="http://schemas.openxmlformats.org/officeDocument/2006/relationships/hyperlink" Target="https://aws.amazon.com/sagemaker/" TargetMode="External"/><Relationship Id="rId7" Type="http://schemas.openxmlformats.org/officeDocument/2006/relationships/hyperlink" Target="https://discuss.mxnet.io/" TargetMode="External"/><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7.tiff"/><Relationship Id="rId5" Type="http://schemas.openxmlformats.org/officeDocument/2006/relationships/hyperlink" Target="https://d2l.ai/" TargetMode="External"/><Relationship Id="rId4" Type="http://schemas.openxmlformats.org/officeDocument/2006/relationships/image" Target="../media/image6.png"/><Relationship Id="rId9"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hyperlink" Target="https://leaderboard.corp.amazon.com/tasks/352" TargetMode="External"/><Relationship Id="rId2" Type="http://schemas.openxmlformats.org/officeDocument/2006/relationships/notesSlide" Target="../notesSlides/notesSlide5.xml"/><Relationship Id="rId1" Type="http://schemas.openxmlformats.org/officeDocument/2006/relationships/slideLayout" Target="../slideLayouts/slideLayout16.xml"/><Relationship Id="rId5" Type="http://schemas.openxmlformats.org/officeDocument/2006/relationships/image" Target="../media/image10.jpg"/><Relationship Id="rId4" Type="http://schemas.openxmlformats.org/officeDocument/2006/relationships/image" Target="../media/image9.jp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hyperlink" Target="https://en.wikipedia.org/wiki/Data_science" TargetMode="External"/><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EAD5F91-F97A-5F41-A21E-3EB716E0788F}"/>
              </a:ext>
            </a:extLst>
          </p:cNvPr>
          <p:cNvSpPr>
            <a:spLocks noGrp="1"/>
          </p:cNvSpPr>
          <p:nvPr>
            <p:ph type="body" sz="quarter" idx="10"/>
          </p:nvPr>
        </p:nvSpPr>
        <p:spPr>
          <a:xfrm>
            <a:off x="1336964" y="3859308"/>
            <a:ext cx="9518073" cy="1209649"/>
          </a:xfrm>
        </p:spPr>
        <p:txBody>
          <a:bodyPr/>
          <a:lstStyle/>
          <a:p>
            <a:r>
              <a:rPr lang="en-US" sz="3200" b="1"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MACHINE LEARNING ACCELERATOR</a:t>
            </a:r>
          </a:p>
          <a:p>
            <a:r>
              <a:rPr lang="en-US" sz="32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Natural Language Processing – Lecture 1</a:t>
            </a:r>
          </a:p>
        </p:txBody>
      </p:sp>
      <p:pic>
        <p:nvPicPr>
          <p:cNvPr id="8" name="Picture 7">
            <a:extLst>
              <a:ext uri="{FF2B5EF4-FFF2-40B4-BE49-F238E27FC236}">
                <a16:creationId xmlns:a16="http://schemas.microsoft.com/office/drawing/2014/main" id="{73C3C9EC-4E7E-3445-9D6B-E08EFFACBF81}"/>
              </a:ext>
            </a:extLst>
          </p:cNvPr>
          <p:cNvPicPr>
            <a:picLocks noChangeAspect="1"/>
          </p:cNvPicPr>
          <p:nvPr/>
        </p:nvPicPr>
        <p:blipFill rotWithShape="1">
          <a:blip r:embed="rId3">
            <a:extLst>
              <a:ext uri="{28A0092B-C50C-407E-A947-70E740481C1C}">
                <a14:useLocalDpi xmlns:a14="http://schemas.microsoft.com/office/drawing/2010/main" val="0"/>
              </a:ext>
            </a:extLst>
          </a:blip>
          <a:srcRect b="11704"/>
          <a:stretch/>
        </p:blipFill>
        <p:spPr>
          <a:xfrm>
            <a:off x="3760494" y="332510"/>
            <a:ext cx="4612956" cy="3339605"/>
          </a:xfrm>
          <a:prstGeom prst="rect">
            <a:avLst/>
          </a:prstGeom>
        </p:spPr>
      </p:pic>
    </p:spTree>
    <p:extLst>
      <p:ext uri="{BB962C8B-B14F-4D97-AF65-F5344CB8AC3E}">
        <p14:creationId xmlns:p14="http://schemas.microsoft.com/office/powerpoint/2010/main" val="10831208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DF0D94-867E-7740-AF34-D567E0E7AEB3}"/>
              </a:ext>
            </a:extLst>
          </p:cNvPr>
          <p:cNvSpPr>
            <a:spLocks noGrp="1"/>
          </p:cNvSpPr>
          <p:nvPr>
            <p:ph type="title"/>
          </p:nvPr>
        </p:nvSpPr>
        <p:spPr/>
        <p:txBody>
          <a:bodyPr/>
          <a:lstStyle/>
          <a:p>
            <a:r>
              <a:rPr lang="en-US" b="1" dirty="0">
                <a:latin typeface="Amazon Ember Light" panose="020B0403020204020204" pitchFamily="34" charset="0"/>
                <a:ea typeface="Amazon Ember Light" panose="020B0403020204020204" pitchFamily="34" charset="0"/>
                <a:cs typeface="Amazon Ember Light" panose="020B0403020204020204" pitchFamily="34" charset="0"/>
              </a:rPr>
              <a:t>What is Machine Learning?</a:t>
            </a:r>
          </a:p>
        </p:txBody>
      </p:sp>
      <p:sp>
        <p:nvSpPr>
          <p:cNvPr id="4" name="Rectangle 3">
            <a:extLst>
              <a:ext uri="{FF2B5EF4-FFF2-40B4-BE49-F238E27FC236}">
                <a16:creationId xmlns:a16="http://schemas.microsoft.com/office/drawing/2014/main" id="{79C43CB4-FF9A-7445-8C87-9C6D854BE77B}"/>
              </a:ext>
            </a:extLst>
          </p:cNvPr>
          <p:cNvSpPr/>
          <p:nvPr/>
        </p:nvSpPr>
        <p:spPr>
          <a:xfrm>
            <a:off x="893055" y="2217564"/>
            <a:ext cx="10402878" cy="1923604"/>
          </a:xfrm>
          <a:prstGeom prst="rect">
            <a:avLst/>
          </a:prstGeom>
          <a:noFill/>
          <a:ln w="19050">
            <a:noFill/>
            <a:round/>
          </a:ln>
        </p:spPr>
        <p:txBody>
          <a:bodyPr wrap="square" lIns="91440">
            <a:spAutoFit/>
          </a:bodyPr>
          <a:lstStyle/>
          <a:p>
            <a:pPr defTabSz="340117">
              <a:spcAft>
                <a:spcPts val="600"/>
              </a:spcAft>
            </a:pPr>
            <a:r>
              <a:rPr lang="en-US" sz="2600" dirty="0">
                <a:latin typeface="Amazon Ember Light" panose="020B0403020204020204" pitchFamily="34" charset="0"/>
                <a:ea typeface="Amazon Ember Light" panose="020B0403020204020204" pitchFamily="34" charset="0"/>
                <a:cs typeface="Amazon Ember Light" panose="020B0403020204020204" pitchFamily="34" charset="0"/>
              </a:rPr>
              <a:t>“Programming computers to </a:t>
            </a:r>
            <a:r>
              <a:rPr lang="en-US" sz="2600" b="1" dirty="0">
                <a:solidFill>
                  <a:schemeClr val="accent3"/>
                </a:solidFill>
                <a:latin typeface="Amazon Ember Light" panose="020B0403020204020204" pitchFamily="34" charset="0"/>
                <a:ea typeface="Amazon Ember Light" panose="020B0403020204020204" pitchFamily="34" charset="0"/>
                <a:cs typeface="Amazon Ember Light" panose="020B0403020204020204" pitchFamily="34" charset="0"/>
              </a:rPr>
              <a:t>learn from experience </a:t>
            </a:r>
            <a:r>
              <a:rPr lang="en-US" sz="2600" dirty="0">
                <a:latin typeface="Amazon Ember Light" panose="020B0403020204020204" pitchFamily="34" charset="0"/>
                <a:ea typeface="Amazon Ember Light" panose="020B0403020204020204" pitchFamily="34" charset="0"/>
                <a:cs typeface="Amazon Ember Light" panose="020B0403020204020204" pitchFamily="34" charset="0"/>
              </a:rPr>
              <a:t>should </a:t>
            </a:r>
          </a:p>
          <a:p>
            <a:pPr defTabSz="340117">
              <a:spcAft>
                <a:spcPts val="600"/>
              </a:spcAft>
            </a:pPr>
            <a:r>
              <a:rPr lang="en-US" sz="2600" dirty="0">
                <a:latin typeface="Amazon Ember Light" panose="020B0403020204020204" pitchFamily="34" charset="0"/>
                <a:ea typeface="Amazon Ember Light" panose="020B0403020204020204" pitchFamily="34" charset="0"/>
                <a:cs typeface="Amazon Ember Light" panose="020B0403020204020204" pitchFamily="34" charset="0"/>
              </a:rPr>
              <a:t>eventually </a:t>
            </a:r>
            <a:r>
              <a:rPr lang="en-US" sz="2600" b="1" dirty="0">
                <a:solidFill>
                  <a:schemeClr val="accent3"/>
                </a:solidFill>
                <a:latin typeface="Amazon Ember Light" panose="020B0403020204020204" pitchFamily="34" charset="0"/>
                <a:ea typeface="Amazon Ember Light" panose="020B0403020204020204" pitchFamily="34" charset="0"/>
                <a:cs typeface="Amazon Ember Light" panose="020B0403020204020204" pitchFamily="34" charset="0"/>
              </a:rPr>
              <a:t>eliminate the need for much of this detailed </a:t>
            </a:r>
          </a:p>
          <a:p>
            <a:pPr defTabSz="340117">
              <a:spcAft>
                <a:spcPts val="600"/>
              </a:spcAft>
            </a:pPr>
            <a:r>
              <a:rPr lang="en-US" sz="2600" b="1" dirty="0">
                <a:solidFill>
                  <a:schemeClr val="accent3"/>
                </a:solidFill>
                <a:latin typeface="Amazon Ember Light" panose="020B0403020204020204" pitchFamily="34" charset="0"/>
                <a:ea typeface="Amazon Ember Light" panose="020B0403020204020204" pitchFamily="34" charset="0"/>
                <a:cs typeface="Amazon Ember Light" panose="020B0403020204020204" pitchFamily="34" charset="0"/>
              </a:rPr>
              <a:t>programming effort</a:t>
            </a:r>
            <a:r>
              <a:rPr lang="en-US" sz="2600" dirty="0">
                <a:latin typeface="Amazon Ember Light" panose="020B0403020204020204" pitchFamily="34" charset="0"/>
                <a:ea typeface="Amazon Ember Light" panose="020B0403020204020204" pitchFamily="34" charset="0"/>
                <a:cs typeface="Amazon Ember Light" panose="020B0403020204020204" pitchFamily="34" charset="0"/>
              </a:rPr>
              <a:t>”</a:t>
            </a:r>
          </a:p>
          <a:p>
            <a:pPr defTabSz="340117">
              <a:spcAft>
                <a:spcPts val="600"/>
              </a:spcAft>
            </a:pPr>
            <a:r>
              <a:rPr lang="en-US" sz="2400" dirty="0">
                <a:latin typeface="Amazon Ember Light" panose="020B0403020204020204" pitchFamily="34" charset="0"/>
                <a:ea typeface="Amazon Ember Light" panose="020B0403020204020204" pitchFamily="34" charset="0"/>
                <a:cs typeface="Amazon Ember Light" panose="020B0403020204020204" pitchFamily="34" charset="0"/>
              </a:rPr>
              <a:t>              		        </a:t>
            </a:r>
            <a:r>
              <a:rPr lang="en-US" sz="2600" dirty="0">
                <a:latin typeface="Amazon Ember Light" panose="020B0403020204020204" pitchFamily="34" charset="0"/>
                <a:ea typeface="Amazon Ember Light" panose="020B0403020204020204" pitchFamily="34" charset="0"/>
                <a:cs typeface="Amazon Ember Light" panose="020B0403020204020204" pitchFamily="34" charset="0"/>
              </a:rPr>
              <a:t>Arthur Samuel (1959) – Computer Scientist</a:t>
            </a:r>
          </a:p>
        </p:txBody>
      </p:sp>
      <p:pic>
        <p:nvPicPr>
          <p:cNvPr id="3" name="Picture 2">
            <a:extLst>
              <a:ext uri="{FF2B5EF4-FFF2-40B4-BE49-F238E27FC236}">
                <a16:creationId xmlns:a16="http://schemas.microsoft.com/office/drawing/2014/main" id="{E2CDB86F-BEDB-704A-AB3E-AF3E7920C557}"/>
              </a:ext>
            </a:extLst>
          </p:cNvPr>
          <p:cNvPicPr>
            <a:picLocks noChangeAspect="1"/>
          </p:cNvPicPr>
          <p:nvPr/>
        </p:nvPicPr>
        <p:blipFill>
          <a:blip r:embed="rId3"/>
          <a:stretch>
            <a:fillRect/>
          </a:stretch>
        </p:blipFill>
        <p:spPr>
          <a:xfrm>
            <a:off x="9927428" y="2217564"/>
            <a:ext cx="1371657" cy="1905079"/>
          </a:xfrm>
          <a:prstGeom prst="rect">
            <a:avLst/>
          </a:prstGeom>
        </p:spPr>
      </p:pic>
    </p:spTree>
    <p:extLst>
      <p:ext uri="{BB962C8B-B14F-4D97-AF65-F5344CB8AC3E}">
        <p14:creationId xmlns:p14="http://schemas.microsoft.com/office/powerpoint/2010/main" val="35630338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DF0D94-867E-7740-AF34-D567E0E7AEB3}"/>
              </a:ext>
            </a:extLst>
          </p:cNvPr>
          <p:cNvSpPr>
            <a:spLocks noGrp="1"/>
          </p:cNvSpPr>
          <p:nvPr>
            <p:ph type="title"/>
          </p:nvPr>
        </p:nvSpPr>
        <p:spPr>
          <a:xfrm>
            <a:off x="496877" y="441276"/>
            <a:ext cx="10994731" cy="992183"/>
          </a:xfrm>
        </p:spPr>
        <p:txBody>
          <a:bodyPr>
            <a:normAutofit fontScale="90000"/>
          </a:bodyPr>
          <a:lstStyle/>
          <a:p>
            <a:r>
              <a:rPr lang="en-US" b="1" dirty="0">
                <a:latin typeface="Amazon Ember Light" panose="020B0403020204020204" pitchFamily="34" charset="0"/>
                <a:ea typeface="Amazon Ember Light" panose="020B0403020204020204" pitchFamily="34" charset="0"/>
                <a:cs typeface="Amazon Ember Light" panose="020B0403020204020204" pitchFamily="34" charset="0"/>
              </a:rPr>
              <a:t>How is ML Different From Classical Programming?</a:t>
            </a:r>
          </a:p>
        </p:txBody>
      </p:sp>
      <p:grpSp>
        <p:nvGrpSpPr>
          <p:cNvPr id="7" name="Group 6">
            <a:extLst>
              <a:ext uri="{FF2B5EF4-FFF2-40B4-BE49-F238E27FC236}">
                <a16:creationId xmlns:a16="http://schemas.microsoft.com/office/drawing/2014/main" id="{FFEF541E-5E26-FA41-B2F3-C78184B97E5B}"/>
              </a:ext>
            </a:extLst>
          </p:cNvPr>
          <p:cNvGrpSpPr/>
          <p:nvPr/>
        </p:nvGrpSpPr>
        <p:grpSpPr>
          <a:xfrm>
            <a:off x="1163706" y="1849201"/>
            <a:ext cx="10767548" cy="770358"/>
            <a:chOff x="21399" y="2512418"/>
            <a:chExt cx="6104126" cy="1016384"/>
          </a:xfrm>
        </p:grpSpPr>
        <p:sp>
          <p:nvSpPr>
            <p:cNvPr id="9" name="Text Placeholder 4">
              <a:extLst>
                <a:ext uri="{FF2B5EF4-FFF2-40B4-BE49-F238E27FC236}">
                  <a16:creationId xmlns:a16="http://schemas.microsoft.com/office/drawing/2014/main" id="{5DC957CC-2DCF-CA48-8558-055B840C81A4}"/>
                </a:ext>
              </a:extLst>
            </p:cNvPr>
            <p:cNvSpPr txBox="1">
              <a:spLocks/>
            </p:cNvSpPr>
            <p:nvPr/>
          </p:nvSpPr>
          <p:spPr>
            <a:xfrm>
              <a:off x="72385" y="3016843"/>
              <a:ext cx="487873" cy="511959"/>
            </a:xfrm>
            <a:prstGeom prst="rect">
              <a:avLst/>
            </a:prstGeom>
            <a:solidFill>
              <a:schemeClr val="bg1"/>
            </a:solidFill>
            <a:ln>
              <a:noFill/>
            </a:ln>
          </p:spPr>
          <p:txBody>
            <a:bodyPr vert="horz"/>
            <a:lstStyle>
              <a:lvl1pPr marL="249500" indent="-249500" algn="l" defTabSz="997999" rtl="0" eaLnBrk="1" latinLnBrk="0" hangingPunct="1">
                <a:lnSpc>
                  <a:spcPct val="100000"/>
                </a:lnSpc>
                <a:spcBef>
                  <a:spcPts val="800"/>
                </a:spcBef>
                <a:buFont typeface="Arial" panose="020B0604020202020204" pitchFamily="34" charset="0"/>
                <a:buChar char="•"/>
                <a:defRPr sz="3000" kern="1200">
                  <a:solidFill>
                    <a:schemeClr val="tx1"/>
                  </a:solidFill>
                  <a:latin typeface="+mn-lt"/>
                  <a:ea typeface="+mn-ea"/>
                  <a:cs typeface="+mn-cs"/>
                </a:defRPr>
              </a:lvl1pPr>
              <a:lvl2pPr marL="685457" indent="-228486" algn="l" defTabSz="997999" rtl="0" eaLnBrk="1" latinLnBrk="0" hangingPunct="1">
                <a:lnSpc>
                  <a:spcPct val="100000"/>
                </a:lnSpc>
                <a:spcBef>
                  <a:spcPts val="800"/>
                </a:spcBef>
                <a:buFont typeface="Wingdings" charset="2"/>
                <a:buChar char="§"/>
                <a:defRPr sz="2600" kern="1200">
                  <a:solidFill>
                    <a:schemeClr val="tx1"/>
                  </a:solidFill>
                  <a:latin typeface="+mn-lt"/>
                  <a:ea typeface="+mn-ea"/>
                  <a:cs typeface="+mn-cs"/>
                </a:defRPr>
              </a:lvl2pPr>
              <a:lvl3pPr marL="1142428" indent="-228486" algn="l" defTabSz="997999" rtl="0" eaLnBrk="1" latinLnBrk="0" hangingPunct="1">
                <a:lnSpc>
                  <a:spcPct val="100000"/>
                </a:lnSpc>
                <a:spcBef>
                  <a:spcPts val="800"/>
                </a:spcBef>
                <a:buFont typeface="Lucida Grande"/>
                <a:buChar char="-"/>
                <a:defRPr sz="2200" kern="1200">
                  <a:solidFill>
                    <a:schemeClr val="tx1"/>
                  </a:solidFill>
                  <a:latin typeface="+mn-lt"/>
                  <a:ea typeface="+mn-ea"/>
                  <a:cs typeface="+mn-cs"/>
                </a:defRPr>
              </a:lvl3pPr>
              <a:lvl4pPr marL="1599399" indent="-228486" algn="l" defTabSz="997999" rtl="0" eaLnBrk="1" latinLnBrk="0" hangingPunct="1">
                <a:lnSpc>
                  <a:spcPct val="90000"/>
                </a:lnSpc>
                <a:spcBef>
                  <a:spcPts val="545"/>
                </a:spcBef>
                <a:buFont typeface="Lucida Grande"/>
                <a:buChar char="-"/>
                <a:defRPr sz="1900" kern="1200">
                  <a:solidFill>
                    <a:schemeClr val="tx1"/>
                  </a:solidFill>
                  <a:latin typeface="+mn-lt"/>
                  <a:ea typeface="+mn-ea"/>
                  <a:cs typeface="+mn-cs"/>
                </a:defRPr>
              </a:lvl4pPr>
              <a:lvl5pPr marL="2056370" indent="-228486" algn="l" defTabSz="997999" rtl="0" eaLnBrk="1" latinLnBrk="0" hangingPunct="1">
                <a:lnSpc>
                  <a:spcPct val="90000"/>
                </a:lnSpc>
                <a:spcBef>
                  <a:spcPts val="545"/>
                </a:spcBef>
                <a:buFont typeface="Lucida Grande"/>
                <a:buChar char="-"/>
                <a:defRPr sz="1900" kern="1200">
                  <a:solidFill>
                    <a:schemeClr val="tx1"/>
                  </a:solidFill>
                  <a:latin typeface="+mn-lt"/>
                  <a:ea typeface="+mn-ea"/>
                  <a:cs typeface="+mn-cs"/>
                </a:defRPr>
              </a:lvl5pPr>
              <a:lvl6pPr marL="2744500"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6pPr>
              <a:lvl7pPr marL="3243499"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7pPr>
              <a:lvl8pPr marL="3742499"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8pPr>
              <a:lvl9pPr marL="4241499"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9pPr>
            </a:lstStyle>
            <a:p>
              <a:pPr marL="0" indent="0">
                <a:buNone/>
              </a:pPr>
              <a:r>
                <a:rPr lang="en-US" sz="1999" dirty="0">
                  <a:latin typeface="Amazon Ember Light" panose="020B0403020204020204" pitchFamily="34" charset="0"/>
                  <a:ea typeface="Amazon Ember Light" panose="020B0403020204020204" pitchFamily="34" charset="0"/>
                  <a:cs typeface="Amazon Ember Light" panose="020B0403020204020204" pitchFamily="34" charset="0"/>
                </a:rPr>
                <a:t>Rules</a:t>
              </a:r>
            </a:p>
          </p:txBody>
        </p:sp>
        <p:sp>
          <p:nvSpPr>
            <p:cNvPr id="10" name="Text Placeholder 4">
              <a:extLst>
                <a:ext uri="{FF2B5EF4-FFF2-40B4-BE49-F238E27FC236}">
                  <a16:creationId xmlns:a16="http://schemas.microsoft.com/office/drawing/2014/main" id="{FD748674-3731-A24A-9B48-8C186B9916A8}"/>
                </a:ext>
              </a:extLst>
            </p:cNvPr>
            <p:cNvSpPr txBox="1">
              <a:spLocks/>
            </p:cNvSpPr>
            <p:nvPr/>
          </p:nvSpPr>
          <p:spPr>
            <a:xfrm>
              <a:off x="21399" y="2512418"/>
              <a:ext cx="1129019" cy="408106"/>
            </a:xfrm>
            <a:prstGeom prst="rect">
              <a:avLst/>
            </a:prstGeom>
            <a:ln>
              <a:noFill/>
            </a:ln>
          </p:spPr>
          <p:txBody>
            <a:bodyPr vert="horz"/>
            <a:lstStyle>
              <a:lvl1pPr marL="249500" indent="-249500" algn="l" defTabSz="997999" rtl="0" eaLnBrk="1" latinLnBrk="0" hangingPunct="1">
                <a:lnSpc>
                  <a:spcPct val="100000"/>
                </a:lnSpc>
                <a:spcBef>
                  <a:spcPts val="800"/>
                </a:spcBef>
                <a:buFont typeface="Arial" panose="020B0604020202020204" pitchFamily="34" charset="0"/>
                <a:buChar char="•"/>
                <a:defRPr sz="3000" kern="1200">
                  <a:solidFill>
                    <a:schemeClr val="tx1"/>
                  </a:solidFill>
                  <a:latin typeface="+mn-lt"/>
                  <a:ea typeface="+mn-ea"/>
                  <a:cs typeface="+mn-cs"/>
                </a:defRPr>
              </a:lvl1pPr>
              <a:lvl2pPr marL="685457" indent="-228486" algn="l" defTabSz="997999" rtl="0" eaLnBrk="1" latinLnBrk="0" hangingPunct="1">
                <a:lnSpc>
                  <a:spcPct val="100000"/>
                </a:lnSpc>
                <a:spcBef>
                  <a:spcPts val="800"/>
                </a:spcBef>
                <a:buFont typeface="Wingdings" charset="2"/>
                <a:buChar char="§"/>
                <a:defRPr sz="2600" kern="1200">
                  <a:solidFill>
                    <a:schemeClr val="tx1"/>
                  </a:solidFill>
                  <a:latin typeface="+mn-lt"/>
                  <a:ea typeface="+mn-ea"/>
                  <a:cs typeface="+mn-cs"/>
                </a:defRPr>
              </a:lvl2pPr>
              <a:lvl3pPr marL="1142428" indent="-228486" algn="l" defTabSz="997999" rtl="0" eaLnBrk="1" latinLnBrk="0" hangingPunct="1">
                <a:lnSpc>
                  <a:spcPct val="100000"/>
                </a:lnSpc>
                <a:spcBef>
                  <a:spcPts val="800"/>
                </a:spcBef>
                <a:buFont typeface="Lucida Grande"/>
                <a:buChar char="-"/>
                <a:defRPr sz="2200" kern="1200">
                  <a:solidFill>
                    <a:schemeClr val="tx1"/>
                  </a:solidFill>
                  <a:latin typeface="+mn-lt"/>
                  <a:ea typeface="+mn-ea"/>
                  <a:cs typeface="+mn-cs"/>
                </a:defRPr>
              </a:lvl3pPr>
              <a:lvl4pPr marL="1599399" indent="-228486" algn="l" defTabSz="997999" rtl="0" eaLnBrk="1" latinLnBrk="0" hangingPunct="1">
                <a:lnSpc>
                  <a:spcPct val="90000"/>
                </a:lnSpc>
                <a:spcBef>
                  <a:spcPts val="545"/>
                </a:spcBef>
                <a:buFont typeface="Lucida Grande"/>
                <a:buChar char="-"/>
                <a:defRPr sz="1900" kern="1200">
                  <a:solidFill>
                    <a:schemeClr val="tx1"/>
                  </a:solidFill>
                  <a:latin typeface="+mn-lt"/>
                  <a:ea typeface="+mn-ea"/>
                  <a:cs typeface="+mn-cs"/>
                </a:defRPr>
              </a:lvl4pPr>
              <a:lvl5pPr marL="2056370" indent="-228486" algn="l" defTabSz="997999" rtl="0" eaLnBrk="1" latinLnBrk="0" hangingPunct="1">
                <a:lnSpc>
                  <a:spcPct val="90000"/>
                </a:lnSpc>
                <a:spcBef>
                  <a:spcPts val="545"/>
                </a:spcBef>
                <a:buFont typeface="Lucida Grande"/>
                <a:buChar char="-"/>
                <a:defRPr sz="1900" kern="1200">
                  <a:solidFill>
                    <a:schemeClr val="tx1"/>
                  </a:solidFill>
                  <a:latin typeface="+mn-lt"/>
                  <a:ea typeface="+mn-ea"/>
                  <a:cs typeface="+mn-cs"/>
                </a:defRPr>
              </a:lvl5pPr>
              <a:lvl6pPr marL="2744500"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6pPr>
              <a:lvl7pPr marL="3243499"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7pPr>
              <a:lvl8pPr marL="3742499"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8pPr>
              <a:lvl9pPr marL="4241499"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9pPr>
            </a:lstStyle>
            <a:p>
              <a:pPr marL="0" indent="0">
                <a:buNone/>
              </a:pPr>
              <a:r>
                <a:rPr lang="en-US" sz="1999" dirty="0">
                  <a:solidFill>
                    <a:srgbClr val="303942"/>
                  </a:solidFill>
                  <a:latin typeface="Amazon Ember Light" panose="020B0403020204020204" pitchFamily="34" charset="0"/>
                  <a:ea typeface="Amazon Ember Light" panose="020B0403020204020204" pitchFamily="34" charset="0"/>
                  <a:cs typeface="Amazon Ember Light" panose="020B0403020204020204" pitchFamily="34" charset="0"/>
                </a:rPr>
                <a:t>Problem</a:t>
              </a:r>
            </a:p>
          </p:txBody>
        </p:sp>
        <p:sp>
          <p:nvSpPr>
            <p:cNvPr id="11" name="Rounded Rectangle 10">
              <a:extLst>
                <a:ext uri="{FF2B5EF4-FFF2-40B4-BE49-F238E27FC236}">
                  <a16:creationId xmlns:a16="http://schemas.microsoft.com/office/drawing/2014/main" id="{B62D1B13-260C-7D47-9001-026187CD8F21}"/>
                </a:ext>
              </a:extLst>
            </p:cNvPr>
            <p:cNvSpPr/>
            <p:nvPr/>
          </p:nvSpPr>
          <p:spPr>
            <a:xfrm>
              <a:off x="1066850" y="2632421"/>
              <a:ext cx="3419253" cy="836809"/>
            </a:xfrm>
            <a:prstGeom prst="roundRect">
              <a:avLst/>
            </a:prstGeom>
            <a:solidFill>
              <a:schemeClr val="tx1">
                <a:lumMod val="60000"/>
                <a:lumOff val="40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340117"/>
              <a:r>
                <a:rPr lang="en-US" sz="19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rPr>
                <a:t>Classical Programming (If</a:t>
              </a:r>
              <a:r>
                <a:rPr lang="en-US" altLang="zh-CN" sz="19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rPr>
                <a:t>/e</a:t>
              </a:r>
              <a:r>
                <a:rPr lang="en-US" sz="19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rPr>
                <a:t>lse, </a:t>
              </a:r>
              <a:r>
                <a:rPr lang="en-US" altLang="zh-CN" sz="19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rPr>
                <a:t>etc.</a:t>
              </a:r>
              <a:r>
                <a:rPr lang="en-US" sz="19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rPr>
                <a:t>)</a:t>
              </a:r>
            </a:p>
          </p:txBody>
        </p:sp>
        <p:sp>
          <p:nvSpPr>
            <p:cNvPr id="12" name="Text Placeholder 4">
              <a:extLst>
                <a:ext uri="{FF2B5EF4-FFF2-40B4-BE49-F238E27FC236}">
                  <a16:creationId xmlns:a16="http://schemas.microsoft.com/office/drawing/2014/main" id="{ADDFF7B5-1986-D741-97E5-FD25E7F7BD8B}"/>
                </a:ext>
              </a:extLst>
            </p:cNvPr>
            <p:cNvSpPr txBox="1">
              <a:spLocks/>
            </p:cNvSpPr>
            <p:nvPr/>
          </p:nvSpPr>
          <p:spPr>
            <a:xfrm>
              <a:off x="5017085" y="2748186"/>
              <a:ext cx="1108440" cy="511959"/>
            </a:xfrm>
            <a:prstGeom prst="rect">
              <a:avLst/>
            </a:prstGeom>
            <a:ln>
              <a:noFill/>
            </a:ln>
          </p:spPr>
          <p:txBody>
            <a:bodyPr vert="horz"/>
            <a:lstStyle>
              <a:lvl1pPr marL="249500" indent="-249500" algn="l" defTabSz="997999" rtl="0" eaLnBrk="1" latinLnBrk="0" hangingPunct="1">
                <a:lnSpc>
                  <a:spcPct val="100000"/>
                </a:lnSpc>
                <a:spcBef>
                  <a:spcPts val="800"/>
                </a:spcBef>
                <a:buFont typeface="Arial" panose="020B0604020202020204" pitchFamily="34" charset="0"/>
                <a:buChar char="•"/>
                <a:defRPr sz="3000" kern="1200">
                  <a:solidFill>
                    <a:schemeClr val="tx1"/>
                  </a:solidFill>
                  <a:latin typeface="+mn-lt"/>
                  <a:ea typeface="+mn-ea"/>
                  <a:cs typeface="+mn-cs"/>
                </a:defRPr>
              </a:lvl1pPr>
              <a:lvl2pPr marL="685457" indent="-228486" algn="l" defTabSz="997999" rtl="0" eaLnBrk="1" latinLnBrk="0" hangingPunct="1">
                <a:lnSpc>
                  <a:spcPct val="100000"/>
                </a:lnSpc>
                <a:spcBef>
                  <a:spcPts val="800"/>
                </a:spcBef>
                <a:buFont typeface="Wingdings" charset="2"/>
                <a:buChar char="§"/>
                <a:defRPr sz="2600" kern="1200">
                  <a:solidFill>
                    <a:schemeClr val="tx1"/>
                  </a:solidFill>
                  <a:latin typeface="+mn-lt"/>
                  <a:ea typeface="+mn-ea"/>
                  <a:cs typeface="+mn-cs"/>
                </a:defRPr>
              </a:lvl2pPr>
              <a:lvl3pPr marL="1142428" indent="-228486" algn="l" defTabSz="997999" rtl="0" eaLnBrk="1" latinLnBrk="0" hangingPunct="1">
                <a:lnSpc>
                  <a:spcPct val="100000"/>
                </a:lnSpc>
                <a:spcBef>
                  <a:spcPts val="800"/>
                </a:spcBef>
                <a:buFont typeface="Lucida Grande"/>
                <a:buChar char="-"/>
                <a:defRPr sz="2200" kern="1200">
                  <a:solidFill>
                    <a:schemeClr val="tx1"/>
                  </a:solidFill>
                  <a:latin typeface="+mn-lt"/>
                  <a:ea typeface="+mn-ea"/>
                  <a:cs typeface="+mn-cs"/>
                </a:defRPr>
              </a:lvl3pPr>
              <a:lvl4pPr marL="1599399" indent="-228486" algn="l" defTabSz="997999" rtl="0" eaLnBrk="1" latinLnBrk="0" hangingPunct="1">
                <a:lnSpc>
                  <a:spcPct val="90000"/>
                </a:lnSpc>
                <a:spcBef>
                  <a:spcPts val="545"/>
                </a:spcBef>
                <a:buFont typeface="Lucida Grande"/>
                <a:buChar char="-"/>
                <a:defRPr sz="1900" kern="1200">
                  <a:solidFill>
                    <a:schemeClr val="tx1"/>
                  </a:solidFill>
                  <a:latin typeface="+mn-lt"/>
                  <a:ea typeface="+mn-ea"/>
                  <a:cs typeface="+mn-cs"/>
                </a:defRPr>
              </a:lvl4pPr>
              <a:lvl5pPr marL="2056370" indent="-228486" algn="l" defTabSz="997999" rtl="0" eaLnBrk="1" latinLnBrk="0" hangingPunct="1">
                <a:lnSpc>
                  <a:spcPct val="90000"/>
                </a:lnSpc>
                <a:spcBef>
                  <a:spcPts val="545"/>
                </a:spcBef>
                <a:buFont typeface="Lucida Grande"/>
                <a:buChar char="-"/>
                <a:defRPr sz="1900" kern="1200">
                  <a:solidFill>
                    <a:schemeClr val="tx1"/>
                  </a:solidFill>
                  <a:latin typeface="+mn-lt"/>
                  <a:ea typeface="+mn-ea"/>
                  <a:cs typeface="+mn-cs"/>
                </a:defRPr>
              </a:lvl5pPr>
              <a:lvl6pPr marL="2744500"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6pPr>
              <a:lvl7pPr marL="3243499"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7pPr>
              <a:lvl8pPr marL="3742499"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8pPr>
              <a:lvl9pPr marL="4241499"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9pPr>
            </a:lstStyle>
            <a:p>
              <a:pPr marL="0" indent="0">
                <a:buNone/>
              </a:pPr>
              <a:r>
                <a:rPr lang="en-US" sz="1999" dirty="0">
                  <a:solidFill>
                    <a:srgbClr val="303942"/>
                  </a:solidFill>
                  <a:latin typeface="Amazon Ember Light" panose="020B0403020204020204" pitchFamily="34" charset="0"/>
                  <a:ea typeface="Amazon Ember Light" panose="020B0403020204020204" pitchFamily="34" charset="0"/>
                  <a:cs typeface="Amazon Ember Light" panose="020B0403020204020204" pitchFamily="34" charset="0"/>
                </a:rPr>
                <a:t>Answers</a:t>
              </a:r>
            </a:p>
          </p:txBody>
        </p:sp>
        <p:sp>
          <p:nvSpPr>
            <p:cNvPr id="13" name="Chevron 12">
              <a:extLst>
                <a:ext uri="{FF2B5EF4-FFF2-40B4-BE49-F238E27FC236}">
                  <a16:creationId xmlns:a16="http://schemas.microsoft.com/office/drawing/2014/main" id="{A9ED71B5-4DB5-EE44-806E-B5D40DC09C09}"/>
                </a:ext>
              </a:extLst>
            </p:cNvPr>
            <p:cNvSpPr/>
            <p:nvPr/>
          </p:nvSpPr>
          <p:spPr>
            <a:xfrm>
              <a:off x="666183" y="2616670"/>
              <a:ext cx="217156" cy="322246"/>
            </a:xfrm>
            <a:prstGeom prst="chevron">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0117"/>
              <a:endParaRPr lang="en-US">
                <a:solidFill>
                  <a:srgbClr val="303942"/>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4" name="Chevron 13">
              <a:extLst>
                <a:ext uri="{FF2B5EF4-FFF2-40B4-BE49-F238E27FC236}">
                  <a16:creationId xmlns:a16="http://schemas.microsoft.com/office/drawing/2014/main" id="{9AD3D989-3F04-7B45-81C2-A4E9A448E347}"/>
                </a:ext>
              </a:extLst>
            </p:cNvPr>
            <p:cNvSpPr/>
            <p:nvPr/>
          </p:nvSpPr>
          <p:spPr>
            <a:xfrm>
              <a:off x="666183" y="3111699"/>
              <a:ext cx="217156" cy="322246"/>
            </a:xfrm>
            <a:prstGeom prst="chevron">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0117"/>
              <a:endParaRPr lang="en-US">
                <a:solidFill>
                  <a:srgbClr val="303942"/>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5" name="Chevron 14">
              <a:extLst>
                <a:ext uri="{FF2B5EF4-FFF2-40B4-BE49-F238E27FC236}">
                  <a16:creationId xmlns:a16="http://schemas.microsoft.com/office/drawing/2014/main" id="{9AB0C9D6-165A-EF42-8A76-129920FDF941}"/>
                </a:ext>
              </a:extLst>
            </p:cNvPr>
            <p:cNvSpPr/>
            <p:nvPr/>
          </p:nvSpPr>
          <p:spPr>
            <a:xfrm>
              <a:off x="4643016" y="2855720"/>
              <a:ext cx="217156" cy="322246"/>
            </a:xfrm>
            <a:prstGeom prst="chevron">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0117"/>
              <a:endParaRPr lang="en-US">
                <a:solidFill>
                  <a:srgbClr val="303942"/>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sp>
        <p:nvSpPr>
          <p:cNvPr id="8" name="Rounded Rectangle 7">
            <a:extLst>
              <a:ext uri="{FF2B5EF4-FFF2-40B4-BE49-F238E27FC236}">
                <a16:creationId xmlns:a16="http://schemas.microsoft.com/office/drawing/2014/main" id="{0CA3E4D2-96D2-5049-AD46-13134B091CB5}"/>
              </a:ext>
            </a:extLst>
          </p:cNvPr>
          <p:cNvSpPr/>
          <p:nvPr/>
        </p:nvSpPr>
        <p:spPr>
          <a:xfrm>
            <a:off x="840336" y="1744948"/>
            <a:ext cx="10396807" cy="1058741"/>
          </a:xfrm>
          <a:prstGeom prst="round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nvGrpSpPr>
          <p:cNvPr id="17" name="Group 16">
            <a:extLst>
              <a:ext uri="{FF2B5EF4-FFF2-40B4-BE49-F238E27FC236}">
                <a16:creationId xmlns:a16="http://schemas.microsoft.com/office/drawing/2014/main" id="{46B34FA9-00C3-7E44-989C-E13321D99CF5}"/>
              </a:ext>
            </a:extLst>
          </p:cNvPr>
          <p:cNvGrpSpPr/>
          <p:nvPr/>
        </p:nvGrpSpPr>
        <p:grpSpPr>
          <a:xfrm>
            <a:off x="1165314" y="3552902"/>
            <a:ext cx="10767552" cy="1550271"/>
            <a:chOff x="1279111" y="2863104"/>
            <a:chExt cx="10767552" cy="1550271"/>
          </a:xfrm>
        </p:grpSpPr>
        <p:sp>
          <p:nvSpPr>
            <p:cNvPr id="19" name="Text Placeholder 4">
              <a:extLst>
                <a:ext uri="{FF2B5EF4-FFF2-40B4-BE49-F238E27FC236}">
                  <a16:creationId xmlns:a16="http://schemas.microsoft.com/office/drawing/2014/main" id="{6F1A2A1A-594A-4942-8E5F-2B99640374BC}"/>
                </a:ext>
              </a:extLst>
            </p:cNvPr>
            <p:cNvSpPr txBox="1">
              <a:spLocks/>
            </p:cNvSpPr>
            <p:nvPr/>
          </p:nvSpPr>
          <p:spPr>
            <a:xfrm>
              <a:off x="1279111" y="3245428"/>
              <a:ext cx="2282698" cy="388034"/>
            </a:xfrm>
            <a:prstGeom prst="rect">
              <a:avLst/>
            </a:prstGeom>
          </p:spPr>
          <p:txBody>
            <a:bodyPr vert="horz"/>
            <a:lstStyle>
              <a:lvl1pPr marL="249500" indent="-249500" algn="l" defTabSz="997999" rtl="0" eaLnBrk="1" latinLnBrk="0" hangingPunct="1">
                <a:lnSpc>
                  <a:spcPct val="100000"/>
                </a:lnSpc>
                <a:spcBef>
                  <a:spcPts val="800"/>
                </a:spcBef>
                <a:buFont typeface="Arial" panose="020B0604020202020204" pitchFamily="34" charset="0"/>
                <a:buChar char="•"/>
                <a:defRPr sz="3000" kern="1200">
                  <a:solidFill>
                    <a:schemeClr val="tx1"/>
                  </a:solidFill>
                  <a:latin typeface="+mn-lt"/>
                  <a:ea typeface="+mn-ea"/>
                  <a:cs typeface="+mn-cs"/>
                </a:defRPr>
              </a:lvl1pPr>
              <a:lvl2pPr marL="685457" indent="-228486" algn="l" defTabSz="997999" rtl="0" eaLnBrk="1" latinLnBrk="0" hangingPunct="1">
                <a:lnSpc>
                  <a:spcPct val="100000"/>
                </a:lnSpc>
                <a:spcBef>
                  <a:spcPts val="800"/>
                </a:spcBef>
                <a:buFont typeface="Wingdings" charset="2"/>
                <a:buChar char="§"/>
                <a:defRPr sz="2600" kern="1200">
                  <a:solidFill>
                    <a:schemeClr val="tx1"/>
                  </a:solidFill>
                  <a:latin typeface="+mn-lt"/>
                  <a:ea typeface="+mn-ea"/>
                  <a:cs typeface="+mn-cs"/>
                </a:defRPr>
              </a:lvl2pPr>
              <a:lvl3pPr marL="1142428" indent="-228486" algn="l" defTabSz="997999" rtl="0" eaLnBrk="1" latinLnBrk="0" hangingPunct="1">
                <a:lnSpc>
                  <a:spcPct val="100000"/>
                </a:lnSpc>
                <a:spcBef>
                  <a:spcPts val="800"/>
                </a:spcBef>
                <a:buFont typeface="Lucida Grande"/>
                <a:buChar char="-"/>
                <a:defRPr sz="2200" kern="1200">
                  <a:solidFill>
                    <a:schemeClr val="tx1"/>
                  </a:solidFill>
                  <a:latin typeface="+mn-lt"/>
                  <a:ea typeface="+mn-ea"/>
                  <a:cs typeface="+mn-cs"/>
                </a:defRPr>
              </a:lvl3pPr>
              <a:lvl4pPr marL="1599399" indent="-228486" algn="l" defTabSz="997999" rtl="0" eaLnBrk="1" latinLnBrk="0" hangingPunct="1">
                <a:lnSpc>
                  <a:spcPct val="90000"/>
                </a:lnSpc>
                <a:spcBef>
                  <a:spcPts val="545"/>
                </a:spcBef>
                <a:buFont typeface="Lucida Grande"/>
                <a:buChar char="-"/>
                <a:defRPr sz="1900" kern="1200">
                  <a:solidFill>
                    <a:schemeClr val="tx1"/>
                  </a:solidFill>
                  <a:latin typeface="+mn-lt"/>
                  <a:ea typeface="+mn-ea"/>
                  <a:cs typeface="+mn-cs"/>
                </a:defRPr>
              </a:lvl4pPr>
              <a:lvl5pPr marL="2056370" indent="-228486" algn="l" defTabSz="997999" rtl="0" eaLnBrk="1" latinLnBrk="0" hangingPunct="1">
                <a:lnSpc>
                  <a:spcPct val="90000"/>
                </a:lnSpc>
                <a:spcBef>
                  <a:spcPts val="545"/>
                </a:spcBef>
                <a:buFont typeface="Lucida Grande"/>
                <a:buChar char="-"/>
                <a:defRPr sz="1900" kern="1200">
                  <a:solidFill>
                    <a:schemeClr val="tx1"/>
                  </a:solidFill>
                  <a:latin typeface="+mn-lt"/>
                  <a:ea typeface="+mn-ea"/>
                  <a:cs typeface="+mn-cs"/>
                </a:defRPr>
              </a:lvl5pPr>
              <a:lvl6pPr marL="2744500"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6pPr>
              <a:lvl7pPr marL="3243499"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7pPr>
              <a:lvl8pPr marL="3742499"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8pPr>
              <a:lvl9pPr marL="4241499"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9pPr>
            </a:lstStyle>
            <a:p>
              <a:pPr marL="0" indent="0">
                <a:buNone/>
              </a:pPr>
              <a:r>
                <a:rPr lang="en-US" sz="1999" dirty="0">
                  <a:solidFill>
                    <a:schemeClr val="accent3"/>
                  </a:solidFill>
                  <a:latin typeface="Amazon Ember Light" panose="020B0403020204020204" pitchFamily="34" charset="0"/>
                  <a:ea typeface="Amazon Ember Light" panose="020B0403020204020204" pitchFamily="34" charset="0"/>
                  <a:cs typeface="Amazon Ember Light" panose="020B0403020204020204" pitchFamily="34" charset="0"/>
                </a:rPr>
                <a:t>Answers</a:t>
              </a:r>
            </a:p>
          </p:txBody>
        </p:sp>
        <p:sp>
          <p:nvSpPr>
            <p:cNvPr id="20" name="Text Placeholder 4">
              <a:extLst>
                <a:ext uri="{FF2B5EF4-FFF2-40B4-BE49-F238E27FC236}">
                  <a16:creationId xmlns:a16="http://schemas.microsoft.com/office/drawing/2014/main" id="{B592C4D6-BB2D-F140-A773-E27C921F8FC9}"/>
                </a:ext>
              </a:extLst>
            </p:cNvPr>
            <p:cNvSpPr txBox="1">
              <a:spLocks/>
            </p:cNvSpPr>
            <p:nvPr/>
          </p:nvSpPr>
          <p:spPr>
            <a:xfrm>
              <a:off x="1279115" y="2863104"/>
              <a:ext cx="1991566" cy="309320"/>
            </a:xfrm>
            <a:prstGeom prst="rect">
              <a:avLst/>
            </a:prstGeom>
          </p:spPr>
          <p:txBody>
            <a:bodyPr vert="horz"/>
            <a:lstStyle>
              <a:lvl1pPr marL="249500" indent="-249500" algn="l" defTabSz="997999" rtl="0" eaLnBrk="1" latinLnBrk="0" hangingPunct="1">
                <a:lnSpc>
                  <a:spcPct val="100000"/>
                </a:lnSpc>
                <a:spcBef>
                  <a:spcPts val="800"/>
                </a:spcBef>
                <a:buFont typeface="Arial" panose="020B0604020202020204" pitchFamily="34" charset="0"/>
                <a:buChar char="•"/>
                <a:defRPr sz="3000" kern="1200">
                  <a:solidFill>
                    <a:schemeClr val="tx1"/>
                  </a:solidFill>
                  <a:latin typeface="+mn-lt"/>
                  <a:ea typeface="+mn-ea"/>
                  <a:cs typeface="+mn-cs"/>
                </a:defRPr>
              </a:lvl1pPr>
              <a:lvl2pPr marL="685457" indent="-228486" algn="l" defTabSz="997999" rtl="0" eaLnBrk="1" latinLnBrk="0" hangingPunct="1">
                <a:lnSpc>
                  <a:spcPct val="100000"/>
                </a:lnSpc>
                <a:spcBef>
                  <a:spcPts val="800"/>
                </a:spcBef>
                <a:buFont typeface="Wingdings" charset="2"/>
                <a:buChar char="§"/>
                <a:defRPr sz="2600" kern="1200">
                  <a:solidFill>
                    <a:schemeClr val="tx1"/>
                  </a:solidFill>
                  <a:latin typeface="+mn-lt"/>
                  <a:ea typeface="+mn-ea"/>
                  <a:cs typeface="+mn-cs"/>
                </a:defRPr>
              </a:lvl2pPr>
              <a:lvl3pPr marL="1142428" indent="-228486" algn="l" defTabSz="997999" rtl="0" eaLnBrk="1" latinLnBrk="0" hangingPunct="1">
                <a:lnSpc>
                  <a:spcPct val="100000"/>
                </a:lnSpc>
                <a:spcBef>
                  <a:spcPts val="800"/>
                </a:spcBef>
                <a:buFont typeface="Lucida Grande"/>
                <a:buChar char="-"/>
                <a:defRPr sz="2200" kern="1200">
                  <a:solidFill>
                    <a:schemeClr val="tx1"/>
                  </a:solidFill>
                  <a:latin typeface="+mn-lt"/>
                  <a:ea typeface="+mn-ea"/>
                  <a:cs typeface="+mn-cs"/>
                </a:defRPr>
              </a:lvl3pPr>
              <a:lvl4pPr marL="1599399" indent="-228486" algn="l" defTabSz="997999" rtl="0" eaLnBrk="1" latinLnBrk="0" hangingPunct="1">
                <a:lnSpc>
                  <a:spcPct val="90000"/>
                </a:lnSpc>
                <a:spcBef>
                  <a:spcPts val="545"/>
                </a:spcBef>
                <a:buFont typeface="Lucida Grande"/>
                <a:buChar char="-"/>
                <a:defRPr sz="1900" kern="1200">
                  <a:solidFill>
                    <a:schemeClr val="tx1"/>
                  </a:solidFill>
                  <a:latin typeface="+mn-lt"/>
                  <a:ea typeface="+mn-ea"/>
                  <a:cs typeface="+mn-cs"/>
                </a:defRPr>
              </a:lvl4pPr>
              <a:lvl5pPr marL="2056370" indent="-228486" algn="l" defTabSz="997999" rtl="0" eaLnBrk="1" latinLnBrk="0" hangingPunct="1">
                <a:lnSpc>
                  <a:spcPct val="90000"/>
                </a:lnSpc>
                <a:spcBef>
                  <a:spcPts val="545"/>
                </a:spcBef>
                <a:buFont typeface="Lucida Grande"/>
                <a:buChar char="-"/>
                <a:defRPr sz="1900" kern="1200">
                  <a:solidFill>
                    <a:schemeClr val="tx1"/>
                  </a:solidFill>
                  <a:latin typeface="+mn-lt"/>
                  <a:ea typeface="+mn-ea"/>
                  <a:cs typeface="+mn-cs"/>
                </a:defRPr>
              </a:lvl5pPr>
              <a:lvl6pPr marL="2744500"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6pPr>
              <a:lvl7pPr marL="3243499"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7pPr>
              <a:lvl8pPr marL="3742499"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8pPr>
              <a:lvl9pPr marL="4241499"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9pPr>
            </a:lstStyle>
            <a:p>
              <a:pPr marL="0" indent="0">
                <a:buNone/>
              </a:pPr>
              <a:r>
                <a:rPr lang="en-US" sz="1999" dirty="0">
                  <a:solidFill>
                    <a:srgbClr val="303942"/>
                  </a:solidFill>
                  <a:latin typeface="Amazon Ember Light" panose="020B0403020204020204" pitchFamily="34" charset="0"/>
                  <a:ea typeface="Amazon Ember Light" panose="020B0403020204020204" pitchFamily="34" charset="0"/>
                  <a:cs typeface="Amazon Ember Light" panose="020B0403020204020204" pitchFamily="34" charset="0"/>
                </a:rPr>
                <a:t>Problem</a:t>
              </a:r>
            </a:p>
          </p:txBody>
        </p:sp>
        <p:sp>
          <p:nvSpPr>
            <p:cNvPr id="22" name="Text Placeholder 4">
              <a:extLst>
                <a:ext uri="{FF2B5EF4-FFF2-40B4-BE49-F238E27FC236}">
                  <a16:creationId xmlns:a16="http://schemas.microsoft.com/office/drawing/2014/main" id="{F20577FA-CDE6-E748-BE75-2E0802B30C18}"/>
                </a:ext>
              </a:extLst>
            </p:cNvPr>
            <p:cNvSpPr txBox="1">
              <a:spLocks/>
            </p:cNvSpPr>
            <p:nvPr/>
          </p:nvSpPr>
          <p:spPr>
            <a:xfrm>
              <a:off x="10091398" y="3041802"/>
              <a:ext cx="1955265" cy="388034"/>
            </a:xfrm>
            <a:prstGeom prst="rect">
              <a:avLst/>
            </a:prstGeom>
          </p:spPr>
          <p:txBody>
            <a:bodyPr vert="horz"/>
            <a:lstStyle>
              <a:lvl1pPr marL="249500" indent="-249500" algn="l" defTabSz="997999" rtl="0" eaLnBrk="1" latinLnBrk="0" hangingPunct="1">
                <a:lnSpc>
                  <a:spcPct val="100000"/>
                </a:lnSpc>
                <a:spcBef>
                  <a:spcPts val="800"/>
                </a:spcBef>
                <a:buFont typeface="Arial" panose="020B0604020202020204" pitchFamily="34" charset="0"/>
                <a:buChar char="•"/>
                <a:defRPr sz="3000" kern="1200">
                  <a:solidFill>
                    <a:schemeClr val="tx1"/>
                  </a:solidFill>
                  <a:latin typeface="+mn-lt"/>
                  <a:ea typeface="+mn-ea"/>
                  <a:cs typeface="+mn-cs"/>
                </a:defRPr>
              </a:lvl1pPr>
              <a:lvl2pPr marL="685457" indent="-228486" algn="l" defTabSz="997999" rtl="0" eaLnBrk="1" latinLnBrk="0" hangingPunct="1">
                <a:lnSpc>
                  <a:spcPct val="100000"/>
                </a:lnSpc>
                <a:spcBef>
                  <a:spcPts val="800"/>
                </a:spcBef>
                <a:buFont typeface="Wingdings" charset="2"/>
                <a:buChar char="§"/>
                <a:defRPr sz="2600" kern="1200">
                  <a:solidFill>
                    <a:schemeClr val="tx1"/>
                  </a:solidFill>
                  <a:latin typeface="+mn-lt"/>
                  <a:ea typeface="+mn-ea"/>
                  <a:cs typeface="+mn-cs"/>
                </a:defRPr>
              </a:lvl2pPr>
              <a:lvl3pPr marL="1142428" indent="-228486" algn="l" defTabSz="997999" rtl="0" eaLnBrk="1" latinLnBrk="0" hangingPunct="1">
                <a:lnSpc>
                  <a:spcPct val="100000"/>
                </a:lnSpc>
                <a:spcBef>
                  <a:spcPts val="800"/>
                </a:spcBef>
                <a:buFont typeface="Lucida Grande"/>
                <a:buChar char="-"/>
                <a:defRPr sz="2200" kern="1200">
                  <a:solidFill>
                    <a:schemeClr val="tx1"/>
                  </a:solidFill>
                  <a:latin typeface="+mn-lt"/>
                  <a:ea typeface="+mn-ea"/>
                  <a:cs typeface="+mn-cs"/>
                </a:defRPr>
              </a:lvl3pPr>
              <a:lvl4pPr marL="1599399" indent="-228486" algn="l" defTabSz="997999" rtl="0" eaLnBrk="1" latinLnBrk="0" hangingPunct="1">
                <a:lnSpc>
                  <a:spcPct val="90000"/>
                </a:lnSpc>
                <a:spcBef>
                  <a:spcPts val="545"/>
                </a:spcBef>
                <a:buFont typeface="Lucida Grande"/>
                <a:buChar char="-"/>
                <a:defRPr sz="1900" kern="1200">
                  <a:solidFill>
                    <a:schemeClr val="tx1"/>
                  </a:solidFill>
                  <a:latin typeface="+mn-lt"/>
                  <a:ea typeface="+mn-ea"/>
                  <a:cs typeface="+mn-cs"/>
                </a:defRPr>
              </a:lvl4pPr>
              <a:lvl5pPr marL="2056370" indent="-228486" algn="l" defTabSz="997999" rtl="0" eaLnBrk="1" latinLnBrk="0" hangingPunct="1">
                <a:lnSpc>
                  <a:spcPct val="90000"/>
                </a:lnSpc>
                <a:spcBef>
                  <a:spcPts val="545"/>
                </a:spcBef>
                <a:buFont typeface="Lucida Grande"/>
                <a:buChar char="-"/>
                <a:defRPr sz="1900" kern="1200">
                  <a:solidFill>
                    <a:schemeClr val="tx1"/>
                  </a:solidFill>
                  <a:latin typeface="+mn-lt"/>
                  <a:ea typeface="+mn-ea"/>
                  <a:cs typeface="+mn-cs"/>
                </a:defRPr>
              </a:lvl5pPr>
              <a:lvl6pPr marL="2744500"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6pPr>
              <a:lvl7pPr marL="3243499"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7pPr>
              <a:lvl8pPr marL="3742499"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8pPr>
              <a:lvl9pPr marL="4241499"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9pPr>
            </a:lstStyle>
            <a:p>
              <a:pPr marL="0" indent="0">
                <a:buNone/>
              </a:pPr>
              <a:r>
                <a:rPr lang="en-US" sz="1999" dirty="0">
                  <a:solidFill>
                    <a:srgbClr val="303942"/>
                  </a:solidFill>
                  <a:latin typeface="Amazon Ember Light" panose="020B0403020204020204" pitchFamily="34" charset="0"/>
                  <a:ea typeface="Amazon Ember Light" panose="020B0403020204020204" pitchFamily="34" charset="0"/>
                  <a:cs typeface="Amazon Ember Light" panose="020B0403020204020204" pitchFamily="34" charset="0"/>
                </a:rPr>
                <a:t>Answers</a:t>
              </a:r>
            </a:p>
          </p:txBody>
        </p:sp>
        <p:sp>
          <p:nvSpPr>
            <p:cNvPr id="23" name="Chevron 22">
              <a:extLst>
                <a:ext uri="{FF2B5EF4-FFF2-40B4-BE49-F238E27FC236}">
                  <a16:creationId xmlns:a16="http://schemas.microsoft.com/office/drawing/2014/main" id="{241F53F9-24A3-2C45-9E20-E8E390353F18}"/>
                </a:ext>
              </a:extLst>
            </p:cNvPr>
            <p:cNvSpPr/>
            <p:nvPr/>
          </p:nvSpPr>
          <p:spPr>
            <a:xfrm>
              <a:off x="2416500" y="2942121"/>
              <a:ext cx="383059" cy="244243"/>
            </a:xfrm>
            <a:prstGeom prst="chevron">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0117"/>
              <a:endParaRPr lang="en-US">
                <a:solidFill>
                  <a:srgbClr val="303942"/>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4" name="Chevron 23">
              <a:extLst>
                <a:ext uri="{FF2B5EF4-FFF2-40B4-BE49-F238E27FC236}">
                  <a16:creationId xmlns:a16="http://schemas.microsoft.com/office/drawing/2014/main" id="{2C7D94C6-09C0-0E4E-A467-AFE4C11DCCE2}"/>
                </a:ext>
              </a:extLst>
            </p:cNvPr>
            <p:cNvSpPr/>
            <p:nvPr/>
          </p:nvSpPr>
          <p:spPr>
            <a:xfrm>
              <a:off x="2416500" y="3317323"/>
              <a:ext cx="383059" cy="244243"/>
            </a:xfrm>
            <a:prstGeom prst="chevron">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0117"/>
              <a:endParaRPr lang="en-US">
                <a:solidFill>
                  <a:srgbClr val="303942"/>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5" name="Chevron 24">
              <a:extLst>
                <a:ext uri="{FF2B5EF4-FFF2-40B4-BE49-F238E27FC236}">
                  <a16:creationId xmlns:a16="http://schemas.microsoft.com/office/drawing/2014/main" id="{962F0ACD-7178-854A-830F-DFD6DC6DAB5D}"/>
                </a:ext>
              </a:extLst>
            </p:cNvPr>
            <p:cNvSpPr/>
            <p:nvPr/>
          </p:nvSpPr>
          <p:spPr>
            <a:xfrm>
              <a:off x="5548374" y="3123306"/>
              <a:ext cx="383059" cy="244243"/>
            </a:xfrm>
            <a:prstGeom prst="chevron">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0117"/>
              <a:endParaRPr lang="en-US">
                <a:solidFill>
                  <a:srgbClr val="303942"/>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7" name="Text Placeholder 4">
              <a:extLst>
                <a:ext uri="{FF2B5EF4-FFF2-40B4-BE49-F238E27FC236}">
                  <a16:creationId xmlns:a16="http://schemas.microsoft.com/office/drawing/2014/main" id="{E34EDA9F-F761-224B-B46F-26BE20CCF400}"/>
                </a:ext>
              </a:extLst>
            </p:cNvPr>
            <p:cNvSpPr txBox="1">
              <a:spLocks/>
            </p:cNvSpPr>
            <p:nvPr/>
          </p:nvSpPr>
          <p:spPr>
            <a:xfrm>
              <a:off x="6344751" y="4091213"/>
              <a:ext cx="2810712" cy="322162"/>
            </a:xfrm>
            <a:prstGeom prst="rect">
              <a:avLst/>
            </a:prstGeom>
          </p:spPr>
          <p:txBody>
            <a:bodyPr vert="horz"/>
            <a:lstStyle>
              <a:lvl1pPr marL="249500" indent="-249500" algn="l" defTabSz="997999" rtl="0" eaLnBrk="1" latinLnBrk="0" hangingPunct="1">
                <a:lnSpc>
                  <a:spcPct val="100000"/>
                </a:lnSpc>
                <a:spcBef>
                  <a:spcPts val="800"/>
                </a:spcBef>
                <a:buFont typeface="Arial" panose="020B0604020202020204" pitchFamily="34" charset="0"/>
                <a:buChar char="•"/>
                <a:defRPr sz="3000" kern="1200">
                  <a:solidFill>
                    <a:schemeClr val="tx1"/>
                  </a:solidFill>
                  <a:latin typeface="+mn-lt"/>
                  <a:ea typeface="+mn-ea"/>
                  <a:cs typeface="+mn-cs"/>
                </a:defRPr>
              </a:lvl1pPr>
              <a:lvl2pPr marL="685457" indent="-228486" algn="l" defTabSz="997999" rtl="0" eaLnBrk="1" latinLnBrk="0" hangingPunct="1">
                <a:lnSpc>
                  <a:spcPct val="100000"/>
                </a:lnSpc>
                <a:spcBef>
                  <a:spcPts val="800"/>
                </a:spcBef>
                <a:buFont typeface="Wingdings" charset="2"/>
                <a:buChar char="§"/>
                <a:defRPr sz="2600" kern="1200">
                  <a:solidFill>
                    <a:schemeClr val="tx1"/>
                  </a:solidFill>
                  <a:latin typeface="+mn-lt"/>
                  <a:ea typeface="+mn-ea"/>
                  <a:cs typeface="+mn-cs"/>
                </a:defRPr>
              </a:lvl2pPr>
              <a:lvl3pPr marL="1142428" indent="-228486" algn="l" defTabSz="997999" rtl="0" eaLnBrk="1" latinLnBrk="0" hangingPunct="1">
                <a:lnSpc>
                  <a:spcPct val="100000"/>
                </a:lnSpc>
                <a:spcBef>
                  <a:spcPts val="800"/>
                </a:spcBef>
                <a:buFont typeface="Lucida Grande"/>
                <a:buChar char="-"/>
                <a:defRPr sz="2200" kern="1200">
                  <a:solidFill>
                    <a:schemeClr val="tx1"/>
                  </a:solidFill>
                  <a:latin typeface="+mn-lt"/>
                  <a:ea typeface="+mn-ea"/>
                  <a:cs typeface="+mn-cs"/>
                </a:defRPr>
              </a:lvl3pPr>
              <a:lvl4pPr marL="1599399" indent="-228486" algn="l" defTabSz="997999" rtl="0" eaLnBrk="1" latinLnBrk="0" hangingPunct="1">
                <a:lnSpc>
                  <a:spcPct val="90000"/>
                </a:lnSpc>
                <a:spcBef>
                  <a:spcPts val="545"/>
                </a:spcBef>
                <a:buFont typeface="Lucida Grande"/>
                <a:buChar char="-"/>
                <a:defRPr sz="1900" kern="1200">
                  <a:solidFill>
                    <a:schemeClr val="tx1"/>
                  </a:solidFill>
                  <a:latin typeface="+mn-lt"/>
                  <a:ea typeface="+mn-ea"/>
                  <a:cs typeface="+mn-cs"/>
                </a:defRPr>
              </a:lvl4pPr>
              <a:lvl5pPr marL="2056370" indent="-228486" algn="l" defTabSz="997999" rtl="0" eaLnBrk="1" latinLnBrk="0" hangingPunct="1">
                <a:lnSpc>
                  <a:spcPct val="90000"/>
                </a:lnSpc>
                <a:spcBef>
                  <a:spcPts val="545"/>
                </a:spcBef>
                <a:buFont typeface="Lucida Grande"/>
                <a:buChar char="-"/>
                <a:defRPr sz="1900" kern="1200">
                  <a:solidFill>
                    <a:schemeClr val="tx1"/>
                  </a:solidFill>
                  <a:latin typeface="+mn-lt"/>
                  <a:ea typeface="+mn-ea"/>
                  <a:cs typeface="+mn-cs"/>
                </a:defRPr>
              </a:lvl5pPr>
              <a:lvl6pPr marL="2744500"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6pPr>
              <a:lvl7pPr marL="3243499"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7pPr>
              <a:lvl8pPr marL="3742499"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8pPr>
              <a:lvl9pPr marL="4241499"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9pPr>
            </a:lstStyle>
            <a:p>
              <a:pPr marL="0" indent="0">
                <a:buNone/>
              </a:pPr>
              <a:r>
                <a:rPr lang="en-US" sz="1999" dirty="0">
                  <a:solidFill>
                    <a:srgbClr val="303942"/>
                  </a:solidFill>
                  <a:latin typeface="Amazon Ember Light" panose="020B0403020204020204" pitchFamily="34" charset="0"/>
                  <a:ea typeface="Amazon Ember Light" panose="020B0403020204020204" pitchFamily="34" charset="0"/>
                  <a:cs typeface="Amazon Ember Light" panose="020B0403020204020204" pitchFamily="34" charset="0"/>
                </a:rPr>
                <a:t>New Similar Problem</a:t>
              </a:r>
            </a:p>
          </p:txBody>
        </p:sp>
        <p:sp>
          <p:nvSpPr>
            <p:cNvPr id="28" name="Up Arrow 27">
              <a:extLst>
                <a:ext uri="{FF2B5EF4-FFF2-40B4-BE49-F238E27FC236}">
                  <a16:creationId xmlns:a16="http://schemas.microsoft.com/office/drawing/2014/main" id="{B3C2256C-1FA5-A841-8A6D-B42C720F32F1}"/>
                </a:ext>
              </a:extLst>
            </p:cNvPr>
            <p:cNvSpPr/>
            <p:nvPr/>
          </p:nvSpPr>
          <p:spPr>
            <a:xfrm>
              <a:off x="7449491" y="3623946"/>
              <a:ext cx="396260" cy="447009"/>
            </a:xfrm>
            <a:prstGeom prst="up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sp>
        <p:nvSpPr>
          <p:cNvPr id="18" name="Rounded Rectangle 17">
            <a:extLst>
              <a:ext uri="{FF2B5EF4-FFF2-40B4-BE49-F238E27FC236}">
                <a16:creationId xmlns:a16="http://schemas.microsoft.com/office/drawing/2014/main" id="{DDDFFB71-036D-1747-9E2E-DD1DD742AAAE}"/>
              </a:ext>
            </a:extLst>
          </p:cNvPr>
          <p:cNvSpPr/>
          <p:nvPr/>
        </p:nvSpPr>
        <p:spPr>
          <a:xfrm>
            <a:off x="840337" y="3522528"/>
            <a:ext cx="10396807" cy="1619376"/>
          </a:xfrm>
          <a:prstGeom prst="round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9" name="Rounded Rectangle 28">
            <a:extLst>
              <a:ext uri="{FF2B5EF4-FFF2-40B4-BE49-F238E27FC236}">
                <a16:creationId xmlns:a16="http://schemas.microsoft.com/office/drawing/2014/main" id="{D8F6F742-0A6A-984A-915F-843F55B0DBEB}"/>
              </a:ext>
            </a:extLst>
          </p:cNvPr>
          <p:cNvSpPr/>
          <p:nvPr/>
        </p:nvSpPr>
        <p:spPr>
          <a:xfrm>
            <a:off x="6038740" y="3631919"/>
            <a:ext cx="2990169" cy="634251"/>
          </a:xfrm>
          <a:prstGeom prst="roundRect">
            <a:avLst/>
          </a:prstGeom>
          <a:solidFill>
            <a:schemeClr val="tx1"/>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340117"/>
            <a:r>
              <a:rPr lang="en-US" sz="1999"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Trained ML Models (Rules)</a:t>
            </a:r>
          </a:p>
        </p:txBody>
      </p:sp>
      <p:sp>
        <p:nvSpPr>
          <p:cNvPr id="30" name="Rounded Rectangle 29">
            <a:extLst>
              <a:ext uri="{FF2B5EF4-FFF2-40B4-BE49-F238E27FC236}">
                <a16:creationId xmlns:a16="http://schemas.microsoft.com/office/drawing/2014/main" id="{77251D6F-CF85-7C49-926A-7D5B87628887}"/>
              </a:ext>
            </a:extLst>
          </p:cNvPr>
          <p:cNvSpPr/>
          <p:nvPr/>
        </p:nvSpPr>
        <p:spPr>
          <a:xfrm>
            <a:off x="3036208" y="3617183"/>
            <a:ext cx="2107242" cy="634251"/>
          </a:xfrm>
          <a:prstGeom prst="roundRect">
            <a:avLst/>
          </a:prstGeom>
          <a:solidFill>
            <a:schemeClr val="tx1">
              <a:lumMod val="60000"/>
              <a:lumOff val="40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340117"/>
            <a:r>
              <a:rPr lang="en-US" sz="19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rPr>
              <a:t>ML Algorithms</a:t>
            </a:r>
          </a:p>
        </p:txBody>
      </p:sp>
      <p:sp>
        <p:nvSpPr>
          <p:cNvPr id="31" name="Chevron 30">
            <a:extLst>
              <a:ext uri="{FF2B5EF4-FFF2-40B4-BE49-F238E27FC236}">
                <a16:creationId xmlns:a16="http://schemas.microsoft.com/office/drawing/2014/main" id="{C7AEFAE7-0664-5D4A-99F8-3C0EC31D103E}"/>
              </a:ext>
            </a:extLst>
          </p:cNvPr>
          <p:cNvSpPr/>
          <p:nvPr/>
        </p:nvSpPr>
        <p:spPr>
          <a:xfrm>
            <a:off x="9318458" y="3803495"/>
            <a:ext cx="383059" cy="244243"/>
          </a:xfrm>
          <a:prstGeom prst="chevron">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0117"/>
            <a:endParaRPr lang="en-US">
              <a:solidFill>
                <a:srgbClr val="303942"/>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Tree>
    <p:extLst>
      <p:ext uri="{BB962C8B-B14F-4D97-AF65-F5344CB8AC3E}">
        <p14:creationId xmlns:p14="http://schemas.microsoft.com/office/powerpoint/2010/main" val="16665524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5AA184-713B-5247-A31E-6B3D2AB8DCDF}"/>
              </a:ext>
            </a:extLst>
          </p:cNvPr>
          <p:cNvSpPr>
            <a:spLocks noGrp="1"/>
          </p:cNvSpPr>
          <p:nvPr>
            <p:ph type="title"/>
          </p:nvPr>
        </p:nvSpPr>
        <p:spPr/>
        <p:txBody>
          <a:bodyPr/>
          <a:lstStyle/>
          <a:p>
            <a:r>
              <a:rPr lang="en-US" b="1" dirty="0">
                <a:latin typeface="Amazon Ember Light" panose="020B0403020204020204" pitchFamily="34" charset="0"/>
                <a:ea typeface="Amazon Ember Light" panose="020B0403020204020204" pitchFamily="34" charset="0"/>
                <a:cs typeface="Amazon Ember Light" panose="020B0403020204020204" pitchFamily="34" charset="0"/>
              </a:rPr>
              <a:t>Machine Learning Lifecycle</a:t>
            </a:r>
          </a:p>
        </p:txBody>
      </p:sp>
      <p:cxnSp>
        <p:nvCxnSpPr>
          <p:cNvPr id="4" name="Connector: Elbow 71">
            <a:extLst>
              <a:ext uri="{FF2B5EF4-FFF2-40B4-BE49-F238E27FC236}">
                <a16:creationId xmlns:a16="http://schemas.microsoft.com/office/drawing/2014/main" id="{9461CDA0-E294-D346-83BB-4CA469C01E64}"/>
              </a:ext>
            </a:extLst>
          </p:cNvPr>
          <p:cNvCxnSpPr>
            <a:cxnSpLocks/>
            <a:stCxn id="16" idx="1"/>
            <a:endCxn id="10" idx="2"/>
          </p:cNvCxnSpPr>
          <p:nvPr/>
        </p:nvCxnSpPr>
        <p:spPr>
          <a:xfrm rot="10800000">
            <a:off x="4730903" y="4825128"/>
            <a:ext cx="5598177" cy="617860"/>
          </a:xfrm>
          <a:prstGeom prst="bentConnector2">
            <a:avLst/>
          </a:prstGeom>
          <a:ln w="25400">
            <a:solidFill>
              <a:schemeClr val="tx1"/>
            </a:solidFill>
            <a:prstDash val="sysDash"/>
            <a:tailEnd type="triangle"/>
          </a:ln>
          <a:effectLst/>
        </p:spPr>
        <p:style>
          <a:lnRef idx="1">
            <a:schemeClr val="dk1"/>
          </a:lnRef>
          <a:fillRef idx="0">
            <a:schemeClr val="dk1"/>
          </a:fillRef>
          <a:effectRef idx="0">
            <a:schemeClr val="dk1"/>
          </a:effectRef>
          <a:fontRef idx="minor">
            <a:schemeClr val="tx1"/>
          </a:fontRef>
        </p:style>
      </p:cxnSp>
      <p:sp>
        <p:nvSpPr>
          <p:cNvPr id="5" name="Rectangle: Rounded Corners 45">
            <a:extLst>
              <a:ext uri="{FF2B5EF4-FFF2-40B4-BE49-F238E27FC236}">
                <a16:creationId xmlns:a16="http://schemas.microsoft.com/office/drawing/2014/main" id="{DC438A1A-78D4-4A4A-AE6A-ACFA6C860E98}"/>
              </a:ext>
            </a:extLst>
          </p:cNvPr>
          <p:cNvSpPr/>
          <p:nvPr/>
        </p:nvSpPr>
        <p:spPr>
          <a:xfrm>
            <a:off x="9105819" y="1771065"/>
            <a:ext cx="2093679" cy="499565"/>
          </a:xfrm>
          <a:prstGeom prst="roundRect">
            <a:avLst>
              <a:gd name="adj" fmla="val 6421"/>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defTabSz="622300">
              <a:lnSpc>
                <a:spcPct val="90000"/>
              </a:lnSpc>
              <a:spcBef>
                <a:spcPct val="0"/>
              </a:spcBef>
              <a:spcAft>
                <a:spcPct val="35000"/>
              </a:spcAft>
            </a:pPr>
            <a:r>
              <a:rPr lang="en-US" sz="2400"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rPr>
              <a:t>Deployment</a:t>
            </a:r>
          </a:p>
        </p:txBody>
      </p:sp>
      <p:cxnSp>
        <p:nvCxnSpPr>
          <p:cNvPr id="6" name="Connector: Elbow 68">
            <a:extLst>
              <a:ext uri="{FF2B5EF4-FFF2-40B4-BE49-F238E27FC236}">
                <a16:creationId xmlns:a16="http://schemas.microsoft.com/office/drawing/2014/main" id="{9734DEB4-B0E2-F34B-B0FD-7836C9AC98F0}"/>
              </a:ext>
            </a:extLst>
          </p:cNvPr>
          <p:cNvCxnSpPr>
            <a:cxnSpLocks/>
            <a:stCxn id="5" idx="1"/>
            <a:endCxn id="10" idx="0"/>
          </p:cNvCxnSpPr>
          <p:nvPr/>
        </p:nvCxnSpPr>
        <p:spPr>
          <a:xfrm rot="10800000" flipV="1">
            <a:off x="4730903" y="2020847"/>
            <a:ext cx="4374917" cy="463305"/>
          </a:xfrm>
          <a:prstGeom prst="bentConnector2">
            <a:avLst/>
          </a:prstGeom>
          <a:ln w="25400">
            <a:solidFill>
              <a:schemeClr val="tx1"/>
            </a:solidFill>
            <a:prstDash val="sysDash"/>
            <a:tailEnd type="triangle"/>
          </a:ln>
          <a:effectLst/>
        </p:spPr>
        <p:style>
          <a:lnRef idx="1">
            <a:schemeClr val="dk1"/>
          </a:lnRef>
          <a:fillRef idx="0">
            <a:schemeClr val="dk1"/>
          </a:fillRef>
          <a:effectRef idx="0">
            <a:schemeClr val="dk1"/>
          </a:effectRef>
          <a:fontRef idx="minor">
            <a:schemeClr val="tx1"/>
          </a:fontRef>
        </p:style>
      </p:cxnSp>
      <p:sp>
        <p:nvSpPr>
          <p:cNvPr id="7" name="TextBox 6">
            <a:extLst>
              <a:ext uri="{FF2B5EF4-FFF2-40B4-BE49-F238E27FC236}">
                <a16:creationId xmlns:a16="http://schemas.microsoft.com/office/drawing/2014/main" id="{DDBA9DA8-4ECC-F24B-AEDF-49B13EDA47F1}"/>
              </a:ext>
            </a:extLst>
          </p:cNvPr>
          <p:cNvSpPr txBox="1"/>
          <p:nvPr/>
        </p:nvSpPr>
        <p:spPr>
          <a:xfrm>
            <a:off x="5792502" y="1801120"/>
            <a:ext cx="2093679" cy="415621"/>
          </a:xfrm>
          <a:prstGeom prst="roundRect">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defPPr>
              <a:defRPr lang="en-US"/>
            </a:defPPr>
            <a:lvl1pPr algn="ctr" defTabSz="622300">
              <a:lnSpc>
                <a:spcPct val="90000"/>
              </a:lnSpc>
              <a:spcBef>
                <a:spcPct val="0"/>
              </a:spcBef>
              <a:spcAft>
                <a:spcPct val="35000"/>
              </a:spcAft>
              <a:defRPr sz="140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sz="1600" dirty="0"/>
              <a:t>New Data/Re-training</a:t>
            </a:r>
          </a:p>
        </p:txBody>
      </p:sp>
      <p:cxnSp>
        <p:nvCxnSpPr>
          <p:cNvPr id="8" name="Straight Arrow Connector 7">
            <a:extLst>
              <a:ext uri="{FF2B5EF4-FFF2-40B4-BE49-F238E27FC236}">
                <a16:creationId xmlns:a16="http://schemas.microsoft.com/office/drawing/2014/main" id="{838F6F9E-F0F6-CE40-B3DE-97B1AB409DFC}"/>
              </a:ext>
            </a:extLst>
          </p:cNvPr>
          <p:cNvCxnSpPr>
            <a:cxnSpLocks/>
          </p:cNvCxnSpPr>
          <p:nvPr/>
        </p:nvCxnSpPr>
        <p:spPr>
          <a:xfrm flipV="1">
            <a:off x="10592219" y="2247869"/>
            <a:ext cx="4715" cy="1038465"/>
          </a:xfrm>
          <a:prstGeom prst="straightConnector1">
            <a:avLst/>
          </a:prstGeom>
          <a:ln w="25400">
            <a:solidFill>
              <a:schemeClr val="tx1"/>
            </a:solidFill>
            <a:tailEnd type="triangle"/>
          </a:ln>
          <a:effectLst/>
        </p:spPr>
        <p:style>
          <a:lnRef idx="1">
            <a:schemeClr val="dk1"/>
          </a:lnRef>
          <a:fillRef idx="0">
            <a:schemeClr val="dk1"/>
          </a:fillRef>
          <a:effectRef idx="0">
            <a:schemeClr val="dk1"/>
          </a:effectRef>
          <a:fontRef idx="minor">
            <a:schemeClr val="tx1"/>
          </a:fontRef>
        </p:style>
      </p:cxnSp>
      <p:sp>
        <p:nvSpPr>
          <p:cNvPr id="9" name="TextBox 8">
            <a:extLst>
              <a:ext uri="{FF2B5EF4-FFF2-40B4-BE49-F238E27FC236}">
                <a16:creationId xmlns:a16="http://schemas.microsoft.com/office/drawing/2014/main" id="{106320B6-52F0-C14E-927F-DEE594FC29C9}"/>
              </a:ext>
            </a:extLst>
          </p:cNvPr>
          <p:cNvSpPr txBox="1"/>
          <p:nvPr/>
        </p:nvSpPr>
        <p:spPr>
          <a:xfrm>
            <a:off x="10324362" y="2601844"/>
            <a:ext cx="535709" cy="375657"/>
          </a:xfrm>
          <a:prstGeom prst="rect">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defPPr>
              <a:defRPr lang="en-US"/>
            </a:defPPr>
            <a:lvl1pPr algn="ctr" defTabSz="622300">
              <a:lnSpc>
                <a:spcPct val="90000"/>
              </a:lnSpc>
              <a:spcBef>
                <a:spcPct val="0"/>
              </a:spcBef>
              <a:spcAft>
                <a:spcPct val="35000"/>
              </a:spcAft>
              <a:defRPr sz="140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600" dirty="0"/>
              <a:t>Y</a:t>
            </a:r>
            <a:r>
              <a:rPr lang="en-US" sz="1600" dirty="0" err="1"/>
              <a:t>es</a:t>
            </a:r>
            <a:endParaRPr lang="en-IN" sz="1600" dirty="0" err="1"/>
          </a:p>
        </p:txBody>
      </p:sp>
      <p:sp>
        <p:nvSpPr>
          <p:cNvPr id="10" name="Rectangle: Rounded Corners 46">
            <a:extLst>
              <a:ext uri="{FF2B5EF4-FFF2-40B4-BE49-F238E27FC236}">
                <a16:creationId xmlns:a16="http://schemas.microsoft.com/office/drawing/2014/main" id="{35E05E8C-4635-EE43-9121-23F1A5D99714}"/>
              </a:ext>
            </a:extLst>
          </p:cNvPr>
          <p:cNvSpPr/>
          <p:nvPr/>
        </p:nvSpPr>
        <p:spPr>
          <a:xfrm>
            <a:off x="3127120" y="2484153"/>
            <a:ext cx="3207563" cy="2340975"/>
          </a:xfrm>
          <a:prstGeom prst="roundRect">
            <a:avLst>
              <a:gd name="adj" fmla="val 8559"/>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defTabSz="622300">
              <a:lnSpc>
                <a:spcPct val="90000"/>
              </a:lnSpc>
              <a:spcBef>
                <a:spcPct val="0"/>
              </a:spcBef>
              <a:spcAft>
                <a:spcPct val="35000"/>
              </a:spcAft>
            </a:pPr>
            <a:r>
              <a:rPr lang="en-US" sz="24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Data Processing</a:t>
            </a:r>
          </a:p>
          <a:p>
            <a:pPr marL="285750" indent="-285750" defTabSz="622300">
              <a:lnSpc>
                <a:spcPct val="90000"/>
              </a:lnSpc>
              <a:spcBef>
                <a:spcPct val="0"/>
              </a:spcBef>
              <a:spcAft>
                <a:spcPct val="35000"/>
              </a:spcAft>
              <a:buFont typeface="Arial" panose="020B0604020202020204" pitchFamily="34" charset="0"/>
              <a:buChar char="•"/>
            </a:pPr>
            <a:r>
              <a:rPr lang="en-US" sz="1600"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rPr>
              <a:t>Data Collection</a:t>
            </a:r>
          </a:p>
          <a:p>
            <a:pPr marL="285750" indent="-285750" defTabSz="622300">
              <a:lnSpc>
                <a:spcPct val="90000"/>
              </a:lnSpc>
              <a:spcBef>
                <a:spcPct val="0"/>
              </a:spcBef>
              <a:spcAft>
                <a:spcPct val="35000"/>
              </a:spcAft>
              <a:buFont typeface="Arial" panose="020B0604020202020204" pitchFamily="34" charset="0"/>
              <a:buChar char="•"/>
            </a:pPr>
            <a:r>
              <a:rPr lang="en-US" sz="1600"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rPr>
              <a:t>Data Preprocessing </a:t>
            </a:r>
          </a:p>
          <a:p>
            <a:pPr marL="285750" indent="-285750" defTabSz="622300">
              <a:lnSpc>
                <a:spcPct val="90000"/>
              </a:lnSpc>
              <a:spcBef>
                <a:spcPct val="0"/>
              </a:spcBef>
              <a:spcAft>
                <a:spcPct val="35000"/>
              </a:spcAft>
              <a:buFont typeface="Arial" panose="020B0604020202020204" pitchFamily="34" charset="0"/>
              <a:buChar char="•"/>
            </a:pPr>
            <a:r>
              <a:rPr lang="en-US" sz="1600"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rPr>
              <a:t>Data Visualization </a:t>
            </a:r>
          </a:p>
          <a:p>
            <a:pPr marL="285750" indent="-285750" defTabSz="622300">
              <a:lnSpc>
                <a:spcPct val="90000"/>
              </a:lnSpc>
              <a:spcBef>
                <a:spcPct val="0"/>
              </a:spcBef>
              <a:spcAft>
                <a:spcPct val="35000"/>
              </a:spcAft>
              <a:buFont typeface="Arial" panose="020B0604020202020204" pitchFamily="34" charset="0"/>
              <a:buChar char="•"/>
            </a:pP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Data Augmentation</a:t>
            </a:r>
          </a:p>
          <a:p>
            <a:pPr marL="285750" indent="-285750" defTabSz="622300">
              <a:lnSpc>
                <a:spcPct val="90000"/>
              </a:lnSpc>
              <a:spcBef>
                <a:spcPct val="0"/>
              </a:spcBef>
              <a:spcAft>
                <a:spcPct val="35000"/>
              </a:spcAft>
              <a:buFont typeface="Arial" panose="020B0604020202020204" pitchFamily="34" charset="0"/>
              <a:buChar char="•"/>
            </a:pP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Feature Engineering</a:t>
            </a:r>
          </a:p>
          <a:p>
            <a:pPr marL="285750" indent="-285750" defTabSz="622300">
              <a:lnSpc>
                <a:spcPct val="90000"/>
              </a:lnSpc>
              <a:spcBef>
                <a:spcPct val="0"/>
              </a:spcBef>
              <a:spcAft>
                <a:spcPct val="35000"/>
              </a:spcAft>
              <a:buFont typeface="Arial" panose="020B0604020202020204" pitchFamily="34" charset="0"/>
              <a:buChar char="•"/>
            </a:pPr>
            <a:r>
              <a:rPr lang="en-US" sz="1600"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rPr>
              <a:t>Etc.</a:t>
            </a:r>
          </a:p>
        </p:txBody>
      </p:sp>
      <p:sp>
        <p:nvSpPr>
          <p:cNvPr id="11" name="Rectangle: Rounded Corners 3">
            <a:extLst>
              <a:ext uri="{FF2B5EF4-FFF2-40B4-BE49-F238E27FC236}">
                <a16:creationId xmlns:a16="http://schemas.microsoft.com/office/drawing/2014/main" id="{AE0ABAA1-3958-1942-A004-A201E4FC4F8A}"/>
              </a:ext>
            </a:extLst>
          </p:cNvPr>
          <p:cNvSpPr/>
          <p:nvPr/>
        </p:nvSpPr>
        <p:spPr>
          <a:xfrm>
            <a:off x="585365" y="2252501"/>
            <a:ext cx="2093679" cy="696143"/>
          </a:xfrm>
          <a:prstGeom prst="roundRect">
            <a:avLst>
              <a:gd name="adj" fmla="val 8559"/>
            </a:avLst>
          </a:prstGeom>
          <a:solidFill>
            <a:schemeClr val="accent3">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22300" rtl="0" eaLnBrk="1" fontAlgn="auto" latinLnBrk="0" hangingPunct="1">
              <a:lnSpc>
                <a:spcPct val="90000"/>
              </a:lnSpc>
              <a:spcBef>
                <a:spcPct val="0"/>
              </a:spcBef>
              <a:spcAft>
                <a:spcPct val="35000"/>
              </a:spcAft>
              <a:buClrTx/>
              <a:buSzTx/>
              <a:buFontTx/>
              <a:buNone/>
              <a:tabLst/>
              <a:defRPr/>
            </a:pPr>
            <a:r>
              <a:rPr kumimoji="0" lang="en-US" sz="240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Business Problems</a:t>
            </a:r>
          </a:p>
        </p:txBody>
      </p:sp>
      <p:sp>
        <p:nvSpPr>
          <p:cNvPr id="12" name="Rectangle: Rounded Corners 20">
            <a:extLst>
              <a:ext uri="{FF2B5EF4-FFF2-40B4-BE49-F238E27FC236}">
                <a16:creationId xmlns:a16="http://schemas.microsoft.com/office/drawing/2014/main" id="{6AE2F8A4-33B5-834D-BB4C-F1A2967607F5}"/>
              </a:ext>
            </a:extLst>
          </p:cNvPr>
          <p:cNvSpPr/>
          <p:nvPr/>
        </p:nvSpPr>
        <p:spPr>
          <a:xfrm>
            <a:off x="585365" y="3490737"/>
            <a:ext cx="2008217" cy="995083"/>
          </a:xfrm>
          <a:prstGeom prst="roundRect">
            <a:avLst>
              <a:gd name="adj" fmla="val 8559"/>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622300">
              <a:lnSpc>
                <a:spcPct val="90000"/>
              </a:lnSpc>
              <a:spcBef>
                <a:spcPct val="0"/>
              </a:spcBef>
              <a:spcAft>
                <a:spcPct val="35000"/>
              </a:spcAft>
              <a:defRPr/>
            </a:pPr>
            <a:r>
              <a:rPr lang="en-US" sz="24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ML Problem</a:t>
            </a:r>
            <a:r>
              <a:rPr lang="en-US" sz="2400"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rPr>
              <a:t> Formulation</a:t>
            </a:r>
          </a:p>
        </p:txBody>
      </p:sp>
      <p:cxnSp>
        <p:nvCxnSpPr>
          <p:cNvPr id="13" name="Straight Arrow Connector 12">
            <a:extLst>
              <a:ext uri="{FF2B5EF4-FFF2-40B4-BE49-F238E27FC236}">
                <a16:creationId xmlns:a16="http://schemas.microsoft.com/office/drawing/2014/main" id="{C76CA4C1-BBA7-8544-9ABC-40290DFB1520}"/>
              </a:ext>
            </a:extLst>
          </p:cNvPr>
          <p:cNvCxnSpPr>
            <a:cxnSpLocks/>
          </p:cNvCxnSpPr>
          <p:nvPr/>
        </p:nvCxnSpPr>
        <p:spPr>
          <a:xfrm>
            <a:off x="2593582" y="4048238"/>
            <a:ext cx="531329" cy="0"/>
          </a:xfrm>
          <a:prstGeom prst="straightConnector1">
            <a:avLst/>
          </a:prstGeom>
          <a:ln w="25400">
            <a:solidFill>
              <a:schemeClr val="tx1"/>
            </a:solidFill>
            <a:tailEnd type="triangle"/>
          </a:ln>
          <a:effectLst/>
        </p:spPr>
        <p:style>
          <a:lnRef idx="1">
            <a:schemeClr val="dk1"/>
          </a:lnRef>
          <a:fillRef idx="0">
            <a:schemeClr val="dk1"/>
          </a:fillRef>
          <a:effectRef idx="0">
            <a:schemeClr val="dk1"/>
          </a:effectRef>
          <a:fontRef idx="minor">
            <a:schemeClr val="tx1"/>
          </a:fontRef>
        </p:style>
      </p:cxnSp>
      <p:cxnSp>
        <p:nvCxnSpPr>
          <p:cNvPr id="14" name="Straight Arrow Connector 13">
            <a:extLst>
              <a:ext uri="{FF2B5EF4-FFF2-40B4-BE49-F238E27FC236}">
                <a16:creationId xmlns:a16="http://schemas.microsoft.com/office/drawing/2014/main" id="{1AADCB12-DF34-CF43-815F-A0BD46E6CDEA}"/>
              </a:ext>
            </a:extLst>
          </p:cNvPr>
          <p:cNvCxnSpPr>
            <a:cxnSpLocks/>
          </p:cNvCxnSpPr>
          <p:nvPr/>
        </p:nvCxnSpPr>
        <p:spPr>
          <a:xfrm>
            <a:off x="9056780" y="4048238"/>
            <a:ext cx="769537" cy="0"/>
          </a:xfrm>
          <a:prstGeom prst="straightConnector1">
            <a:avLst/>
          </a:prstGeom>
          <a:ln w="25400">
            <a:solidFill>
              <a:schemeClr val="tx1"/>
            </a:solidFill>
            <a:tailEnd type="triangle"/>
          </a:ln>
          <a:effectLst/>
        </p:spPr>
        <p:style>
          <a:lnRef idx="1">
            <a:schemeClr val="dk1"/>
          </a:lnRef>
          <a:fillRef idx="0">
            <a:schemeClr val="dk1"/>
          </a:fillRef>
          <a:effectRef idx="0">
            <a:schemeClr val="dk1"/>
          </a:effectRef>
          <a:fontRef idx="minor">
            <a:schemeClr val="tx1"/>
          </a:fontRef>
        </p:style>
      </p:cxnSp>
      <p:sp>
        <p:nvSpPr>
          <p:cNvPr id="15" name="Rectangle: Rounded Corners 44">
            <a:extLst>
              <a:ext uri="{FF2B5EF4-FFF2-40B4-BE49-F238E27FC236}">
                <a16:creationId xmlns:a16="http://schemas.microsoft.com/office/drawing/2014/main" id="{B2FC80D7-B394-124B-A914-ACC22287589A}"/>
              </a:ext>
            </a:extLst>
          </p:cNvPr>
          <p:cNvSpPr/>
          <p:nvPr/>
        </p:nvSpPr>
        <p:spPr>
          <a:xfrm>
            <a:off x="7320898" y="3006252"/>
            <a:ext cx="1735882" cy="1771877"/>
          </a:xfrm>
          <a:prstGeom prst="roundRect">
            <a:avLst>
              <a:gd name="adj" fmla="val 8559"/>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lvl="0" algn="ctr" defTabSz="622300">
              <a:lnSpc>
                <a:spcPct val="90000"/>
              </a:lnSpc>
              <a:spcBef>
                <a:spcPct val="0"/>
              </a:spcBef>
              <a:spcAft>
                <a:spcPct val="35000"/>
              </a:spcAft>
              <a:defRPr/>
            </a:pPr>
            <a:r>
              <a:rPr kumimoji="0" lang="en-US" sz="2400" u="none" strike="noStrike" kern="1200" cap="none" spc="0" normalizeH="0" baseline="0" noProof="0" dirty="0">
                <a:ln>
                  <a:noFill/>
                </a:ln>
                <a:solidFill>
                  <a:schemeClr val="bg1"/>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Model</a:t>
            </a:r>
            <a:r>
              <a:rPr kumimoji="0" lang="en-US" sz="160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p>
          <a:p>
            <a:pPr marL="285750" lvl="0" indent="-285750" defTabSz="622300">
              <a:lnSpc>
                <a:spcPct val="90000"/>
              </a:lnSpc>
              <a:spcBef>
                <a:spcPct val="0"/>
              </a:spcBef>
              <a:spcAft>
                <a:spcPct val="35000"/>
              </a:spcAft>
              <a:buFont typeface="Arial" panose="020B0604020202020204" pitchFamily="34" charset="0"/>
              <a:buChar char="•"/>
              <a:defRPr/>
            </a:pPr>
            <a:r>
              <a:rPr kumimoji="0" lang="en-US" sz="160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Training</a:t>
            </a:r>
          </a:p>
          <a:p>
            <a:pPr marL="285750" lvl="0" indent="-285750" defTabSz="622300">
              <a:lnSpc>
                <a:spcPct val="90000"/>
              </a:lnSpc>
              <a:spcBef>
                <a:spcPct val="0"/>
              </a:spcBef>
              <a:spcAft>
                <a:spcPct val="35000"/>
              </a:spcAft>
              <a:buFont typeface="Arial" panose="020B0604020202020204" pitchFamily="34" charset="0"/>
              <a:buChar char="•"/>
              <a:defRPr/>
            </a:pPr>
            <a:r>
              <a:rPr lang="en-US" sz="1600"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rPr>
              <a:t>Tuning</a:t>
            </a:r>
            <a:endParaRPr kumimoji="0" lang="en-US" sz="160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a:p>
            <a:pPr marL="285750" lvl="0" indent="-285750" defTabSz="622300">
              <a:lnSpc>
                <a:spcPct val="90000"/>
              </a:lnSpc>
              <a:spcBef>
                <a:spcPct val="0"/>
              </a:spcBef>
              <a:spcAft>
                <a:spcPct val="35000"/>
              </a:spcAft>
              <a:buFont typeface="Arial" panose="020B0604020202020204" pitchFamily="34" charset="0"/>
              <a:buChar char="•"/>
              <a:defRPr/>
            </a:pPr>
            <a:r>
              <a:rPr lang="en-US" sz="1600"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rPr>
              <a:t>Evaluation</a:t>
            </a:r>
          </a:p>
          <a:p>
            <a:pPr marL="285750" lvl="0" indent="-285750" defTabSz="622300">
              <a:lnSpc>
                <a:spcPct val="90000"/>
              </a:lnSpc>
              <a:spcBef>
                <a:spcPct val="0"/>
              </a:spcBef>
              <a:spcAft>
                <a:spcPct val="35000"/>
              </a:spcAft>
              <a:buFont typeface="Arial" panose="020B0604020202020204" pitchFamily="34" charset="0"/>
              <a:buChar char="•"/>
              <a:defRPr/>
            </a:pPr>
            <a:r>
              <a:rPr kumimoji="0" lang="en-US" sz="160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Etc.</a:t>
            </a:r>
          </a:p>
        </p:txBody>
      </p:sp>
      <p:sp>
        <p:nvSpPr>
          <p:cNvPr id="16" name="TextBox 15">
            <a:extLst>
              <a:ext uri="{FF2B5EF4-FFF2-40B4-BE49-F238E27FC236}">
                <a16:creationId xmlns:a16="http://schemas.microsoft.com/office/drawing/2014/main" id="{9CFEE788-FCC0-2441-A7A4-8F1CE2CE1FF1}"/>
              </a:ext>
            </a:extLst>
          </p:cNvPr>
          <p:cNvSpPr txBox="1"/>
          <p:nvPr/>
        </p:nvSpPr>
        <p:spPr>
          <a:xfrm>
            <a:off x="10329079" y="5255159"/>
            <a:ext cx="535709" cy="375657"/>
          </a:xfrm>
          <a:prstGeom prst="rect">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defPPr>
              <a:defRPr lang="en-US"/>
            </a:defPPr>
            <a:lvl1pPr algn="ctr" defTabSz="622300">
              <a:lnSpc>
                <a:spcPct val="90000"/>
              </a:lnSpc>
              <a:spcBef>
                <a:spcPct val="0"/>
              </a:spcBef>
              <a:spcAft>
                <a:spcPct val="35000"/>
              </a:spcAft>
              <a:defRPr sz="140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600" dirty="0"/>
              <a:t>No</a:t>
            </a:r>
            <a:endParaRPr lang="en-IN" sz="1600" dirty="0" err="1"/>
          </a:p>
        </p:txBody>
      </p:sp>
      <p:cxnSp>
        <p:nvCxnSpPr>
          <p:cNvPr id="17" name="Straight Connector 16">
            <a:extLst>
              <a:ext uri="{FF2B5EF4-FFF2-40B4-BE49-F238E27FC236}">
                <a16:creationId xmlns:a16="http://schemas.microsoft.com/office/drawing/2014/main" id="{C0249D8E-7802-B942-8938-09D87225AC4B}"/>
              </a:ext>
            </a:extLst>
          </p:cNvPr>
          <p:cNvCxnSpPr/>
          <p:nvPr/>
        </p:nvCxnSpPr>
        <p:spPr>
          <a:xfrm>
            <a:off x="10592219" y="4825134"/>
            <a:ext cx="4715" cy="430025"/>
          </a:xfrm>
          <a:prstGeom prst="line">
            <a:avLst/>
          </a:prstGeom>
          <a:ln w="25400">
            <a:solidFill>
              <a:schemeClr val="tx1"/>
            </a:solidFill>
            <a:prstDash val="sysDash"/>
            <a:tailEnd type="triangle"/>
          </a:ln>
          <a:effectLst>
            <a:outerShdw blurRad="50800" dist="38100" dir="2700000" algn="tl" rotWithShape="0">
              <a:prstClr val="black">
                <a:alpha val="40000"/>
              </a:prstClr>
            </a:outerShdw>
          </a:effectLst>
        </p:spPr>
        <p:style>
          <a:lnRef idx="1">
            <a:schemeClr val="dk1"/>
          </a:lnRef>
          <a:fillRef idx="0">
            <a:schemeClr val="dk1"/>
          </a:fillRef>
          <a:effectRef idx="0">
            <a:schemeClr val="dk1"/>
          </a:effectRef>
          <a:fontRef idx="minor">
            <a:schemeClr val="tx1"/>
          </a:fontRef>
        </p:style>
      </p:cxnSp>
      <p:sp>
        <p:nvSpPr>
          <p:cNvPr id="18" name="Freeform 20">
            <a:extLst>
              <a:ext uri="{FF2B5EF4-FFF2-40B4-BE49-F238E27FC236}">
                <a16:creationId xmlns:a16="http://schemas.microsoft.com/office/drawing/2014/main" id="{C3244643-39F6-8E46-8377-057D6DCED740}"/>
              </a:ext>
            </a:extLst>
          </p:cNvPr>
          <p:cNvSpPr/>
          <p:nvPr/>
        </p:nvSpPr>
        <p:spPr>
          <a:xfrm>
            <a:off x="9826317" y="3271343"/>
            <a:ext cx="1531803" cy="1553791"/>
          </a:xfrm>
          <a:custGeom>
            <a:avLst/>
            <a:gdLst>
              <a:gd name="connsiteX0" fmla="*/ 0 w 10000"/>
              <a:gd name="connsiteY0" fmla="*/ 5000 h 10000"/>
              <a:gd name="connsiteX1" fmla="*/ 5000 w 10000"/>
              <a:gd name="connsiteY1" fmla="*/ 0 h 10000"/>
              <a:gd name="connsiteX2" fmla="*/ 10000 w 10000"/>
              <a:gd name="connsiteY2" fmla="*/ 5000 h 10000"/>
              <a:gd name="connsiteX3" fmla="*/ 5000 w 10000"/>
              <a:gd name="connsiteY3" fmla="*/ 10000 h 10000"/>
              <a:gd name="connsiteX4" fmla="*/ 0 w 10000"/>
              <a:gd name="connsiteY4" fmla="*/ 500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5000"/>
                </a:moveTo>
                <a:lnTo>
                  <a:pt x="5000" y="0"/>
                </a:lnTo>
                <a:lnTo>
                  <a:pt x="10000" y="5000"/>
                </a:lnTo>
                <a:lnTo>
                  <a:pt x="5000" y="10000"/>
                </a:lnTo>
                <a:lnTo>
                  <a:pt x="0" y="5000"/>
                </a:lnTo>
                <a:close/>
              </a:path>
            </a:pathLst>
          </a:cu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defTabSz="622300">
              <a:lnSpc>
                <a:spcPct val="90000"/>
              </a:lnSpc>
              <a:spcBef>
                <a:spcPct val="0"/>
              </a:spcBef>
            </a:pPr>
            <a:r>
              <a:rPr lang="en-US" sz="1600"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rPr>
              <a:t>Meets</a:t>
            </a:r>
          </a:p>
          <a:p>
            <a:pPr algn="ctr" defTabSz="622300">
              <a:lnSpc>
                <a:spcPct val="90000"/>
              </a:lnSpc>
              <a:spcBef>
                <a:spcPct val="0"/>
              </a:spcBef>
            </a:pPr>
            <a:r>
              <a:rPr lang="en-US" sz="1600"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rPr>
              <a:t>Business</a:t>
            </a:r>
          </a:p>
          <a:p>
            <a:pPr algn="ctr" defTabSz="622300">
              <a:lnSpc>
                <a:spcPct val="90000"/>
              </a:lnSpc>
              <a:spcBef>
                <a:spcPct val="0"/>
              </a:spcBef>
            </a:pPr>
            <a:r>
              <a:rPr lang="en-US" sz="1600"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rPr>
              <a:t>Goal?</a:t>
            </a:r>
          </a:p>
        </p:txBody>
      </p:sp>
      <p:cxnSp>
        <p:nvCxnSpPr>
          <p:cNvPr id="19" name="Straight Connector 18">
            <a:extLst>
              <a:ext uri="{FF2B5EF4-FFF2-40B4-BE49-F238E27FC236}">
                <a16:creationId xmlns:a16="http://schemas.microsoft.com/office/drawing/2014/main" id="{13B49803-4293-0E4A-85B1-F8F0168C30EA}"/>
              </a:ext>
            </a:extLst>
          </p:cNvPr>
          <p:cNvCxnSpPr>
            <a:cxnSpLocks/>
          </p:cNvCxnSpPr>
          <p:nvPr/>
        </p:nvCxnSpPr>
        <p:spPr>
          <a:xfrm>
            <a:off x="1558745" y="2948644"/>
            <a:ext cx="0" cy="542093"/>
          </a:xfrm>
          <a:prstGeom prst="line">
            <a:avLst/>
          </a:prstGeom>
          <a:ln w="25400">
            <a:solidFill>
              <a:schemeClr val="tx1"/>
            </a:solidFill>
            <a:prstDash val="sysDash"/>
            <a:tailEnd type="triangle"/>
          </a:ln>
          <a:effectLst/>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3CCFDF42-116F-E64C-A621-6F6F24EEF1CD}"/>
              </a:ext>
            </a:extLst>
          </p:cNvPr>
          <p:cNvCxnSpPr>
            <a:cxnSpLocks/>
          </p:cNvCxnSpPr>
          <p:nvPr/>
        </p:nvCxnSpPr>
        <p:spPr>
          <a:xfrm>
            <a:off x="6334684" y="4048238"/>
            <a:ext cx="966677" cy="0"/>
          </a:xfrm>
          <a:prstGeom prst="straightConnector1">
            <a:avLst/>
          </a:prstGeom>
          <a:ln w="25400">
            <a:solidFill>
              <a:schemeClr val="tx1"/>
            </a:solidFill>
            <a:tailEnd type="triangle"/>
          </a:ln>
          <a:effectLst/>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id="{2E22F3DD-A08D-5B44-83B1-284677534CFE}"/>
              </a:ext>
            </a:extLst>
          </p:cNvPr>
          <p:cNvCxnSpPr>
            <a:cxnSpLocks/>
          </p:cNvCxnSpPr>
          <p:nvPr/>
        </p:nvCxnSpPr>
        <p:spPr>
          <a:xfrm flipV="1">
            <a:off x="10592216" y="1393095"/>
            <a:ext cx="0" cy="377971"/>
          </a:xfrm>
          <a:prstGeom prst="straightConnector1">
            <a:avLst/>
          </a:prstGeom>
          <a:ln w="25400">
            <a:solidFill>
              <a:schemeClr val="tx1"/>
            </a:solidFill>
            <a:tailEnd type="triangle"/>
          </a:ln>
          <a:effectLst/>
        </p:spPr>
        <p:style>
          <a:lnRef idx="1">
            <a:schemeClr val="dk1"/>
          </a:lnRef>
          <a:fillRef idx="0">
            <a:schemeClr val="dk1"/>
          </a:fillRef>
          <a:effectRef idx="0">
            <a:schemeClr val="dk1"/>
          </a:effectRef>
          <a:fontRef idx="minor">
            <a:schemeClr val="tx1"/>
          </a:fontRef>
        </p:style>
      </p:cxnSp>
      <p:sp>
        <p:nvSpPr>
          <p:cNvPr id="22" name="Rectangle: Rounded Corners 44">
            <a:extLst>
              <a:ext uri="{FF2B5EF4-FFF2-40B4-BE49-F238E27FC236}">
                <a16:creationId xmlns:a16="http://schemas.microsoft.com/office/drawing/2014/main" id="{58E396CB-D95F-3C41-BEC8-DA059A20FF11}"/>
              </a:ext>
            </a:extLst>
          </p:cNvPr>
          <p:cNvSpPr/>
          <p:nvPr/>
        </p:nvSpPr>
        <p:spPr>
          <a:xfrm>
            <a:off x="10024743" y="756360"/>
            <a:ext cx="1144382" cy="599362"/>
          </a:xfrm>
          <a:prstGeom prst="roundRect">
            <a:avLst>
              <a:gd name="adj" fmla="val 8559"/>
            </a:avLst>
          </a:prstGeom>
          <a:solidFill>
            <a:srgbClr val="00B0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lvl="0" algn="ctr" defTabSz="622300">
              <a:lnSpc>
                <a:spcPct val="90000"/>
              </a:lnSpc>
              <a:spcBef>
                <a:spcPct val="0"/>
              </a:spcBef>
              <a:spcAft>
                <a:spcPct val="35000"/>
              </a:spcAft>
              <a:defRPr/>
            </a:pPr>
            <a:r>
              <a:rPr lang="en-US" sz="24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Answer</a:t>
            </a:r>
            <a:endParaRPr kumimoji="0" lang="en-US" sz="1600" u="none" strike="noStrike" kern="1200" cap="none" spc="0" normalizeH="0" baseline="0" noProof="0" dirty="0">
              <a:ln>
                <a:noFill/>
              </a:ln>
              <a:solidFill>
                <a:schemeClr val="bg1"/>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spTree>
    <p:extLst>
      <p:ext uri="{BB962C8B-B14F-4D97-AF65-F5344CB8AC3E}">
        <p14:creationId xmlns:p14="http://schemas.microsoft.com/office/powerpoint/2010/main" val="843098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EAD5F91-F97A-5F41-A21E-3EB716E0788F}"/>
              </a:ext>
            </a:extLst>
          </p:cNvPr>
          <p:cNvSpPr>
            <a:spLocks noGrp="1"/>
          </p:cNvSpPr>
          <p:nvPr>
            <p:ph sz="half" idx="10"/>
          </p:nvPr>
        </p:nvSpPr>
        <p:spPr>
          <a:xfrm>
            <a:off x="495811" y="836579"/>
            <a:ext cx="10742878" cy="5030355"/>
          </a:xfrm>
        </p:spPr>
        <p:txBody>
          <a:bodyPr/>
          <a:lstStyle/>
          <a:p>
            <a:pPr algn="ctr">
              <a:lnSpc>
                <a:spcPct val="100000"/>
              </a:lnSpc>
              <a:spcBef>
                <a:spcPts val="1800"/>
              </a:spcBef>
            </a:pPr>
            <a:r>
              <a:rPr lang="en-US" sz="3600" b="1" dirty="0">
                <a:latin typeface="Amazon Ember Light" panose="020B0403020204020204" pitchFamily="34" charset="0"/>
                <a:ea typeface="Amazon Ember Light" panose="020B0403020204020204" pitchFamily="34" charset="0"/>
                <a:cs typeface="Amazon Ember Light" panose="020B0403020204020204" pitchFamily="34" charset="0"/>
              </a:rPr>
              <a:t>What’s the difference between supervised and unsupervised learning?</a:t>
            </a:r>
          </a:p>
          <a:p>
            <a:pPr algn="ctr">
              <a:lnSpc>
                <a:spcPct val="100000"/>
              </a:lnSpc>
              <a:spcBef>
                <a:spcPts val="1800"/>
              </a:spcBef>
            </a:pPr>
            <a:endParaRPr lang="en-US" sz="3600" b="1" i="1" dirty="0">
              <a:latin typeface="Amazon Ember Light" panose="020B0403020204020204" pitchFamily="34" charset="0"/>
              <a:ea typeface="Amazon Ember Light" panose="020B0403020204020204" pitchFamily="34" charset="0"/>
              <a:cs typeface="Amazon Ember Light" panose="020B0403020204020204" pitchFamily="34" charset="0"/>
            </a:endParaRPr>
          </a:p>
          <a:p>
            <a:pPr algn="ctr">
              <a:lnSpc>
                <a:spcPct val="150000"/>
              </a:lnSpc>
            </a:pPr>
            <a:r>
              <a:rPr lang="en-US" sz="3200" b="1" dirty="0">
                <a:latin typeface="Amazon Ember Light" panose="020B0403020204020204" pitchFamily="34" charset="0"/>
                <a:ea typeface="Amazon Ember Light" panose="020B0403020204020204" pitchFamily="34" charset="0"/>
                <a:cs typeface="Amazon Ember Light" panose="020B0403020204020204" pitchFamily="34" charset="0"/>
              </a:rPr>
              <a:t>Supervised = Machines are </a:t>
            </a:r>
            <a:r>
              <a:rPr lang="en-US" sz="3200" b="1" dirty="0">
                <a:solidFill>
                  <a:schemeClr val="accent6"/>
                </a:solidFill>
                <a:latin typeface="Amazon Ember Light" panose="020B0403020204020204" pitchFamily="34" charset="0"/>
                <a:ea typeface="Amazon Ember Light" panose="020B0403020204020204" pitchFamily="34" charset="0"/>
                <a:cs typeface="Amazon Ember Light" panose="020B0403020204020204" pitchFamily="34" charset="0"/>
              </a:rPr>
              <a:t>taught</a:t>
            </a:r>
            <a:r>
              <a:rPr lang="en-US" sz="3200" b="1" dirty="0">
                <a:latin typeface="Amazon Ember Light" panose="020B0403020204020204" pitchFamily="34" charset="0"/>
                <a:ea typeface="Amazon Ember Light" panose="020B0403020204020204" pitchFamily="34" charset="0"/>
                <a:cs typeface="Amazon Ember Light" panose="020B0403020204020204" pitchFamily="34" charset="0"/>
              </a:rPr>
              <a:t> using </a:t>
            </a:r>
            <a:r>
              <a:rPr lang="en-US" sz="3200" b="1" dirty="0">
                <a:solidFill>
                  <a:schemeClr val="accent6"/>
                </a:solidFill>
                <a:latin typeface="Amazon Ember Light" panose="020B0403020204020204" pitchFamily="34" charset="0"/>
                <a:ea typeface="Amazon Ember Light" panose="020B0403020204020204" pitchFamily="34" charset="0"/>
                <a:cs typeface="Amazon Ember Light" panose="020B0403020204020204" pitchFamily="34" charset="0"/>
              </a:rPr>
              <a:t>labeled</a:t>
            </a:r>
            <a:r>
              <a:rPr lang="en-US" sz="3200" b="1" dirty="0">
                <a:latin typeface="Amazon Ember Light" panose="020B0403020204020204" pitchFamily="34" charset="0"/>
                <a:ea typeface="Amazon Ember Light" panose="020B0403020204020204" pitchFamily="34" charset="0"/>
                <a:cs typeface="Amazon Ember Light" panose="020B0403020204020204" pitchFamily="34" charset="0"/>
              </a:rPr>
              <a:t> data</a:t>
            </a:r>
            <a:endParaRPr lang="en-US" sz="3200" b="1" dirty="0">
              <a:solidFill>
                <a:schemeClr val="accent6"/>
              </a:solidFill>
              <a:latin typeface="Amazon Ember Light" panose="020B0403020204020204" pitchFamily="34" charset="0"/>
              <a:ea typeface="Amazon Ember Light" panose="020B0403020204020204" pitchFamily="34" charset="0"/>
              <a:cs typeface="Amazon Ember Light" panose="020B0403020204020204" pitchFamily="34" charset="0"/>
            </a:endParaRPr>
          </a:p>
          <a:p>
            <a:pPr algn="ctr">
              <a:lnSpc>
                <a:spcPct val="100000"/>
              </a:lnSpc>
            </a:pPr>
            <a:r>
              <a:rPr lang="en-US" sz="3200" b="1" dirty="0">
                <a:latin typeface="Amazon Ember Light" panose="020B0403020204020204" pitchFamily="34" charset="0"/>
                <a:ea typeface="Amazon Ember Light" panose="020B0403020204020204" pitchFamily="34" charset="0"/>
                <a:cs typeface="Amazon Ember Light" panose="020B0403020204020204" pitchFamily="34" charset="0"/>
              </a:rPr>
              <a:t>Unsupervised = Machines are </a:t>
            </a:r>
            <a:r>
              <a:rPr lang="en-US" sz="3200" b="1" dirty="0">
                <a:solidFill>
                  <a:schemeClr val="accent6"/>
                </a:solidFill>
                <a:latin typeface="Amazon Ember Light" panose="020B0403020204020204" pitchFamily="34" charset="0"/>
                <a:ea typeface="Amazon Ember Light" panose="020B0403020204020204" pitchFamily="34" charset="0"/>
                <a:cs typeface="Amazon Ember Light" panose="020B0403020204020204" pitchFamily="34" charset="0"/>
              </a:rPr>
              <a:t>designed to learn the </a:t>
            </a:r>
            <a:r>
              <a:rPr lang="en-US" sz="3200" b="1" dirty="0">
                <a:solidFill>
                  <a:schemeClr val="accent1"/>
                </a:solidFill>
                <a:latin typeface="Amazon Ember Light" panose="020B0403020204020204" pitchFamily="34" charset="0"/>
                <a:ea typeface="Amazon Ember Light" panose="020B0403020204020204" pitchFamily="34" charset="0"/>
                <a:cs typeface="Amazon Ember Light" panose="020B0403020204020204" pitchFamily="34" charset="0"/>
              </a:rPr>
              <a:t>patterns</a:t>
            </a:r>
            <a:r>
              <a:rPr lang="en-US" sz="3200" b="1" dirty="0">
                <a:latin typeface="Amazon Ember Light" panose="020B0403020204020204" pitchFamily="34" charset="0"/>
                <a:ea typeface="Amazon Ember Light" panose="020B0403020204020204" pitchFamily="34" charset="0"/>
                <a:cs typeface="Amazon Ember Light" panose="020B0403020204020204" pitchFamily="34" charset="0"/>
              </a:rPr>
              <a:t> in the data without labels</a:t>
            </a:r>
          </a:p>
        </p:txBody>
      </p:sp>
      <p:sp>
        <p:nvSpPr>
          <p:cNvPr id="2" name="TextBox 1">
            <a:extLst>
              <a:ext uri="{FF2B5EF4-FFF2-40B4-BE49-F238E27FC236}">
                <a16:creationId xmlns:a16="http://schemas.microsoft.com/office/drawing/2014/main" id="{852A927A-F3D0-A840-B291-1782455B469B}"/>
              </a:ext>
            </a:extLst>
          </p:cNvPr>
          <p:cNvSpPr txBox="1"/>
          <p:nvPr/>
        </p:nvSpPr>
        <p:spPr>
          <a:xfrm>
            <a:off x="-3233854" y="-111512"/>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0957655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F7FBE-EA81-CE49-8905-A5F98E6C2855}"/>
              </a:ext>
            </a:extLst>
          </p:cNvPr>
          <p:cNvSpPr>
            <a:spLocks noGrp="1"/>
          </p:cNvSpPr>
          <p:nvPr>
            <p:ph type="title"/>
          </p:nvPr>
        </p:nvSpPr>
        <p:spPr/>
        <p:txBody>
          <a:bodyPr/>
          <a:lstStyle/>
          <a:p>
            <a:r>
              <a:rPr lang="en-US" b="1" dirty="0">
                <a:latin typeface="Amazon Ember Light" panose="020B0403020204020204" pitchFamily="34" charset="0"/>
                <a:ea typeface="Amazon Ember Light" panose="020B0403020204020204" pitchFamily="34" charset="0"/>
                <a:cs typeface="Amazon Ember Light" panose="020B0403020204020204" pitchFamily="34" charset="0"/>
              </a:rPr>
              <a:t>Supervised Learning: Regression</a:t>
            </a:r>
          </a:p>
        </p:txBody>
      </p:sp>
      <p:grpSp>
        <p:nvGrpSpPr>
          <p:cNvPr id="83" name="Group 82">
            <a:extLst>
              <a:ext uri="{FF2B5EF4-FFF2-40B4-BE49-F238E27FC236}">
                <a16:creationId xmlns:a16="http://schemas.microsoft.com/office/drawing/2014/main" id="{6FC08CCB-6ACB-9E40-952C-4D405F9D8DAA}"/>
              </a:ext>
            </a:extLst>
          </p:cNvPr>
          <p:cNvGrpSpPr/>
          <p:nvPr/>
        </p:nvGrpSpPr>
        <p:grpSpPr>
          <a:xfrm>
            <a:off x="6752671" y="3796171"/>
            <a:ext cx="4653062" cy="578425"/>
            <a:chOff x="6752671" y="3849959"/>
            <a:chExt cx="4653062" cy="578425"/>
          </a:xfrm>
        </p:grpSpPr>
        <p:sp>
          <p:nvSpPr>
            <p:cNvPr id="33" name="TextBox 32">
              <a:extLst>
                <a:ext uri="{FF2B5EF4-FFF2-40B4-BE49-F238E27FC236}">
                  <a16:creationId xmlns:a16="http://schemas.microsoft.com/office/drawing/2014/main" id="{B4F1C18B-7A18-374F-AB89-615DD30681B7}"/>
                </a:ext>
              </a:extLst>
            </p:cNvPr>
            <p:cNvSpPr txBox="1"/>
            <p:nvPr/>
          </p:nvSpPr>
          <p:spPr>
            <a:xfrm>
              <a:off x="9051984" y="3849959"/>
              <a:ext cx="1178221" cy="399877"/>
            </a:xfrm>
            <a:prstGeom prst="rect">
              <a:avLst/>
            </a:prstGeom>
            <a:noFill/>
          </p:spPr>
          <p:txBody>
            <a:bodyPr wrap="none" rtlCol="0">
              <a:spAutoFit/>
            </a:bodyPr>
            <a:lstStyle/>
            <a:p>
              <a:pPr defTabSz="914126">
                <a:defRPr/>
              </a:pPr>
              <a:r>
                <a:rPr lang="en-US" sz="1999" dirty="0">
                  <a:solidFill>
                    <a:srgbClr val="262626"/>
                  </a:solidFill>
                  <a:latin typeface="Amazon Ember Light" panose="020B0403020204020204" pitchFamily="34" charset="0"/>
                  <a:ea typeface="Amazon Ember Light" panose="020B0403020204020204" pitchFamily="34" charset="0"/>
                  <a:cs typeface="Amazon Ember Light" panose="020B0403020204020204" pitchFamily="34" charset="0"/>
                </a:rPr>
                <a:t>Features</a:t>
              </a:r>
            </a:p>
          </p:txBody>
        </p:sp>
        <p:sp>
          <p:nvSpPr>
            <p:cNvPr id="34" name="TextBox 33">
              <a:extLst>
                <a:ext uri="{FF2B5EF4-FFF2-40B4-BE49-F238E27FC236}">
                  <a16:creationId xmlns:a16="http://schemas.microsoft.com/office/drawing/2014/main" id="{14CAE73E-A3A8-204B-AE04-13035D86E455}"/>
                </a:ext>
              </a:extLst>
            </p:cNvPr>
            <p:cNvSpPr txBox="1"/>
            <p:nvPr/>
          </p:nvSpPr>
          <p:spPr>
            <a:xfrm>
              <a:off x="6752671" y="3868179"/>
              <a:ext cx="816250" cy="399981"/>
            </a:xfrm>
            <a:prstGeom prst="rect">
              <a:avLst/>
            </a:prstGeom>
            <a:noFill/>
          </p:spPr>
          <p:txBody>
            <a:bodyPr wrap="none" rtlCol="0">
              <a:spAutoFit/>
            </a:bodyPr>
            <a:lstStyle/>
            <a:p>
              <a:pPr defTabSz="914126">
                <a:defRPr/>
              </a:pPr>
              <a:r>
                <a:rPr lang="en-US" sz="1999" dirty="0">
                  <a:solidFill>
                    <a:srgbClr val="262626"/>
                  </a:solidFill>
                  <a:latin typeface="Amazon Ember Light" panose="020B0403020204020204" pitchFamily="34" charset="0"/>
                  <a:ea typeface="Amazon Ember Light" panose="020B0403020204020204" pitchFamily="34" charset="0"/>
                  <a:cs typeface="Amazon Ember Light" panose="020B0403020204020204" pitchFamily="34" charset="0"/>
                </a:rPr>
                <a:t>Label</a:t>
              </a:r>
            </a:p>
          </p:txBody>
        </p:sp>
        <p:sp>
          <p:nvSpPr>
            <p:cNvPr id="35" name="Left Bracket 34">
              <a:extLst>
                <a:ext uri="{FF2B5EF4-FFF2-40B4-BE49-F238E27FC236}">
                  <a16:creationId xmlns:a16="http://schemas.microsoft.com/office/drawing/2014/main" id="{B06DF5E9-4651-2B4F-9AAC-2BAD073585D5}"/>
                </a:ext>
              </a:extLst>
            </p:cNvPr>
            <p:cNvSpPr/>
            <p:nvPr/>
          </p:nvSpPr>
          <p:spPr>
            <a:xfrm rot="5400000">
              <a:off x="9638308" y="2660957"/>
              <a:ext cx="162081" cy="3372769"/>
            </a:xfrm>
            <a:prstGeom prst="leftBracket">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914126">
                <a:defRPr/>
              </a:pPr>
              <a:endParaRPr lang="en-US" sz="1799">
                <a:solidFill>
                  <a:srgbClr val="262626"/>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36" name="Left Bracket 35">
              <a:extLst>
                <a:ext uri="{FF2B5EF4-FFF2-40B4-BE49-F238E27FC236}">
                  <a16:creationId xmlns:a16="http://schemas.microsoft.com/office/drawing/2014/main" id="{38AF8D9E-9DDF-CE4C-B9A7-69BA431912AB}"/>
                </a:ext>
              </a:extLst>
            </p:cNvPr>
            <p:cNvSpPr/>
            <p:nvPr/>
          </p:nvSpPr>
          <p:spPr>
            <a:xfrm rot="5400000">
              <a:off x="7066045" y="4073819"/>
              <a:ext cx="160633" cy="548497"/>
            </a:xfrm>
            <a:prstGeom prst="leftBracket">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914126">
                <a:defRPr/>
              </a:pPr>
              <a:endParaRPr lang="en-US" sz="1799">
                <a:solidFill>
                  <a:srgbClr val="262626"/>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grpSp>
        <p:nvGrpSpPr>
          <p:cNvPr id="84" name="Group 83">
            <a:extLst>
              <a:ext uri="{FF2B5EF4-FFF2-40B4-BE49-F238E27FC236}">
                <a16:creationId xmlns:a16="http://schemas.microsoft.com/office/drawing/2014/main" id="{45F6C644-B218-4949-AACF-3CF0F2F89035}"/>
              </a:ext>
            </a:extLst>
          </p:cNvPr>
          <p:cNvGrpSpPr/>
          <p:nvPr/>
        </p:nvGrpSpPr>
        <p:grpSpPr>
          <a:xfrm>
            <a:off x="6488099" y="1477749"/>
            <a:ext cx="4938020" cy="2230418"/>
            <a:chOff x="6488099" y="1477749"/>
            <a:chExt cx="4938020" cy="2230418"/>
          </a:xfrm>
        </p:grpSpPr>
        <p:sp>
          <p:nvSpPr>
            <p:cNvPr id="38" name="Flowchart: Connector 29">
              <a:extLst>
                <a:ext uri="{FF2B5EF4-FFF2-40B4-BE49-F238E27FC236}">
                  <a16:creationId xmlns:a16="http://schemas.microsoft.com/office/drawing/2014/main" id="{94FD1E62-2422-D84F-99AA-36CD809B0E5E}"/>
                </a:ext>
              </a:extLst>
            </p:cNvPr>
            <p:cNvSpPr/>
            <p:nvPr/>
          </p:nvSpPr>
          <p:spPr>
            <a:xfrm>
              <a:off x="6758644" y="3200397"/>
              <a:ext cx="83583" cy="91134"/>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39" name="Flowchart: Connector 30">
              <a:extLst>
                <a:ext uri="{FF2B5EF4-FFF2-40B4-BE49-F238E27FC236}">
                  <a16:creationId xmlns:a16="http://schemas.microsoft.com/office/drawing/2014/main" id="{D56CC69B-4818-1049-9A91-2B9016A42D77}"/>
                </a:ext>
              </a:extLst>
            </p:cNvPr>
            <p:cNvSpPr/>
            <p:nvPr/>
          </p:nvSpPr>
          <p:spPr>
            <a:xfrm>
              <a:off x="7010089" y="3361781"/>
              <a:ext cx="83583" cy="91134"/>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40" name="Flowchart: Connector 31">
              <a:extLst>
                <a:ext uri="{FF2B5EF4-FFF2-40B4-BE49-F238E27FC236}">
                  <a16:creationId xmlns:a16="http://schemas.microsoft.com/office/drawing/2014/main" id="{F3F56B4B-A61D-8E42-AB07-9B0A6F84696E}"/>
                </a:ext>
              </a:extLst>
            </p:cNvPr>
            <p:cNvSpPr/>
            <p:nvPr/>
          </p:nvSpPr>
          <p:spPr>
            <a:xfrm>
              <a:off x="7152248" y="3143439"/>
              <a:ext cx="83583" cy="91134"/>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41" name="Flowchart: Connector 32">
              <a:extLst>
                <a:ext uri="{FF2B5EF4-FFF2-40B4-BE49-F238E27FC236}">
                  <a16:creationId xmlns:a16="http://schemas.microsoft.com/office/drawing/2014/main" id="{5E3E6E0D-D160-6A4B-B2B5-DACBE13AB405}"/>
                </a:ext>
              </a:extLst>
            </p:cNvPr>
            <p:cNvSpPr/>
            <p:nvPr/>
          </p:nvSpPr>
          <p:spPr>
            <a:xfrm>
              <a:off x="7432256" y="3228876"/>
              <a:ext cx="83583" cy="91134"/>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42" name="Flowchart: Connector 33">
              <a:extLst>
                <a:ext uri="{FF2B5EF4-FFF2-40B4-BE49-F238E27FC236}">
                  <a16:creationId xmlns:a16="http://schemas.microsoft.com/office/drawing/2014/main" id="{699E69A4-30DB-264D-9E45-C3A043B83910}"/>
                </a:ext>
              </a:extLst>
            </p:cNvPr>
            <p:cNvSpPr/>
            <p:nvPr/>
          </p:nvSpPr>
          <p:spPr>
            <a:xfrm>
              <a:off x="7496410" y="2670579"/>
              <a:ext cx="83583" cy="91134"/>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43" name="Flowchart: Connector 34">
              <a:extLst>
                <a:ext uri="{FF2B5EF4-FFF2-40B4-BE49-F238E27FC236}">
                  <a16:creationId xmlns:a16="http://schemas.microsoft.com/office/drawing/2014/main" id="{F14E8644-AB70-E942-AC2D-8E4850345E73}"/>
                </a:ext>
              </a:extLst>
            </p:cNvPr>
            <p:cNvSpPr/>
            <p:nvPr/>
          </p:nvSpPr>
          <p:spPr>
            <a:xfrm>
              <a:off x="7920281" y="2949078"/>
              <a:ext cx="83583" cy="91134"/>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44" name="Flowchart: Connector 35">
              <a:extLst>
                <a:ext uri="{FF2B5EF4-FFF2-40B4-BE49-F238E27FC236}">
                  <a16:creationId xmlns:a16="http://schemas.microsoft.com/office/drawing/2014/main" id="{2F57BF1B-7205-C141-AE92-7B0E68EB8BC5}"/>
                </a:ext>
              </a:extLst>
            </p:cNvPr>
            <p:cNvSpPr/>
            <p:nvPr/>
          </p:nvSpPr>
          <p:spPr>
            <a:xfrm>
              <a:off x="8234175" y="3019526"/>
              <a:ext cx="83583" cy="91134"/>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45" name="Flowchart: Connector 36">
              <a:extLst>
                <a:ext uri="{FF2B5EF4-FFF2-40B4-BE49-F238E27FC236}">
                  <a16:creationId xmlns:a16="http://schemas.microsoft.com/office/drawing/2014/main" id="{FD592D26-6DAF-A846-8078-E41050080515}"/>
                </a:ext>
              </a:extLst>
            </p:cNvPr>
            <p:cNvSpPr/>
            <p:nvPr/>
          </p:nvSpPr>
          <p:spPr>
            <a:xfrm>
              <a:off x="8160857" y="2670578"/>
              <a:ext cx="83583" cy="91134"/>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46" name="Flowchart: Connector 38">
              <a:extLst>
                <a:ext uri="{FF2B5EF4-FFF2-40B4-BE49-F238E27FC236}">
                  <a16:creationId xmlns:a16="http://schemas.microsoft.com/office/drawing/2014/main" id="{AB21E99F-874C-D34D-8626-DD86CFF2EECF}"/>
                </a:ext>
              </a:extLst>
            </p:cNvPr>
            <p:cNvSpPr/>
            <p:nvPr/>
          </p:nvSpPr>
          <p:spPr>
            <a:xfrm>
              <a:off x="8515993" y="2412390"/>
              <a:ext cx="83583" cy="91134"/>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47" name="Flowchart: Connector 40">
              <a:extLst>
                <a:ext uri="{FF2B5EF4-FFF2-40B4-BE49-F238E27FC236}">
                  <a16:creationId xmlns:a16="http://schemas.microsoft.com/office/drawing/2014/main" id="{7172878F-8D72-034B-ACE6-5D642418D1EE}"/>
                </a:ext>
              </a:extLst>
            </p:cNvPr>
            <p:cNvSpPr/>
            <p:nvPr/>
          </p:nvSpPr>
          <p:spPr>
            <a:xfrm>
              <a:off x="8447257" y="2613620"/>
              <a:ext cx="83583" cy="91134"/>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48" name="Flowchart: Connector 41">
              <a:extLst>
                <a:ext uri="{FF2B5EF4-FFF2-40B4-BE49-F238E27FC236}">
                  <a16:creationId xmlns:a16="http://schemas.microsoft.com/office/drawing/2014/main" id="{D9530151-0FA8-5942-88D8-055EDF0D2BD4}"/>
                </a:ext>
              </a:extLst>
            </p:cNvPr>
            <p:cNvSpPr/>
            <p:nvPr/>
          </p:nvSpPr>
          <p:spPr>
            <a:xfrm>
              <a:off x="8483915" y="2706050"/>
              <a:ext cx="83583" cy="91134"/>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49" name="Flowchart: Connector 42">
              <a:extLst>
                <a:ext uri="{FF2B5EF4-FFF2-40B4-BE49-F238E27FC236}">
                  <a16:creationId xmlns:a16="http://schemas.microsoft.com/office/drawing/2014/main" id="{573778A3-D54D-9B4D-9D56-C74769E51A90}"/>
                </a:ext>
              </a:extLst>
            </p:cNvPr>
            <p:cNvSpPr/>
            <p:nvPr/>
          </p:nvSpPr>
          <p:spPr>
            <a:xfrm>
              <a:off x="9087248" y="2675575"/>
              <a:ext cx="83583" cy="91134"/>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50" name="Flowchart: Connector 43">
              <a:extLst>
                <a:ext uri="{FF2B5EF4-FFF2-40B4-BE49-F238E27FC236}">
                  <a16:creationId xmlns:a16="http://schemas.microsoft.com/office/drawing/2014/main" id="{BB8DD4DE-338C-D84D-9E0B-31B86CCE9346}"/>
                </a:ext>
              </a:extLst>
            </p:cNvPr>
            <p:cNvSpPr/>
            <p:nvPr/>
          </p:nvSpPr>
          <p:spPr>
            <a:xfrm>
              <a:off x="9012387" y="2369580"/>
              <a:ext cx="83583" cy="91134"/>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51" name="Flowchart: Connector 44">
              <a:extLst>
                <a:ext uri="{FF2B5EF4-FFF2-40B4-BE49-F238E27FC236}">
                  <a16:creationId xmlns:a16="http://schemas.microsoft.com/office/drawing/2014/main" id="{6065879A-EC31-3C47-AE77-C08D3EF237A8}"/>
                </a:ext>
              </a:extLst>
            </p:cNvPr>
            <p:cNvSpPr/>
            <p:nvPr/>
          </p:nvSpPr>
          <p:spPr>
            <a:xfrm>
              <a:off x="8943651" y="2541204"/>
              <a:ext cx="83583" cy="91134"/>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52" name="Flowchart: Connector 45">
              <a:extLst>
                <a:ext uri="{FF2B5EF4-FFF2-40B4-BE49-F238E27FC236}">
                  <a16:creationId xmlns:a16="http://schemas.microsoft.com/office/drawing/2014/main" id="{A66F7B9E-EA4A-7D4C-8EFB-F89F9272CE2C}"/>
                </a:ext>
              </a:extLst>
            </p:cNvPr>
            <p:cNvSpPr/>
            <p:nvPr/>
          </p:nvSpPr>
          <p:spPr>
            <a:xfrm>
              <a:off x="9161316" y="2054255"/>
              <a:ext cx="83583" cy="91134"/>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53" name="Flowchart: Connector 46">
              <a:extLst>
                <a:ext uri="{FF2B5EF4-FFF2-40B4-BE49-F238E27FC236}">
                  <a16:creationId xmlns:a16="http://schemas.microsoft.com/office/drawing/2014/main" id="{0F702244-EB79-094D-862D-5EA118ED8753}"/>
                </a:ext>
              </a:extLst>
            </p:cNvPr>
            <p:cNvSpPr/>
            <p:nvPr/>
          </p:nvSpPr>
          <p:spPr>
            <a:xfrm>
              <a:off x="9516404" y="2307626"/>
              <a:ext cx="83583" cy="91134"/>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54" name="Flowchart: Connector 47">
              <a:extLst>
                <a:ext uri="{FF2B5EF4-FFF2-40B4-BE49-F238E27FC236}">
                  <a16:creationId xmlns:a16="http://schemas.microsoft.com/office/drawing/2014/main" id="{AC332E5D-7FDD-B847-93EA-CF4CB0BBB3CC}"/>
                </a:ext>
              </a:extLst>
            </p:cNvPr>
            <p:cNvSpPr/>
            <p:nvPr/>
          </p:nvSpPr>
          <p:spPr>
            <a:xfrm>
              <a:off x="9957903" y="2240475"/>
              <a:ext cx="83583" cy="91134"/>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55" name="Flowchart: Connector 70">
              <a:extLst>
                <a:ext uri="{FF2B5EF4-FFF2-40B4-BE49-F238E27FC236}">
                  <a16:creationId xmlns:a16="http://schemas.microsoft.com/office/drawing/2014/main" id="{5B1E13C8-CAF7-C24A-81FF-8368D4876BB9}"/>
                </a:ext>
              </a:extLst>
            </p:cNvPr>
            <p:cNvSpPr/>
            <p:nvPr/>
          </p:nvSpPr>
          <p:spPr>
            <a:xfrm>
              <a:off x="9773115" y="2585140"/>
              <a:ext cx="83583" cy="91134"/>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56" name="Flowchart: Connector 71">
              <a:extLst>
                <a:ext uri="{FF2B5EF4-FFF2-40B4-BE49-F238E27FC236}">
                  <a16:creationId xmlns:a16="http://schemas.microsoft.com/office/drawing/2014/main" id="{26C8A21F-1204-D54E-8792-0235AB67CA0A}"/>
                </a:ext>
              </a:extLst>
            </p:cNvPr>
            <p:cNvSpPr/>
            <p:nvPr/>
          </p:nvSpPr>
          <p:spPr>
            <a:xfrm>
              <a:off x="9903663" y="1707288"/>
              <a:ext cx="83583" cy="91134"/>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57" name="Flowchart: Connector 72">
              <a:extLst>
                <a:ext uri="{FF2B5EF4-FFF2-40B4-BE49-F238E27FC236}">
                  <a16:creationId xmlns:a16="http://schemas.microsoft.com/office/drawing/2014/main" id="{13B75006-9883-8D42-B54D-FF36E78CC5C8}"/>
                </a:ext>
              </a:extLst>
            </p:cNvPr>
            <p:cNvSpPr/>
            <p:nvPr/>
          </p:nvSpPr>
          <p:spPr>
            <a:xfrm>
              <a:off x="10274088" y="1817831"/>
              <a:ext cx="83583" cy="91134"/>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58" name="Flowchart: Connector 73">
              <a:extLst>
                <a:ext uri="{FF2B5EF4-FFF2-40B4-BE49-F238E27FC236}">
                  <a16:creationId xmlns:a16="http://schemas.microsoft.com/office/drawing/2014/main" id="{2049B495-9D7C-C245-8EA5-59291F64740B}"/>
                </a:ext>
              </a:extLst>
            </p:cNvPr>
            <p:cNvSpPr/>
            <p:nvPr/>
          </p:nvSpPr>
          <p:spPr>
            <a:xfrm>
              <a:off x="10736910" y="1477749"/>
              <a:ext cx="83583" cy="91134"/>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cxnSp>
          <p:nvCxnSpPr>
            <p:cNvPr id="59" name="Straight Connector 58">
              <a:extLst>
                <a:ext uri="{FF2B5EF4-FFF2-40B4-BE49-F238E27FC236}">
                  <a16:creationId xmlns:a16="http://schemas.microsoft.com/office/drawing/2014/main" id="{533149FD-679D-1849-AA7E-4C390CC6719F}"/>
                </a:ext>
              </a:extLst>
            </p:cNvPr>
            <p:cNvCxnSpPr/>
            <p:nvPr/>
          </p:nvCxnSpPr>
          <p:spPr>
            <a:xfrm flipV="1">
              <a:off x="6488099" y="1686931"/>
              <a:ext cx="4828862" cy="1731809"/>
            </a:xfrm>
            <a:prstGeom prst="line">
              <a:avLst/>
            </a:prstGeom>
            <a:solidFill>
              <a:schemeClr val="tx1"/>
            </a:solidFill>
            <a:ln w="38100">
              <a:solidFill>
                <a:schemeClr val="accent6"/>
              </a:solidFill>
              <a:prstDash val="solid"/>
            </a:ln>
          </p:spPr>
          <p:style>
            <a:lnRef idx="3">
              <a:schemeClr val="accent4"/>
            </a:lnRef>
            <a:fillRef idx="0">
              <a:schemeClr val="accent4"/>
            </a:fillRef>
            <a:effectRef idx="2">
              <a:schemeClr val="accent4"/>
            </a:effectRef>
            <a:fontRef idx="minor">
              <a:schemeClr val="tx1"/>
            </a:fontRef>
          </p:style>
        </p:cxnSp>
        <p:cxnSp>
          <p:nvCxnSpPr>
            <p:cNvPr id="60" name="Straight Connector 59">
              <a:extLst>
                <a:ext uri="{FF2B5EF4-FFF2-40B4-BE49-F238E27FC236}">
                  <a16:creationId xmlns:a16="http://schemas.microsoft.com/office/drawing/2014/main" id="{EEAF294B-5740-B444-8E84-1B2BDA0C6615}"/>
                </a:ext>
              </a:extLst>
            </p:cNvPr>
            <p:cNvCxnSpPr/>
            <p:nvPr/>
          </p:nvCxnSpPr>
          <p:spPr>
            <a:xfrm flipV="1">
              <a:off x="6488099" y="1477749"/>
              <a:ext cx="0" cy="2230418"/>
            </a:xfrm>
            <a:prstGeom prst="line">
              <a:avLst/>
            </a:prstGeom>
            <a:solidFill>
              <a:schemeClr val="tx1"/>
            </a:solidFill>
            <a:ln>
              <a:solidFill>
                <a:srgbClr val="51504F"/>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4ECE3CDC-AF8D-8942-B9EB-0D34CD4100A5}"/>
                </a:ext>
              </a:extLst>
            </p:cNvPr>
            <p:cNvCxnSpPr/>
            <p:nvPr/>
          </p:nvCxnSpPr>
          <p:spPr>
            <a:xfrm>
              <a:off x="6488099" y="3695039"/>
              <a:ext cx="4938020" cy="0"/>
            </a:xfrm>
            <a:prstGeom prst="line">
              <a:avLst/>
            </a:prstGeom>
            <a:solidFill>
              <a:schemeClr val="tx1"/>
            </a:solidFill>
            <a:ln>
              <a:solidFill>
                <a:srgbClr val="51504F"/>
              </a:solidFill>
            </a:ln>
          </p:spPr>
          <p:style>
            <a:lnRef idx="1">
              <a:schemeClr val="accent1"/>
            </a:lnRef>
            <a:fillRef idx="0">
              <a:schemeClr val="accent1"/>
            </a:fillRef>
            <a:effectRef idx="0">
              <a:schemeClr val="accent1"/>
            </a:effectRef>
            <a:fontRef idx="minor">
              <a:schemeClr val="tx1"/>
            </a:fontRef>
          </p:style>
        </p:cxnSp>
      </p:grpSp>
      <p:cxnSp>
        <p:nvCxnSpPr>
          <p:cNvPr id="80" name="Straight Connector 79">
            <a:extLst>
              <a:ext uri="{FF2B5EF4-FFF2-40B4-BE49-F238E27FC236}">
                <a16:creationId xmlns:a16="http://schemas.microsoft.com/office/drawing/2014/main" id="{E634F378-3692-C043-B611-5D57A58DB199}"/>
              </a:ext>
            </a:extLst>
          </p:cNvPr>
          <p:cNvCxnSpPr>
            <a:cxnSpLocks/>
            <a:stCxn id="98" idx="2"/>
            <a:endCxn id="82" idx="0"/>
          </p:cNvCxnSpPr>
          <p:nvPr/>
        </p:nvCxnSpPr>
        <p:spPr>
          <a:xfrm flipH="1">
            <a:off x="2225703" y="3191720"/>
            <a:ext cx="1034962" cy="729165"/>
          </a:xfrm>
          <a:prstGeom prst="line">
            <a:avLst/>
          </a:prstGeom>
          <a:solidFill>
            <a:schemeClr val="tx1"/>
          </a:solidFill>
          <a:ln w="38100">
            <a:solidFill>
              <a:srgbClr val="FFA725"/>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CE0A52FC-7CC3-4E46-8714-2A1CDD8CF241}"/>
              </a:ext>
            </a:extLst>
          </p:cNvPr>
          <p:cNvCxnSpPr>
            <a:cxnSpLocks/>
            <a:stCxn id="98" idx="2"/>
            <a:endCxn id="85" idx="0"/>
          </p:cNvCxnSpPr>
          <p:nvPr/>
        </p:nvCxnSpPr>
        <p:spPr>
          <a:xfrm>
            <a:off x="3260665" y="3191720"/>
            <a:ext cx="1119377" cy="729165"/>
          </a:xfrm>
          <a:prstGeom prst="line">
            <a:avLst/>
          </a:prstGeom>
          <a:solidFill>
            <a:schemeClr val="tx1"/>
          </a:solidFill>
          <a:ln w="12700">
            <a:solidFill>
              <a:schemeClr val="bg2">
                <a:lumMod val="85000"/>
              </a:schemeClr>
            </a:solidFill>
          </a:ln>
        </p:spPr>
        <p:style>
          <a:lnRef idx="3">
            <a:schemeClr val="accent1"/>
          </a:lnRef>
          <a:fillRef idx="0">
            <a:schemeClr val="accent1"/>
          </a:fillRef>
          <a:effectRef idx="2">
            <a:schemeClr val="accent1"/>
          </a:effectRef>
          <a:fontRef idx="minor">
            <a:schemeClr val="tx1"/>
          </a:fontRef>
        </p:style>
      </p:cxnSp>
      <p:sp>
        <p:nvSpPr>
          <p:cNvPr id="82" name="Rounded Rectangle 81">
            <a:extLst>
              <a:ext uri="{FF2B5EF4-FFF2-40B4-BE49-F238E27FC236}">
                <a16:creationId xmlns:a16="http://schemas.microsoft.com/office/drawing/2014/main" id="{A96254CD-46D2-D44C-8EDF-0A1C0040E4D9}"/>
              </a:ext>
            </a:extLst>
          </p:cNvPr>
          <p:cNvSpPr/>
          <p:nvPr/>
        </p:nvSpPr>
        <p:spPr>
          <a:xfrm>
            <a:off x="1379883" y="3920885"/>
            <a:ext cx="1691640" cy="804462"/>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r>
              <a:rPr lang="en-US" sz="1799"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Regression</a:t>
            </a:r>
            <a:br>
              <a:rPr lang="en-US" sz="160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br>
            <a:r>
              <a:rPr lang="en-US" sz="140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(Quantity)</a:t>
            </a:r>
          </a:p>
        </p:txBody>
      </p:sp>
      <p:sp>
        <p:nvSpPr>
          <p:cNvPr id="85" name="Rounded Rectangle 84">
            <a:extLst>
              <a:ext uri="{FF2B5EF4-FFF2-40B4-BE49-F238E27FC236}">
                <a16:creationId xmlns:a16="http://schemas.microsoft.com/office/drawing/2014/main" id="{B1A0AF76-6B20-B84D-B78B-049A0750CC78}"/>
              </a:ext>
            </a:extLst>
          </p:cNvPr>
          <p:cNvSpPr/>
          <p:nvPr/>
        </p:nvSpPr>
        <p:spPr>
          <a:xfrm>
            <a:off x="3535566" y="3920885"/>
            <a:ext cx="1688952" cy="804462"/>
          </a:xfrm>
          <a:prstGeom prst="round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r>
              <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rPr>
              <a:t>Classification</a:t>
            </a:r>
            <a:br>
              <a:rPr lang="en-US" sz="1600"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rPr>
            </a:br>
            <a:r>
              <a:rPr lang="en-US" sz="1400"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rPr>
              <a:t>(Category)</a:t>
            </a:r>
          </a:p>
        </p:txBody>
      </p:sp>
      <p:sp>
        <p:nvSpPr>
          <p:cNvPr id="98" name="Rounded Rectangle 97">
            <a:extLst>
              <a:ext uri="{FF2B5EF4-FFF2-40B4-BE49-F238E27FC236}">
                <a16:creationId xmlns:a16="http://schemas.microsoft.com/office/drawing/2014/main" id="{55D43457-57D0-1541-95FC-2D9EFF363D91}"/>
              </a:ext>
            </a:extLst>
          </p:cNvPr>
          <p:cNvSpPr/>
          <p:nvPr/>
        </p:nvSpPr>
        <p:spPr>
          <a:xfrm>
            <a:off x="1713622" y="2160827"/>
            <a:ext cx="3094086" cy="1030893"/>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r>
              <a:rPr lang="en-US" sz="1999"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Supervised Learning</a:t>
            </a:r>
          </a:p>
        </p:txBody>
      </p:sp>
      <p:graphicFrame>
        <p:nvGraphicFramePr>
          <p:cNvPr id="62" name="Content Placeholder 1">
            <a:extLst>
              <a:ext uri="{FF2B5EF4-FFF2-40B4-BE49-F238E27FC236}">
                <a16:creationId xmlns:a16="http://schemas.microsoft.com/office/drawing/2014/main" id="{02C37A4B-46F0-0343-92F3-1D09A7165766}"/>
              </a:ext>
            </a:extLst>
          </p:cNvPr>
          <p:cNvGraphicFramePr>
            <a:graphicFrameLocks/>
          </p:cNvGraphicFramePr>
          <p:nvPr/>
        </p:nvGraphicFramePr>
        <p:xfrm>
          <a:off x="6459872" y="4460561"/>
          <a:ext cx="5254752" cy="1554480"/>
        </p:xfrm>
        <a:graphic>
          <a:graphicData uri="http://schemas.openxmlformats.org/drawingml/2006/table">
            <a:tbl>
              <a:tblPr firstRow="1" bandRow="1">
                <a:tableStyleId>{5C22544A-7EE6-4342-B048-85BDC9FD1C3A}</a:tableStyleId>
              </a:tblPr>
              <a:tblGrid>
                <a:gridCol w="1389888">
                  <a:extLst>
                    <a:ext uri="{9D8B030D-6E8A-4147-A177-3AD203B41FA5}">
                      <a16:colId xmlns:a16="http://schemas.microsoft.com/office/drawing/2014/main" val="4130866576"/>
                    </a:ext>
                  </a:extLst>
                </a:gridCol>
                <a:gridCol w="1548384">
                  <a:extLst>
                    <a:ext uri="{9D8B030D-6E8A-4147-A177-3AD203B41FA5}">
                      <a16:colId xmlns:a16="http://schemas.microsoft.com/office/drawing/2014/main" val="2682145629"/>
                    </a:ext>
                  </a:extLst>
                </a:gridCol>
                <a:gridCol w="1438656">
                  <a:extLst>
                    <a:ext uri="{9D8B030D-6E8A-4147-A177-3AD203B41FA5}">
                      <a16:colId xmlns:a16="http://schemas.microsoft.com/office/drawing/2014/main" val="2873927588"/>
                    </a:ext>
                  </a:extLst>
                </a:gridCol>
                <a:gridCol w="877824">
                  <a:extLst>
                    <a:ext uri="{9D8B030D-6E8A-4147-A177-3AD203B41FA5}">
                      <a16:colId xmlns:a16="http://schemas.microsoft.com/office/drawing/2014/main" val="1435554708"/>
                    </a:ext>
                  </a:extLst>
                </a:gridCol>
              </a:tblGrid>
              <a:tr h="0">
                <a:tc>
                  <a:txBody>
                    <a:bodyPr/>
                    <a:lstStyle/>
                    <a:p>
                      <a:pPr algn="ctr"/>
                      <a:r>
                        <a:rPr lang="en-US" sz="1800" b="0" i="0" dirty="0">
                          <a:latin typeface="Amazon Ember Light" panose="020B0403020204020204" pitchFamily="34" charset="0"/>
                          <a:ea typeface="Amazon Ember Light" panose="020B0403020204020204" pitchFamily="34" charset="0"/>
                          <a:cs typeface="Amazon Ember Light" panose="020B0403020204020204" pitchFamily="34" charset="0"/>
                        </a:rPr>
                        <a:t>Price</a:t>
                      </a:r>
                    </a:p>
                  </a:txBody>
                  <a:tcPr anchor="ctr">
                    <a:lnB w="12700" cap="flat" cmpd="sng" algn="ctr">
                      <a:solidFill>
                        <a:schemeClr val="tx1"/>
                      </a:solidFill>
                      <a:prstDash val="solid"/>
                      <a:round/>
                      <a:headEnd type="none" w="med" len="med"/>
                      <a:tailEnd type="none" w="med" len="med"/>
                    </a:lnB>
                    <a:solidFill>
                      <a:schemeClr val="tx1"/>
                    </a:solidFill>
                  </a:tcPr>
                </a:tc>
                <a:tc>
                  <a:txBody>
                    <a:bodyPr/>
                    <a:lstStyle/>
                    <a:p>
                      <a:pPr algn="ctr"/>
                      <a:r>
                        <a:rPr lang="en-US" sz="1800" b="0" i="0" dirty="0">
                          <a:latin typeface="Amazon Ember Light" panose="020B0403020204020204" pitchFamily="34" charset="0"/>
                          <a:ea typeface="Amazon Ember Light" panose="020B0403020204020204" pitchFamily="34" charset="0"/>
                          <a:cs typeface="Amazon Ember Light" panose="020B0403020204020204" pitchFamily="34" charset="0"/>
                        </a:rPr>
                        <a:t>Bedrooms</a:t>
                      </a:r>
                    </a:p>
                  </a:txBody>
                  <a:tcPr anchor="ctr">
                    <a:lnB w="12700" cap="flat" cmpd="sng" algn="ctr">
                      <a:solidFill>
                        <a:schemeClr val="tx1"/>
                      </a:solidFill>
                      <a:prstDash val="solid"/>
                      <a:round/>
                      <a:headEnd type="none" w="med" len="med"/>
                      <a:tailEnd type="none" w="med" len="med"/>
                    </a:lnB>
                    <a:solidFill>
                      <a:schemeClr val="tx1"/>
                    </a:solidFill>
                  </a:tcPr>
                </a:tc>
                <a:tc>
                  <a:txBody>
                    <a:bodyPr/>
                    <a:lstStyle/>
                    <a:p>
                      <a:pPr algn="ctr"/>
                      <a:r>
                        <a:rPr lang="en-US" sz="1800" b="0" i="0" dirty="0">
                          <a:latin typeface="Amazon Ember Light" panose="020B0403020204020204" pitchFamily="34" charset="0"/>
                          <a:ea typeface="Amazon Ember Light" panose="020B0403020204020204" pitchFamily="34" charset="0"/>
                          <a:cs typeface="Amazon Ember Light" panose="020B0403020204020204" pitchFamily="34" charset="0"/>
                        </a:rPr>
                        <a:t>SqFootage</a:t>
                      </a:r>
                    </a:p>
                  </a:txBody>
                  <a:tcPr anchor="ctr">
                    <a:lnB w="12700" cap="flat" cmpd="sng" algn="ctr">
                      <a:solidFill>
                        <a:schemeClr val="tx1"/>
                      </a:solidFill>
                      <a:prstDash val="solid"/>
                      <a:round/>
                      <a:headEnd type="none" w="med" len="med"/>
                      <a:tailEnd type="none" w="med" len="med"/>
                    </a:lnB>
                    <a:solidFill>
                      <a:schemeClr val="tx1"/>
                    </a:solidFill>
                  </a:tcPr>
                </a:tc>
                <a:tc>
                  <a:txBody>
                    <a:bodyPr/>
                    <a:lstStyle/>
                    <a:p>
                      <a:pPr algn="ctr"/>
                      <a:r>
                        <a:rPr lang="en-US" sz="1800" b="0" i="0" dirty="0">
                          <a:latin typeface="Amazon Ember Light" panose="020B0403020204020204" pitchFamily="34" charset="0"/>
                          <a:ea typeface="Amazon Ember Light" panose="020B0403020204020204" pitchFamily="34" charset="0"/>
                          <a:cs typeface="Amazon Ember Light" panose="020B0403020204020204" pitchFamily="34" charset="0"/>
                        </a:rPr>
                        <a:t>Age</a:t>
                      </a:r>
                    </a:p>
                  </a:txBody>
                  <a:tcPr anchor="ctr">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3192264851"/>
                  </a:ext>
                </a:extLst>
              </a:tr>
              <a:tr h="354184">
                <a:tc>
                  <a:txBody>
                    <a:bodyPr/>
                    <a:lstStyle/>
                    <a:p>
                      <a:pPr algn="ctr"/>
                      <a:r>
                        <a:rPr lang="en-US" sz="2000" b="0" i="0" dirty="0">
                          <a:latin typeface="Amazon Ember Light" panose="020B0403020204020204" pitchFamily="34" charset="0"/>
                          <a:ea typeface="Amazon Ember Light" panose="020B0403020204020204" pitchFamily="34" charset="0"/>
                          <a:cs typeface="Amazon Ember Light" panose="020B0403020204020204" pitchFamily="34" charset="0"/>
                        </a:rPr>
                        <a:t>280.000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i="0" dirty="0">
                          <a:latin typeface="Amazon Ember Light" panose="020B0403020204020204" pitchFamily="34" charset="0"/>
                          <a:ea typeface="Amazon Ember Light" panose="020B0403020204020204" pitchFamily="34" charset="0"/>
                          <a:cs typeface="Amazon Ember Light" panose="020B0403020204020204" pitchFamily="34"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i="0" dirty="0">
                          <a:latin typeface="Amazon Ember Light" panose="020B0403020204020204" pitchFamily="34" charset="0"/>
                          <a:ea typeface="Amazon Ember Light" panose="020B0403020204020204" pitchFamily="34" charset="0"/>
                          <a:cs typeface="Amazon Ember Light" panose="020B0403020204020204" pitchFamily="34" charset="0"/>
                        </a:rPr>
                        <a:t>3292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i="0" dirty="0">
                          <a:latin typeface="Amazon Ember Light" panose="020B0403020204020204" pitchFamily="34" charset="0"/>
                          <a:ea typeface="Amazon Ember Light" panose="020B0403020204020204" pitchFamily="34" charset="0"/>
                          <a:cs typeface="Amazon Ember Light" panose="020B0403020204020204" pitchFamily="34" charset="0"/>
                        </a:rPr>
                        <a:t>14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62903319"/>
                  </a:ext>
                </a:extLst>
              </a:tr>
              <a:tr h="354184">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sz="2000" b="0" i="0" dirty="0">
                          <a:latin typeface="Amazon Ember Light" panose="020B0403020204020204" pitchFamily="34" charset="0"/>
                          <a:ea typeface="Amazon Ember Light" panose="020B0403020204020204" pitchFamily="34" charset="0"/>
                          <a:cs typeface="Amazon Ember Light" panose="020B0403020204020204" pitchFamily="34" charset="0"/>
                        </a:rPr>
                        <a:t>210.030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i="0" dirty="0">
                          <a:latin typeface="Amazon Ember Light" panose="020B0403020204020204" pitchFamily="34" charset="0"/>
                          <a:ea typeface="Amazon Ember Light" panose="020B0403020204020204" pitchFamily="34" charset="0"/>
                          <a:cs typeface="Amazon Ember Light" panose="020B0403020204020204" pitchFamily="34"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i="0" dirty="0">
                          <a:latin typeface="Amazon Ember Light" panose="020B0403020204020204" pitchFamily="34" charset="0"/>
                          <a:ea typeface="Amazon Ember Light" panose="020B0403020204020204" pitchFamily="34" charset="0"/>
                          <a:cs typeface="Amazon Ember Light" panose="020B0403020204020204" pitchFamily="34" charset="0"/>
                        </a:rPr>
                        <a:t>2465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i="0" dirty="0">
                          <a:latin typeface="Amazon Ember Light" panose="020B0403020204020204" pitchFamily="34" charset="0"/>
                          <a:ea typeface="Amazon Ember Light" panose="020B0403020204020204" pitchFamily="34" charset="0"/>
                          <a:cs typeface="Amazon Ember Light" panose="020B0403020204020204" pitchFamily="34" charset="0"/>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85868569"/>
                  </a:ext>
                </a:extLst>
              </a:tr>
              <a:tr h="354184">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sz="2000" b="0" i="0" dirty="0">
                          <a:latin typeface="Amazon Ember Light" panose="020B0403020204020204" pitchFamily="34" charset="0"/>
                          <a:ea typeface="Amazon Ember Light" panose="020B0403020204020204" pitchFamily="34" charset="0"/>
                          <a:cs typeface="Amazon Ember Light" panose="020B0403020204020204" pitchFamily="34"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i="0" dirty="0">
                          <a:latin typeface="Amazon Ember Light" panose="020B0403020204020204" pitchFamily="34" charset="0"/>
                          <a:ea typeface="Amazon Ember Light" panose="020B0403020204020204" pitchFamily="34" charset="0"/>
                          <a:cs typeface="Amazon Ember Light" panose="020B0403020204020204" pitchFamily="34"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i="0" dirty="0">
                          <a:latin typeface="Amazon Ember Light" panose="020B0403020204020204" pitchFamily="34" charset="0"/>
                          <a:ea typeface="Amazon Ember Light" panose="020B0403020204020204" pitchFamily="34" charset="0"/>
                          <a:cs typeface="Amazon Ember Light" panose="020B0403020204020204" pitchFamily="34"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i="0" dirty="0">
                          <a:latin typeface="Amazon Ember Light" panose="020B0403020204020204" pitchFamily="34" charset="0"/>
                          <a:ea typeface="Amazon Ember Light" panose="020B0403020204020204" pitchFamily="34" charset="0"/>
                          <a:cs typeface="Amazon Ember Light" panose="020B0403020204020204" pitchFamily="34"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1181107"/>
                  </a:ext>
                </a:extLst>
              </a:tr>
            </a:tbl>
          </a:graphicData>
        </a:graphic>
      </p:graphicFrame>
      <p:sp>
        <p:nvSpPr>
          <p:cNvPr id="100" name="Rectangle 99">
            <a:extLst>
              <a:ext uri="{FF2B5EF4-FFF2-40B4-BE49-F238E27FC236}">
                <a16:creationId xmlns:a16="http://schemas.microsoft.com/office/drawing/2014/main" id="{F81B5DF9-25E8-5B40-B635-4A217F30C54C}"/>
              </a:ext>
            </a:extLst>
          </p:cNvPr>
          <p:cNvSpPr/>
          <p:nvPr/>
        </p:nvSpPr>
        <p:spPr>
          <a:xfrm>
            <a:off x="6394879" y="4413015"/>
            <a:ext cx="1515559" cy="1640446"/>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5" name="Rectangle 4">
            <a:extLst>
              <a:ext uri="{FF2B5EF4-FFF2-40B4-BE49-F238E27FC236}">
                <a16:creationId xmlns:a16="http://schemas.microsoft.com/office/drawing/2014/main" id="{294EC1D6-5F7D-F344-82C6-0F676562475E}"/>
              </a:ext>
            </a:extLst>
          </p:cNvPr>
          <p:cNvSpPr/>
          <p:nvPr/>
        </p:nvSpPr>
        <p:spPr>
          <a:xfrm>
            <a:off x="10166308" y="3348101"/>
            <a:ext cx="1308370" cy="369332"/>
          </a:xfrm>
          <a:prstGeom prst="rect">
            <a:avLst/>
          </a:prstGeom>
        </p:spPr>
        <p:txBody>
          <a:bodyPr wrap="none">
            <a:spAutoFit/>
          </a:bodyPr>
          <a:lstStyle/>
          <a:p>
            <a:pPr algn="ctr"/>
            <a:r>
              <a:rPr lang="en-US" dirty="0">
                <a:latin typeface="Amazon Ember Light" panose="020B0403020204020204" pitchFamily="34" charset="0"/>
                <a:ea typeface="Amazon Ember Light" panose="020B0403020204020204" pitchFamily="34" charset="0"/>
                <a:cs typeface="Amazon Ember Light" panose="020B0403020204020204" pitchFamily="34" charset="0"/>
              </a:rPr>
              <a:t>SqFootage</a:t>
            </a:r>
          </a:p>
        </p:txBody>
      </p:sp>
      <p:sp>
        <p:nvSpPr>
          <p:cNvPr id="6" name="Rectangle 5">
            <a:extLst>
              <a:ext uri="{FF2B5EF4-FFF2-40B4-BE49-F238E27FC236}">
                <a16:creationId xmlns:a16="http://schemas.microsoft.com/office/drawing/2014/main" id="{5AFF8569-1008-7C4F-B6D0-E54EDAAE9C43}"/>
              </a:ext>
            </a:extLst>
          </p:cNvPr>
          <p:cNvSpPr/>
          <p:nvPr/>
        </p:nvSpPr>
        <p:spPr>
          <a:xfrm rot="16200000">
            <a:off x="5925449" y="2262332"/>
            <a:ext cx="696024" cy="369332"/>
          </a:xfrm>
          <a:prstGeom prst="rect">
            <a:avLst/>
          </a:prstGeom>
        </p:spPr>
        <p:txBody>
          <a:bodyPr wrap="none">
            <a:spAutoFit/>
          </a:bodyPr>
          <a:lstStyle/>
          <a:p>
            <a:pPr algn="ctr"/>
            <a:r>
              <a:rPr lang="en-US" dirty="0">
                <a:latin typeface="Amazon Ember Light" panose="020B0403020204020204" pitchFamily="34" charset="0"/>
                <a:ea typeface="Amazon Ember Light" panose="020B0403020204020204" pitchFamily="34" charset="0"/>
                <a:cs typeface="Amazon Ember Light" panose="020B0403020204020204" pitchFamily="34" charset="0"/>
              </a:rPr>
              <a:t>Price</a:t>
            </a:r>
          </a:p>
        </p:txBody>
      </p:sp>
    </p:spTree>
    <p:extLst>
      <p:ext uri="{BB962C8B-B14F-4D97-AF65-F5344CB8AC3E}">
        <p14:creationId xmlns:p14="http://schemas.microsoft.com/office/powerpoint/2010/main" val="37630289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2" name="Content Placeholder 1">
            <a:extLst>
              <a:ext uri="{FF2B5EF4-FFF2-40B4-BE49-F238E27FC236}">
                <a16:creationId xmlns:a16="http://schemas.microsoft.com/office/drawing/2014/main" id="{A4773925-9BC5-9246-84D5-75A179CEA150}"/>
              </a:ext>
            </a:extLst>
          </p:cNvPr>
          <p:cNvGraphicFramePr>
            <a:graphicFrameLocks/>
          </p:cNvGraphicFramePr>
          <p:nvPr/>
        </p:nvGraphicFramePr>
        <p:xfrm>
          <a:off x="6439445" y="4435937"/>
          <a:ext cx="5254752" cy="1554480"/>
        </p:xfrm>
        <a:graphic>
          <a:graphicData uri="http://schemas.openxmlformats.org/drawingml/2006/table">
            <a:tbl>
              <a:tblPr firstRow="1" bandRow="1">
                <a:tableStyleId>{5C22544A-7EE6-4342-B048-85BDC9FD1C3A}</a:tableStyleId>
              </a:tblPr>
              <a:tblGrid>
                <a:gridCol w="1389888">
                  <a:extLst>
                    <a:ext uri="{9D8B030D-6E8A-4147-A177-3AD203B41FA5}">
                      <a16:colId xmlns:a16="http://schemas.microsoft.com/office/drawing/2014/main" val="4130866576"/>
                    </a:ext>
                  </a:extLst>
                </a:gridCol>
                <a:gridCol w="1548384">
                  <a:extLst>
                    <a:ext uri="{9D8B030D-6E8A-4147-A177-3AD203B41FA5}">
                      <a16:colId xmlns:a16="http://schemas.microsoft.com/office/drawing/2014/main" val="2682145629"/>
                    </a:ext>
                  </a:extLst>
                </a:gridCol>
                <a:gridCol w="1438656">
                  <a:extLst>
                    <a:ext uri="{9D8B030D-6E8A-4147-A177-3AD203B41FA5}">
                      <a16:colId xmlns:a16="http://schemas.microsoft.com/office/drawing/2014/main" val="2873927588"/>
                    </a:ext>
                  </a:extLst>
                </a:gridCol>
                <a:gridCol w="877824">
                  <a:extLst>
                    <a:ext uri="{9D8B030D-6E8A-4147-A177-3AD203B41FA5}">
                      <a16:colId xmlns:a16="http://schemas.microsoft.com/office/drawing/2014/main" val="1435554708"/>
                    </a:ext>
                  </a:extLst>
                </a:gridCol>
              </a:tblGrid>
              <a:tr h="0">
                <a:tc>
                  <a:txBody>
                    <a:bodyPr/>
                    <a:lstStyle/>
                    <a:p>
                      <a:pPr algn="ctr"/>
                      <a:r>
                        <a:rPr lang="en-US" sz="1800" b="0" i="0" dirty="0">
                          <a:latin typeface="Amazon Ember Light" panose="020B0403020204020204" pitchFamily="34" charset="0"/>
                          <a:ea typeface="Amazon Ember Light" panose="020B0403020204020204" pitchFamily="34" charset="0"/>
                          <a:cs typeface="Amazon Ember Light" panose="020B0403020204020204" pitchFamily="34" charset="0"/>
                        </a:rPr>
                        <a:t>Star</a:t>
                      </a:r>
                    </a:p>
                  </a:txBody>
                  <a:tcPr anchor="ctr">
                    <a:lnB w="12700" cap="flat" cmpd="sng" algn="ctr">
                      <a:solidFill>
                        <a:schemeClr val="tx1"/>
                      </a:solidFill>
                      <a:prstDash val="solid"/>
                      <a:round/>
                      <a:headEnd type="none" w="med" len="med"/>
                      <a:tailEnd type="none" w="med" len="med"/>
                    </a:lnB>
                    <a:solidFill>
                      <a:schemeClr val="tx1"/>
                    </a:solidFill>
                  </a:tcPr>
                </a:tc>
                <a:tc>
                  <a:txBody>
                    <a:bodyPr/>
                    <a:lstStyle/>
                    <a:p>
                      <a:pPr algn="ctr"/>
                      <a:r>
                        <a:rPr lang="en-US" sz="1800" b="0" i="0" dirty="0">
                          <a:latin typeface="Amazon Ember Light" panose="020B0403020204020204" pitchFamily="34" charset="0"/>
                          <a:ea typeface="Amazon Ember Light" panose="020B0403020204020204" pitchFamily="34" charset="0"/>
                          <a:cs typeface="Amazon Ember Light" panose="020B0403020204020204" pitchFamily="34" charset="0"/>
                        </a:rPr>
                        <a:t>Points</a:t>
                      </a:r>
                    </a:p>
                  </a:txBody>
                  <a:tcPr anchor="ctr">
                    <a:lnB w="12700" cap="flat" cmpd="sng" algn="ctr">
                      <a:solidFill>
                        <a:schemeClr val="tx1"/>
                      </a:solidFill>
                      <a:prstDash val="solid"/>
                      <a:round/>
                      <a:headEnd type="none" w="med" len="med"/>
                      <a:tailEnd type="none" w="med" len="med"/>
                    </a:lnB>
                    <a:solidFill>
                      <a:schemeClr val="tx1"/>
                    </a:solidFill>
                  </a:tcPr>
                </a:tc>
                <a:tc>
                  <a:txBody>
                    <a:bodyPr/>
                    <a:lstStyle/>
                    <a:p>
                      <a:pPr algn="ctr"/>
                      <a:r>
                        <a:rPr lang="en-US" sz="1800" b="0" i="0" dirty="0">
                          <a:latin typeface="Amazon Ember Light" panose="020B0403020204020204" pitchFamily="34" charset="0"/>
                          <a:ea typeface="Amazon Ember Light" panose="020B0403020204020204" pitchFamily="34" charset="0"/>
                          <a:cs typeface="Amazon Ember Light" panose="020B0403020204020204" pitchFamily="34" charset="0"/>
                        </a:rPr>
                        <a:t>Edges</a:t>
                      </a:r>
                    </a:p>
                  </a:txBody>
                  <a:tcPr anchor="ctr">
                    <a:lnB w="12700" cap="flat" cmpd="sng" algn="ctr">
                      <a:solidFill>
                        <a:schemeClr val="tx1"/>
                      </a:solidFill>
                      <a:prstDash val="solid"/>
                      <a:round/>
                      <a:headEnd type="none" w="med" len="med"/>
                      <a:tailEnd type="none" w="med" len="med"/>
                    </a:lnB>
                    <a:solidFill>
                      <a:schemeClr val="tx1"/>
                    </a:solidFill>
                  </a:tcPr>
                </a:tc>
                <a:tc>
                  <a:txBody>
                    <a:bodyPr/>
                    <a:lstStyle/>
                    <a:p>
                      <a:pPr algn="ctr"/>
                      <a:r>
                        <a:rPr lang="en-US" sz="1800" b="0" i="0" dirty="0">
                          <a:latin typeface="Amazon Ember Light" panose="020B0403020204020204" pitchFamily="34" charset="0"/>
                          <a:ea typeface="Amazon Ember Light" panose="020B0403020204020204" pitchFamily="34" charset="0"/>
                          <a:cs typeface="Amazon Ember Light" panose="020B0403020204020204" pitchFamily="34" charset="0"/>
                        </a:rPr>
                        <a:t>Size</a:t>
                      </a:r>
                    </a:p>
                  </a:txBody>
                  <a:tcPr anchor="ctr">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3192264851"/>
                  </a:ext>
                </a:extLst>
              </a:tr>
              <a:tr h="354184">
                <a:tc>
                  <a:txBody>
                    <a:bodyPr/>
                    <a:lstStyle/>
                    <a:p>
                      <a:pPr algn="ctr"/>
                      <a:r>
                        <a:rPr lang="en-US" sz="2000" b="0" i="0" dirty="0">
                          <a:latin typeface="Amazon Ember Light" panose="020B0403020204020204" pitchFamily="34" charset="0"/>
                          <a:ea typeface="Amazon Ember Light" panose="020B0403020204020204" pitchFamily="34" charset="0"/>
                          <a:cs typeface="Amazon Ember Light" panose="020B0403020204020204" pitchFamily="34"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i="0" dirty="0">
                          <a:latin typeface="Amazon Ember Light" panose="020B0403020204020204" pitchFamily="34" charset="0"/>
                          <a:ea typeface="Amazon Ember Light" panose="020B0403020204020204" pitchFamily="34" charset="0"/>
                          <a:cs typeface="Amazon Ember Light" panose="020B0403020204020204" pitchFamily="34" charset="0"/>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i="0" dirty="0">
                          <a:latin typeface="Amazon Ember Light" panose="020B0403020204020204" pitchFamily="34" charset="0"/>
                          <a:ea typeface="Amazon Ember Light" panose="020B0403020204020204" pitchFamily="34" charset="0"/>
                          <a:cs typeface="Amazon Ember Light" panose="020B0403020204020204" pitchFamily="34" charset="0"/>
                        </a:rPr>
                        <a:t>10&lt;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i="0" dirty="0">
                          <a:latin typeface="Amazon Ember Light" panose="020B0403020204020204" pitchFamily="34" charset="0"/>
                          <a:ea typeface="Amazon Ember Light" panose="020B0403020204020204" pitchFamily="34" charset="0"/>
                          <a:cs typeface="Amazon Ember Light" panose="020B0403020204020204" pitchFamily="34" charset="0"/>
                        </a:rPr>
                        <a:t>750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62903319"/>
                  </a:ext>
                </a:extLst>
              </a:tr>
              <a:tr h="354184">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sz="2000" b="0" i="0" dirty="0">
                          <a:latin typeface="Amazon Ember Light" panose="020B0403020204020204" pitchFamily="34" charset="0"/>
                          <a:ea typeface="Amazon Ember Light" panose="020B0403020204020204" pitchFamily="34" charset="0"/>
                          <a:cs typeface="Amazon Ember Light" panose="020B0403020204020204" pitchFamily="34" charset="0"/>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i="0" dirty="0">
                          <a:latin typeface="Amazon Ember Light" panose="020B0403020204020204" pitchFamily="34" charset="0"/>
                          <a:ea typeface="Amazon Ember Light" panose="020B0403020204020204" pitchFamily="34" charset="0"/>
                          <a:cs typeface="Amazon Ember Light" panose="020B0403020204020204" pitchFamily="34" charset="0"/>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i="0" dirty="0">
                          <a:latin typeface="Amazon Ember Light" panose="020B0403020204020204" pitchFamily="34" charset="0"/>
                          <a:ea typeface="Amazon Ember Light" panose="020B0403020204020204" pitchFamily="34" charset="0"/>
                          <a:cs typeface="Amazon Ember Light" panose="020B0403020204020204" pitchFamily="34" charset="0"/>
                        </a:rPr>
                        <a:t>&gt;9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i="0" dirty="0">
                          <a:latin typeface="Amazon Ember Light" panose="020B0403020204020204" pitchFamily="34" charset="0"/>
                          <a:ea typeface="Amazon Ember Light" panose="020B0403020204020204" pitchFamily="34" charset="0"/>
                          <a:cs typeface="Amazon Ember Light" panose="020B0403020204020204" pitchFamily="34" charset="0"/>
                        </a:rPr>
                        <a:t>150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85868569"/>
                  </a:ext>
                </a:extLst>
              </a:tr>
              <a:tr h="354184">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sz="2000" b="0" i="0" dirty="0">
                          <a:latin typeface="Amazon Ember Light" panose="020B0403020204020204" pitchFamily="34" charset="0"/>
                          <a:ea typeface="Amazon Ember Light" panose="020B0403020204020204" pitchFamily="34" charset="0"/>
                          <a:cs typeface="Amazon Ember Light" panose="020B0403020204020204" pitchFamily="34"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i="0" dirty="0">
                          <a:latin typeface="Amazon Ember Light" panose="020B0403020204020204" pitchFamily="34" charset="0"/>
                          <a:ea typeface="Amazon Ember Light" panose="020B0403020204020204" pitchFamily="34" charset="0"/>
                          <a:cs typeface="Amazon Ember Light" panose="020B0403020204020204" pitchFamily="34"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i="0" dirty="0">
                          <a:latin typeface="Amazon Ember Light" panose="020B0403020204020204" pitchFamily="34" charset="0"/>
                          <a:ea typeface="Amazon Ember Light" panose="020B0403020204020204" pitchFamily="34" charset="0"/>
                          <a:cs typeface="Amazon Ember Light" panose="020B0403020204020204" pitchFamily="34"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i="0" dirty="0">
                          <a:latin typeface="Amazon Ember Light" panose="020B0403020204020204" pitchFamily="34" charset="0"/>
                          <a:ea typeface="Amazon Ember Light" panose="020B0403020204020204" pitchFamily="34" charset="0"/>
                          <a:cs typeface="Amazon Ember Light" panose="020B0403020204020204" pitchFamily="34"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17528539"/>
                  </a:ext>
                </a:extLst>
              </a:tr>
            </a:tbl>
          </a:graphicData>
        </a:graphic>
      </p:graphicFrame>
      <p:sp>
        <p:nvSpPr>
          <p:cNvPr id="2" name="Title 1">
            <a:extLst>
              <a:ext uri="{FF2B5EF4-FFF2-40B4-BE49-F238E27FC236}">
                <a16:creationId xmlns:a16="http://schemas.microsoft.com/office/drawing/2014/main" id="{920F7FBE-EA81-CE49-8905-A5F98E6C2855}"/>
              </a:ext>
            </a:extLst>
          </p:cNvPr>
          <p:cNvSpPr>
            <a:spLocks noGrp="1"/>
          </p:cNvSpPr>
          <p:nvPr>
            <p:ph type="title"/>
          </p:nvPr>
        </p:nvSpPr>
        <p:spPr/>
        <p:txBody>
          <a:bodyPr/>
          <a:lstStyle/>
          <a:p>
            <a:r>
              <a:rPr lang="en-US" b="1" dirty="0">
                <a:latin typeface="Amazon Ember Light" panose="020B0403020204020204" pitchFamily="34" charset="0"/>
                <a:ea typeface="Amazon Ember Light" panose="020B0403020204020204" pitchFamily="34" charset="0"/>
                <a:cs typeface="Amazon Ember Light" panose="020B0403020204020204" pitchFamily="34" charset="0"/>
              </a:rPr>
              <a:t>Supervised Learning: Classification</a:t>
            </a:r>
          </a:p>
        </p:txBody>
      </p:sp>
      <p:sp>
        <p:nvSpPr>
          <p:cNvPr id="254" name="Rectangle 253">
            <a:extLst>
              <a:ext uri="{FF2B5EF4-FFF2-40B4-BE49-F238E27FC236}">
                <a16:creationId xmlns:a16="http://schemas.microsoft.com/office/drawing/2014/main" id="{2668B831-0828-7248-878D-56F236FA6DA4}"/>
              </a:ext>
            </a:extLst>
          </p:cNvPr>
          <p:cNvSpPr/>
          <p:nvPr/>
        </p:nvSpPr>
        <p:spPr>
          <a:xfrm>
            <a:off x="6395475" y="4374594"/>
            <a:ext cx="1482465" cy="1678405"/>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75" name="TextBox 74">
            <a:extLst>
              <a:ext uri="{FF2B5EF4-FFF2-40B4-BE49-F238E27FC236}">
                <a16:creationId xmlns:a16="http://schemas.microsoft.com/office/drawing/2014/main" id="{EA14EDFE-35F4-AE40-95B7-3B7D97891723}"/>
              </a:ext>
            </a:extLst>
          </p:cNvPr>
          <p:cNvSpPr txBox="1"/>
          <p:nvPr/>
        </p:nvSpPr>
        <p:spPr>
          <a:xfrm>
            <a:off x="9051984" y="3796171"/>
            <a:ext cx="1178221" cy="399877"/>
          </a:xfrm>
          <a:prstGeom prst="rect">
            <a:avLst/>
          </a:prstGeom>
          <a:noFill/>
        </p:spPr>
        <p:txBody>
          <a:bodyPr wrap="none" rtlCol="0">
            <a:spAutoFit/>
          </a:bodyPr>
          <a:lstStyle/>
          <a:p>
            <a:pPr defTabSz="914126">
              <a:defRPr/>
            </a:pPr>
            <a:r>
              <a:rPr lang="en-US" sz="1999" dirty="0">
                <a:solidFill>
                  <a:srgbClr val="262626"/>
                </a:solidFill>
                <a:latin typeface="Amazon Ember Light" panose="020B0403020204020204" pitchFamily="34" charset="0"/>
                <a:ea typeface="Amazon Ember Light" panose="020B0403020204020204" pitchFamily="34" charset="0"/>
                <a:cs typeface="Amazon Ember Light" panose="020B0403020204020204" pitchFamily="34" charset="0"/>
              </a:rPr>
              <a:t>Features</a:t>
            </a:r>
          </a:p>
        </p:txBody>
      </p:sp>
      <p:sp>
        <p:nvSpPr>
          <p:cNvPr id="76" name="TextBox 75">
            <a:extLst>
              <a:ext uri="{FF2B5EF4-FFF2-40B4-BE49-F238E27FC236}">
                <a16:creationId xmlns:a16="http://schemas.microsoft.com/office/drawing/2014/main" id="{95288652-A6BB-A14A-AB17-1D576A8A35DF}"/>
              </a:ext>
            </a:extLst>
          </p:cNvPr>
          <p:cNvSpPr txBox="1"/>
          <p:nvPr/>
        </p:nvSpPr>
        <p:spPr>
          <a:xfrm>
            <a:off x="6752671" y="3814391"/>
            <a:ext cx="816250" cy="399981"/>
          </a:xfrm>
          <a:prstGeom prst="rect">
            <a:avLst/>
          </a:prstGeom>
          <a:noFill/>
        </p:spPr>
        <p:txBody>
          <a:bodyPr wrap="none" rtlCol="0">
            <a:spAutoFit/>
          </a:bodyPr>
          <a:lstStyle/>
          <a:p>
            <a:pPr defTabSz="914126">
              <a:defRPr/>
            </a:pPr>
            <a:r>
              <a:rPr lang="en-US" sz="1999" dirty="0">
                <a:solidFill>
                  <a:srgbClr val="262626"/>
                </a:solidFill>
                <a:latin typeface="Amazon Ember Light" panose="020B0403020204020204" pitchFamily="34" charset="0"/>
                <a:ea typeface="Amazon Ember Light" panose="020B0403020204020204" pitchFamily="34" charset="0"/>
                <a:cs typeface="Amazon Ember Light" panose="020B0403020204020204" pitchFamily="34" charset="0"/>
              </a:rPr>
              <a:t>Label</a:t>
            </a:r>
          </a:p>
        </p:txBody>
      </p:sp>
      <p:sp>
        <p:nvSpPr>
          <p:cNvPr id="80" name="Left Bracket 79">
            <a:extLst>
              <a:ext uri="{FF2B5EF4-FFF2-40B4-BE49-F238E27FC236}">
                <a16:creationId xmlns:a16="http://schemas.microsoft.com/office/drawing/2014/main" id="{0D399459-AC85-C649-B78C-82D940351B87}"/>
              </a:ext>
            </a:extLst>
          </p:cNvPr>
          <p:cNvSpPr/>
          <p:nvPr/>
        </p:nvSpPr>
        <p:spPr>
          <a:xfrm rot="5400000">
            <a:off x="9638308" y="2607169"/>
            <a:ext cx="162081" cy="3372769"/>
          </a:xfrm>
          <a:prstGeom prst="leftBracket">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914126">
              <a:defRPr/>
            </a:pPr>
            <a:endParaRPr lang="en-US" sz="1799">
              <a:solidFill>
                <a:srgbClr val="262626"/>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81" name="Left Bracket 80">
            <a:extLst>
              <a:ext uri="{FF2B5EF4-FFF2-40B4-BE49-F238E27FC236}">
                <a16:creationId xmlns:a16="http://schemas.microsoft.com/office/drawing/2014/main" id="{D70E1EBB-3D48-5842-99C1-368EA0E1BD44}"/>
              </a:ext>
            </a:extLst>
          </p:cNvPr>
          <p:cNvSpPr/>
          <p:nvPr/>
        </p:nvSpPr>
        <p:spPr>
          <a:xfrm rot="5400000">
            <a:off x="7066045" y="4020031"/>
            <a:ext cx="160633" cy="548497"/>
          </a:xfrm>
          <a:prstGeom prst="leftBracket">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914126">
              <a:defRPr/>
            </a:pPr>
            <a:endParaRPr lang="en-US" sz="1799">
              <a:solidFill>
                <a:srgbClr val="262626"/>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nvGrpSpPr>
          <p:cNvPr id="4" name="Group 3">
            <a:extLst>
              <a:ext uri="{FF2B5EF4-FFF2-40B4-BE49-F238E27FC236}">
                <a16:creationId xmlns:a16="http://schemas.microsoft.com/office/drawing/2014/main" id="{70C2C820-8F67-ED49-83BE-7EF37B784C3B}"/>
              </a:ext>
            </a:extLst>
          </p:cNvPr>
          <p:cNvGrpSpPr/>
          <p:nvPr/>
        </p:nvGrpSpPr>
        <p:grpSpPr>
          <a:xfrm>
            <a:off x="6037418" y="1706451"/>
            <a:ext cx="5447019" cy="1970139"/>
            <a:chOff x="6037418" y="1706451"/>
            <a:chExt cx="5447019" cy="1970139"/>
          </a:xfrm>
        </p:grpSpPr>
        <p:grpSp>
          <p:nvGrpSpPr>
            <p:cNvPr id="211" name="Group 210">
              <a:extLst>
                <a:ext uri="{FF2B5EF4-FFF2-40B4-BE49-F238E27FC236}">
                  <a16:creationId xmlns:a16="http://schemas.microsoft.com/office/drawing/2014/main" id="{2DDF0FB4-A81F-8A44-AFC4-502696A2A9AA}"/>
                </a:ext>
              </a:extLst>
            </p:cNvPr>
            <p:cNvGrpSpPr/>
            <p:nvPr/>
          </p:nvGrpSpPr>
          <p:grpSpPr>
            <a:xfrm>
              <a:off x="6475845" y="1706451"/>
              <a:ext cx="4320647" cy="1970139"/>
              <a:chOff x="735088" y="3803904"/>
              <a:chExt cx="4320647" cy="1970139"/>
            </a:xfrm>
          </p:grpSpPr>
          <p:grpSp>
            <p:nvGrpSpPr>
              <p:cNvPr id="212" name="Group 211">
                <a:extLst>
                  <a:ext uri="{FF2B5EF4-FFF2-40B4-BE49-F238E27FC236}">
                    <a16:creationId xmlns:a16="http://schemas.microsoft.com/office/drawing/2014/main" id="{B8A59F96-61DA-CD4E-8E68-9A5F65DDE7FE}"/>
                  </a:ext>
                </a:extLst>
              </p:cNvPr>
              <p:cNvGrpSpPr/>
              <p:nvPr/>
            </p:nvGrpSpPr>
            <p:grpSpPr>
              <a:xfrm>
                <a:off x="735088" y="3897014"/>
                <a:ext cx="4320647" cy="1789854"/>
                <a:chOff x="6493683" y="3860194"/>
                <a:chExt cx="4320647" cy="1789854"/>
              </a:xfrm>
            </p:grpSpPr>
            <p:grpSp>
              <p:nvGrpSpPr>
                <p:cNvPr id="222" name="Group 221">
                  <a:extLst>
                    <a:ext uri="{FF2B5EF4-FFF2-40B4-BE49-F238E27FC236}">
                      <a16:creationId xmlns:a16="http://schemas.microsoft.com/office/drawing/2014/main" id="{1BF5491A-E894-2E4F-B12C-6F5A995CF3AC}"/>
                    </a:ext>
                  </a:extLst>
                </p:cNvPr>
                <p:cNvGrpSpPr/>
                <p:nvPr/>
              </p:nvGrpSpPr>
              <p:grpSpPr>
                <a:xfrm>
                  <a:off x="6493683" y="3860194"/>
                  <a:ext cx="4320647" cy="1789854"/>
                  <a:chOff x="6500798" y="1410313"/>
                  <a:chExt cx="4320647" cy="1789854"/>
                </a:xfrm>
              </p:grpSpPr>
              <p:sp>
                <p:nvSpPr>
                  <p:cNvPr id="229" name="5-Point Star 228">
                    <a:extLst>
                      <a:ext uri="{FF2B5EF4-FFF2-40B4-BE49-F238E27FC236}">
                        <a16:creationId xmlns:a16="http://schemas.microsoft.com/office/drawing/2014/main" id="{25C40849-DCC7-4543-BAA7-0DE11DAE077E}"/>
                      </a:ext>
                    </a:extLst>
                  </p:cNvPr>
                  <p:cNvSpPr/>
                  <p:nvPr/>
                </p:nvSpPr>
                <p:spPr>
                  <a:xfrm>
                    <a:off x="6756706" y="1767732"/>
                    <a:ext cx="365097" cy="342564"/>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30" name="5-Point Star 229">
                    <a:extLst>
                      <a:ext uri="{FF2B5EF4-FFF2-40B4-BE49-F238E27FC236}">
                        <a16:creationId xmlns:a16="http://schemas.microsoft.com/office/drawing/2014/main" id="{1C4F69DE-C090-C146-8044-4B2B7A49AA29}"/>
                      </a:ext>
                    </a:extLst>
                  </p:cNvPr>
                  <p:cNvSpPr/>
                  <p:nvPr/>
                </p:nvSpPr>
                <p:spPr>
                  <a:xfrm>
                    <a:off x="6825433" y="2143209"/>
                    <a:ext cx="365097" cy="342564"/>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31" name="5-Point Star 230">
                    <a:extLst>
                      <a:ext uri="{FF2B5EF4-FFF2-40B4-BE49-F238E27FC236}">
                        <a16:creationId xmlns:a16="http://schemas.microsoft.com/office/drawing/2014/main" id="{89C5A489-0ECA-8442-871F-5B29B72D4736}"/>
                      </a:ext>
                    </a:extLst>
                  </p:cNvPr>
                  <p:cNvSpPr/>
                  <p:nvPr/>
                </p:nvSpPr>
                <p:spPr>
                  <a:xfrm>
                    <a:off x="7219146" y="2475447"/>
                    <a:ext cx="365097" cy="342564"/>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32" name="5-Point Star 231">
                    <a:extLst>
                      <a:ext uri="{FF2B5EF4-FFF2-40B4-BE49-F238E27FC236}">
                        <a16:creationId xmlns:a16="http://schemas.microsoft.com/office/drawing/2014/main" id="{06EE7674-AF75-8A46-9DFA-20BA8B02B768}"/>
                      </a:ext>
                    </a:extLst>
                  </p:cNvPr>
                  <p:cNvSpPr/>
                  <p:nvPr/>
                </p:nvSpPr>
                <p:spPr>
                  <a:xfrm>
                    <a:off x="6843740" y="2719380"/>
                    <a:ext cx="365097" cy="342564"/>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33" name="5-Point Star 232">
                    <a:extLst>
                      <a:ext uri="{FF2B5EF4-FFF2-40B4-BE49-F238E27FC236}">
                        <a16:creationId xmlns:a16="http://schemas.microsoft.com/office/drawing/2014/main" id="{9BF48D8C-76A9-F341-8851-E72624848AEA}"/>
                      </a:ext>
                    </a:extLst>
                  </p:cNvPr>
                  <p:cNvSpPr/>
                  <p:nvPr/>
                </p:nvSpPr>
                <p:spPr>
                  <a:xfrm>
                    <a:off x="7244392" y="2077595"/>
                    <a:ext cx="365097" cy="342564"/>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34" name="5-Point Star 233">
                    <a:extLst>
                      <a:ext uri="{FF2B5EF4-FFF2-40B4-BE49-F238E27FC236}">
                        <a16:creationId xmlns:a16="http://schemas.microsoft.com/office/drawing/2014/main" id="{04FDA811-7D79-3541-B337-5DCB2C11CFD1}"/>
                      </a:ext>
                    </a:extLst>
                  </p:cNvPr>
                  <p:cNvSpPr/>
                  <p:nvPr/>
                </p:nvSpPr>
                <p:spPr>
                  <a:xfrm>
                    <a:off x="7599479" y="2728374"/>
                    <a:ext cx="365097" cy="316241"/>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35" name="5-Point Star 234">
                    <a:extLst>
                      <a:ext uri="{FF2B5EF4-FFF2-40B4-BE49-F238E27FC236}">
                        <a16:creationId xmlns:a16="http://schemas.microsoft.com/office/drawing/2014/main" id="{6FD86632-3539-164D-B4FF-2ED068A0DDB5}"/>
                      </a:ext>
                    </a:extLst>
                  </p:cNvPr>
                  <p:cNvSpPr/>
                  <p:nvPr/>
                </p:nvSpPr>
                <p:spPr>
                  <a:xfrm>
                    <a:off x="8056281" y="2675259"/>
                    <a:ext cx="365097" cy="342564"/>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36" name="5-Point Star 235">
                    <a:extLst>
                      <a:ext uri="{FF2B5EF4-FFF2-40B4-BE49-F238E27FC236}">
                        <a16:creationId xmlns:a16="http://schemas.microsoft.com/office/drawing/2014/main" id="{7C1683F9-8029-D645-A772-8FFE1A9F2C92}"/>
                      </a:ext>
                    </a:extLst>
                  </p:cNvPr>
                  <p:cNvSpPr/>
                  <p:nvPr/>
                </p:nvSpPr>
                <p:spPr>
                  <a:xfrm>
                    <a:off x="7340622" y="1708126"/>
                    <a:ext cx="365097" cy="342564"/>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37" name="5-Point Star 236">
                    <a:extLst>
                      <a:ext uri="{FF2B5EF4-FFF2-40B4-BE49-F238E27FC236}">
                        <a16:creationId xmlns:a16="http://schemas.microsoft.com/office/drawing/2014/main" id="{3DFA9D1E-87B7-4C4D-8952-21E96074B472}"/>
                      </a:ext>
                    </a:extLst>
                  </p:cNvPr>
                  <p:cNvSpPr/>
                  <p:nvPr/>
                </p:nvSpPr>
                <p:spPr>
                  <a:xfrm>
                    <a:off x="8067774" y="1604233"/>
                    <a:ext cx="202128" cy="185154"/>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38" name="5-Point Star 237">
                    <a:extLst>
                      <a:ext uri="{FF2B5EF4-FFF2-40B4-BE49-F238E27FC236}">
                        <a16:creationId xmlns:a16="http://schemas.microsoft.com/office/drawing/2014/main" id="{CE872815-5029-CE48-AB3D-893DC3B13C79}"/>
                      </a:ext>
                    </a:extLst>
                  </p:cNvPr>
                  <p:cNvSpPr/>
                  <p:nvPr/>
                </p:nvSpPr>
                <p:spPr>
                  <a:xfrm>
                    <a:off x="7593213" y="2083691"/>
                    <a:ext cx="365097" cy="342564"/>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39" name="Flowchart: Connector 42">
                    <a:extLst>
                      <a:ext uri="{FF2B5EF4-FFF2-40B4-BE49-F238E27FC236}">
                        <a16:creationId xmlns:a16="http://schemas.microsoft.com/office/drawing/2014/main" id="{157207F2-E39F-D947-9F7E-B2EA7D122B8F}"/>
                      </a:ext>
                    </a:extLst>
                  </p:cNvPr>
                  <p:cNvSpPr/>
                  <p:nvPr/>
                </p:nvSpPr>
                <p:spPr>
                  <a:xfrm>
                    <a:off x="9278020" y="2190576"/>
                    <a:ext cx="73133" cy="73133"/>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40" name="5-Point Star 239">
                    <a:extLst>
                      <a:ext uri="{FF2B5EF4-FFF2-40B4-BE49-F238E27FC236}">
                        <a16:creationId xmlns:a16="http://schemas.microsoft.com/office/drawing/2014/main" id="{D6F543B1-6569-D34C-8528-03E7C9DE128C}"/>
                      </a:ext>
                    </a:extLst>
                  </p:cNvPr>
                  <p:cNvSpPr/>
                  <p:nvPr/>
                </p:nvSpPr>
                <p:spPr>
                  <a:xfrm>
                    <a:off x="7885366" y="2355505"/>
                    <a:ext cx="365097" cy="342564"/>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41" name="Flowchart: Connector 44">
                    <a:extLst>
                      <a:ext uri="{FF2B5EF4-FFF2-40B4-BE49-F238E27FC236}">
                        <a16:creationId xmlns:a16="http://schemas.microsoft.com/office/drawing/2014/main" id="{8DF22B8A-B554-F045-BD5F-5E71AC2A1C0B}"/>
                      </a:ext>
                    </a:extLst>
                  </p:cNvPr>
                  <p:cNvSpPr/>
                  <p:nvPr/>
                </p:nvSpPr>
                <p:spPr>
                  <a:xfrm>
                    <a:off x="8649345" y="2263709"/>
                    <a:ext cx="73133" cy="73133"/>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42" name="Flowchart: Connector 45">
                    <a:extLst>
                      <a:ext uri="{FF2B5EF4-FFF2-40B4-BE49-F238E27FC236}">
                        <a16:creationId xmlns:a16="http://schemas.microsoft.com/office/drawing/2014/main" id="{3D9AC69D-9E2E-7243-8783-30EBC99F3854}"/>
                      </a:ext>
                    </a:extLst>
                  </p:cNvPr>
                  <p:cNvSpPr/>
                  <p:nvPr/>
                </p:nvSpPr>
                <p:spPr>
                  <a:xfrm>
                    <a:off x="8685912" y="2022381"/>
                    <a:ext cx="73133" cy="73133"/>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43" name="Flowchart: Connector 46">
                    <a:extLst>
                      <a:ext uri="{FF2B5EF4-FFF2-40B4-BE49-F238E27FC236}">
                        <a16:creationId xmlns:a16="http://schemas.microsoft.com/office/drawing/2014/main" id="{9B9ABE44-01C1-2945-82A4-18B0455C06D4}"/>
                      </a:ext>
                    </a:extLst>
                  </p:cNvPr>
                  <p:cNvSpPr/>
                  <p:nvPr/>
                </p:nvSpPr>
                <p:spPr>
                  <a:xfrm>
                    <a:off x="8847081" y="2444873"/>
                    <a:ext cx="73133" cy="73133"/>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44" name="Flowchart: Connector 47">
                    <a:extLst>
                      <a:ext uri="{FF2B5EF4-FFF2-40B4-BE49-F238E27FC236}">
                        <a16:creationId xmlns:a16="http://schemas.microsoft.com/office/drawing/2014/main" id="{7FDE883B-466E-BE49-B007-4D9D25B69034}"/>
                      </a:ext>
                    </a:extLst>
                  </p:cNvPr>
                  <p:cNvSpPr/>
                  <p:nvPr/>
                </p:nvSpPr>
                <p:spPr>
                  <a:xfrm>
                    <a:off x="8523102" y="2885525"/>
                    <a:ext cx="73133" cy="73133"/>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45" name="Flowchart: Connector 71">
                    <a:extLst>
                      <a:ext uri="{FF2B5EF4-FFF2-40B4-BE49-F238E27FC236}">
                        <a16:creationId xmlns:a16="http://schemas.microsoft.com/office/drawing/2014/main" id="{0677DBCC-E67D-064B-A0A3-EDFB9D8BE361}"/>
                      </a:ext>
                    </a:extLst>
                  </p:cNvPr>
                  <p:cNvSpPr/>
                  <p:nvPr/>
                </p:nvSpPr>
                <p:spPr>
                  <a:xfrm>
                    <a:off x="8510667" y="1537865"/>
                    <a:ext cx="73133" cy="73133"/>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46" name="Flowchart: Connector 72">
                    <a:extLst>
                      <a:ext uri="{FF2B5EF4-FFF2-40B4-BE49-F238E27FC236}">
                        <a16:creationId xmlns:a16="http://schemas.microsoft.com/office/drawing/2014/main" id="{8D7D7F07-F457-2742-AD4A-B2C962400A07}"/>
                      </a:ext>
                    </a:extLst>
                  </p:cNvPr>
                  <p:cNvSpPr/>
                  <p:nvPr/>
                </p:nvSpPr>
                <p:spPr>
                  <a:xfrm>
                    <a:off x="8964799" y="1684404"/>
                    <a:ext cx="73133" cy="73133"/>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cxnSp>
                <p:nvCxnSpPr>
                  <p:cNvPr id="247" name="Straight Connector 246">
                    <a:extLst>
                      <a:ext uri="{FF2B5EF4-FFF2-40B4-BE49-F238E27FC236}">
                        <a16:creationId xmlns:a16="http://schemas.microsoft.com/office/drawing/2014/main" id="{656FFAC8-F671-C34E-8820-C50EE183B21E}"/>
                      </a:ext>
                    </a:extLst>
                  </p:cNvPr>
                  <p:cNvCxnSpPr/>
                  <p:nvPr/>
                </p:nvCxnSpPr>
                <p:spPr>
                  <a:xfrm flipV="1">
                    <a:off x="6500798" y="1410313"/>
                    <a:ext cx="0" cy="1789854"/>
                  </a:xfrm>
                  <a:prstGeom prst="line">
                    <a:avLst/>
                  </a:prstGeom>
                  <a:ln>
                    <a:solidFill>
                      <a:srgbClr val="51504F"/>
                    </a:solidFill>
                  </a:ln>
                </p:spPr>
                <p:style>
                  <a:lnRef idx="1">
                    <a:schemeClr val="accent1"/>
                  </a:lnRef>
                  <a:fillRef idx="0">
                    <a:schemeClr val="accent1"/>
                  </a:fillRef>
                  <a:effectRef idx="0">
                    <a:schemeClr val="accent1"/>
                  </a:effectRef>
                  <a:fontRef idx="minor">
                    <a:schemeClr val="tx1"/>
                  </a:fontRef>
                </p:style>
              </p:cxnSp>
              <p:cxnSp>
                <p:nvCxnSpPr>
                  <p:cNvPr id="248" name="Straight Connector 247">
                    <a:extLst>
                      <a:ext uri="{FF2B5EF4-FFF2-40B4-BE49-F238E27FC236}">
                        <a16:creationId xmlns:a16="http://schemas.microsoft.com/office/drawing/2014/main" id="{108BD827-B865-B543-862D-5FAEAE69E9E0}"/>
                      </a:ext>
                    </a:extLst>
                  </p:cNvPr>
                  <p:cNvCxnSpPr/>
                  <p:nvPr/>
                </p:nvCxnSpPr>
                <p:spPr>
                  <a:xfrm>
                    <a:off x="6500799" y="3189631"/>
                    <a:ext cx="4320646" cy="0"/>
                  </a:xfrm>
                  <a:prstGeom prst="line">
                    <a:avLst/>
                  </a:prstGeom>
                  <a:ln>
                    <a:solidFill>
                      <a:srgbClr val="51504F"/>
                    </a:solidFill>
                  </a:ln>
                </p:spPr>
                <p:style>
                  <a:lnRef idx="1">
                    <a:schemeClr val="accent1"/>
                  </a:lnRef>
                  <a:fillRef idx="0">
                    <a:schemeClr val="accent1"/>
                  </a:fillRef>
                  <a:effectRef idx="0">
                    <a:schemeClr val="accent1"/>
                  </a:effectRef>
                  <a:fontRef idx="minor">
                    <a:schemeClr val="tx1"/>
                  </a:fontRef>
                </p:style>
              </p:cxnSp>
              <p:sp>
                <p:nvSpPr>
                  <p:cNvPr id="249" name="Flowchart: Connector 83">
                    <a:extLst>
                      <a:ext uri="{FF2B5EF4-FFF2-40B4-BE49-F238E27FC236}">
                        <a16:creationId xmlns:a16="http://schemas.microsoft.com/office/drawing/2014/main" id="{17437FEC-CF9C-5E47-9C23-6522A244B663}"/>
                      </a:ext>
                    </a:extLst>
                  </p:cNvPr>
                  <p:cNvSpPr/>
                  <p:nvPr/>
                </p:nvSpPr>
                <p:spPr>
                  <a:xfrm>
                    <a:off x="9698534" y="2248877"/>
                    <a:ext cx="73133" cy="73133"/>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50" name="Flowchart: Connector 84">
                    <a:extLst>
                      <a:ext uri="{FF2B5EF4-FFF2-40B4-BE49-F238E27FC236}">
                        <a16:creationId xmlns:a16="http://schemas.microsoft.com/office/drawing/2014/main" id="{953156C1-71D5-F948-86A9-726409CB09EB}"/>
                      </a:ext>
                    </a:extLst>
                  </p:cNvPr>
                  <p:cNvSpPr/>
                  <p:nvPr/>
                </p:nvSpPr>
                <p:spPr>
                  <a:xfrm>
                    <a:off x="9582740" y="2495296"/>
                    <a:ext cx="73133" cy="73133"/>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51" name="Flowchart: Connector 85">
                    <a:extLst>
                      <a:ext uri="{FF2B5EF4-FFF2-40B4-BE49-F238E27FC236}">
                        <a16:creationId xmlns:a16="http://schemas.microsoft.com/office/drawing/2014/main" id="{F55F9D2C-F4A8-4544-BB30-DC8A0D3DF9B7}"/>
                      </a:ext>
                    </a:extLst>
                  </p:cNvPr>
                  <p:cNvSpPr/>
                  <p:nvPr/>
                </p:nvSpPr>
                <p:spPr>
                  <a:xfrm>
                    <a:off x="9351153" y="2783553"/>
                    <a:ext cx="73133" cy="73133"/>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52" name="Flowchart: Connector 86">
                    <a:extLst>
                      <a:ext uri="{FF2B5EF4-FFF2-40B4-BE49-F238E27FC236}">
                        <a16:creationId xmlns:a16="http://schemas.microsoft.com/office/drawing/2014/main" id="{B6D00F62-1B31-A049-9B36-B55D55BAB7A4}"/>
                      </a:ext>
                    </a:extLst>
                  </p:cNvPr>
                  <p:cNvSpPr/>
                  <p:nvPr/>
                </p:nvSpPr>
                <p:spPr>
                  <a:xfrm>
                    <a:off x="9069614" y="2508125"/>
                    <a:ext cx="73133" cy="73133"/>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sp>
              <p:nvSpPr>
                <p:cNvPr id="223" name="5-Point Star 222">
                  <a:extLst>
                    <a:ext uri="{FF2B5EF4-FFF2-40B4-BE49-F238E27FC236}">
                      <a16:creationId xmlns:a16="http://schemas.microsoft.com/office/drawing/2014/main" id="{5B4679E9-870F-1243-A965-7BDA5FB77E16}"/>
                    </a:ext>
                  </a:extLst>
                </p:cNvPr>
                <p:cNvSpPr/>
                <p:nvPr/>
              </p:nvSpPr>
              <p:spPr>
                <a:xfrm>
                  <a:off x="8279339" y="4635800"/>
                  <a:ext cx="202128" cy="185154"/>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24" name="Flowchart: Connector 85">
                  <a:extLst>
                    <a:ext uri="{FF2B5EF4-FFF2-40B4-BE49-F238E27FC236}">
                      <a16:creationId xmlns:a16="http://schemas.microsoft.com/office/drawing/2014/main" id="{E1FF7BBC-43DD-7047-A3EA-13BFF668B6F7}"/>
                    </a:ext>
                  </a:extLst>
                </p:cNvPr>
                <p:cNvSpPr/>
                <p:nvPr/>
              </p:nvSpPr>
              <p:spPr>
                <a:xfrm>
                  <a:off x="8789850" y="5081034"/>
                  <a:ext cx="73133" cy="73133"/>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25" name="Flowchart: Connector 85">
                  <a:extLst>
                    <a:ext uri="{FF2B5EF4-FFF2-40B4-BE49-F238E27FC236}">
                      <a16:creationId xmlns:a16="http://schemas.microsoft.com/office/drawing/2014/main" id="{971F3B40-6AE7-8F4D-80E6-B9CECC186E1A}"/>
                    </a:ext>
                  </a:extLst>
                </p:cNvPr>
                <p:cNvSpPr/>
                <p:nvPr/>
              </p:nvSpPr>
              <p:spPr>
                <a:xfrm>
                  <a:off x="9011526" y="4512994"/>
                  <a:ext cx="73133" cy="73133"/>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26" name="Flowchart: Connector 85">
                  <a:extLst>
                    <a:ext uri="{FF2B5EF4-FFF2-40B4-BE49-F238E27FC236}">
                      <a16:creationId xmlns:a16="http://schemas.microsoft.com/office/drawing/2014/main" id="{4051816B-D01A-A54A-9F37-32522D3D53CD}"/>
                    </a:ext>
                  </a:extLst>
                </p:cNvPr>
                <p:cNvSpPr/>
                <p:nvPr/>
              </p:nvSpPr>
              <p:spPr>
                <a:xfrm>
                  <a:off x="9801238" y="5122595"/>
                  <a:ext cx="73133" cy="73133"/>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27" name="Flowchart: Connector 85">
                  <a:extLst>
                    <a:ext uri="{FF2B5EF4-FFF2-40B4-BE49-F238E27FC236}">
                      <a16:creationId xmlns:a16="http://schemas.microsoft.com/office/drawing/2014/main" id="{2493E520-61EF-3D47-AB2F-54FD3C1F98DB}"/>
                    </a:ext>
                  </a:extLst>
                </p:cNvPr>
                <p:cNvSpPr/>
                <p:nvPr/>
              </p:nvSpPr>
              <p:spPr>
                <a:xfrm>
                  <a:off x="8706723" y="4222046"/>
                  <a:ext cx="73133" cy="73133"/>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28" name="Flowchart: Connector 85">
                  <a:extLst>
                    <a:ext uri="{FF2B5EF4-FFF2-40B4-BE49-F238E27FC236}">
                      <a16:creationId xmlns:a16="http://schemas.microsoft.com/office/drawing/2014/main" id="{6C3D349E-1D01-2749-85B8-150067A5DE5A}"/>
                    </a:ext>
                  </a:extLst>
                </p:cNvPr>
                <p:cNvSpPr/>
                <p:nvPr/>
              </p:nvSpPr>
              <p:spPr>
                <a:xfrm>
                  <a:off x="9995198" y="4873216"/>
                  <a:ext cx="73133" cy="73133"/>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sp>
            <p:nvSpPr>
              <p:cNvPr id="213" name="5-Point Star 212">
                <a:extLst>
                  <a:ext uri="{FF2B5EF4-FFF2-40B4-BE49-F238E27FC236}">
                    <a16:creationId xmlns:a16="http://schemas.microsoft.com/office/drawing/2014/main" id="{D46D7048-767F-3E49-A230-E40D0161F0B0}"/>
                  </a:ext>
                </a:extLst>
              </p:cNvPr>
              <p:cNvSpPr/>
              <p:nvPr/>
            </p:nvSpPr>
            <p:spPr>
              <a:xfrm>
                <a:off x="2156128" y="4387865"/>
                <a:ext cx="365097" cy="342564"/>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14" name="5-Point Star 213">
                <a:extLst>
                  <a:ext uri="{FF2B5EF4-FFF2-40B4-BE49-F238E27FC236}">
                    <a16:creationId xmlns:a16="http://schemas.microsoft.com/office/drawing/2014/main" id="{E654B3DC-5D83-B74F-AC6C-484D06560378}"/>
                  </a:ext>
                </a:extLst>
              </p:cNvPr>
              <p:cNvSpPr/>
              <p:nvPr/>
            </p:nvSpPr>
            <p:spPr>
              <a:xfrm>
                <a:off x="2881703" y="5275378"/>
                <a:ext cx="365097" cy="342564"/>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15" name="5-Point Star 214">
                <a:extLst>
                  <a:ext uri="{FF2B5EF4-FFF2-40B4-BE49-F238E27FC236}">
                    <a16:creationId xmlns:a16="http://schemas.microsoft.com/office/drawing/2014/main" id="{26F1E8B7-6FA5-4C47-8B05-15AAAB610F4C}"/>
                  </a:ext>
                </a:extLst>
              </p:cNvPr>
              <p:cNvSpPr/>
              <p:nvPr/>
            </p:nvSpPr>
            <p:spPr>
              <a:xfrm>
                <a:off x="2788058" y="4908685"/>
                <a:ext cx="202128" cy="185154"/>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16" name="5-Point Star 215">
                <a:extLst>
                  <a:ext uri="{FF2B5EF4-FFF2-40B4-BE49-F238E27FC236}">
                    <a16:creationId xmlns:a16="http://schemas.microsoft.com/office/drawing/2014/main" id="{158790F2-1CEA-CF4E-9490-722246FD6295}"/>
                  </a:ext>
                </a:extLst>
              </p:cNvPr>
              <p:cNvSpPr/>
              <p:nvPr/>
            </p:nvSpPr>
            <p:spPr>
              <a:xfrm>
                <a:off x="1843779" y="4962553"/>
                <a:ext cx="202128" cy="185154"/>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17" name="5-Point Star 216">
                <a:extLst>
                  <a:ext uri="{FF2B5EF4-FFF2-40B4-BE49-F238E27FC236}">
                    <a16:creationId xmlns:a16="http://schemas.microsoft.com/office/drawing/2014/main" id="{550419DD-234F-9146-842A-AA6543B15AF2}"/>
                  </a:ext>
                </a:extLst>
              </p:cNvPr>
              <p:cNvSpPr/>
              <p:nvPr/>
            </p:nvSpPr>
            <p:spPr>
              <a:xfrm>
                <a:off x="1342063" y="3960246"/>
                <a:ext cx="202128" cy="185154"/>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18" name="5-Point Star 217">
                <a:extLst>
                  <a:ext uri="{FF2B5EF4-FFF2-40B4-BE49-F238E27FC236}">
                    <a16:creationId xmlns:a16="http://schemas.microsoft.com/office/drawing/2014/main" id="{2C4E22EE-1B16-DF49-8108-9C72AF6DBC65}"/>
                  </a:ext>
                </a:extLst>
              </p:cNvPr>
              <p:cNvSpPr/>
              <p:nvPr/>
            </p:nvSpPr>
            <p:spPr>
              <a:xfrm>
                <a:off x="2533007" y="4966271"/>
                <a:ext cx="202128" cy="185154"/>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19" name="5-Point Star 218">
                <a:extLst>
                  <a:ext uri="{FF2B5EF4-FFF2-40B4-BE49-F238E27FC236}">
                    <a16:creationId xmlns:a16="http://schemas.microsoft.com/office/drawing/2014/main" id="{58B2DF45-97AB-A641-8A33-3860D3D235A4}"/>
                  </a:ext>
                </a:extLst>
              </p:cNvPr>
              <p:cNvSpPr/>
              <p:nvPr/>
            </p:nvSpPr>
            <p:spPr>
              <a:xfrm>
                <a:off x="2019972" y="4146823"/>
                <a:ext cx="202128" cy="185154"/>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20" name="5-Point Star 219">
                <a:extLst>
                  <a:ext uri="{FF2B5EF4-FFF2-40B4-BE49-F238E27FC236}">
                    <a16:creationId xmlns:a16="http://schemas.microsoft.com/office/drawing/2014/main" id="{F7CFA920-576C-0642-8E8D-1D96BEE1DE4F}"/>
                  </a:ext>
                </a:extLst>
              </p:cNvPr>
              <p:cNvSpPr/>
              <p:nvPr/>
            </p:nvSpPr>
            <p:spPr>
              <a:xfrm>
                <a:off x="2355088" y="4285807"/>
                <a:ext cx="202128" cy="185154"/>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cxnSp>
            <p:nvCxnSpPr>
              <p:cNvPr id="221" name="Straight Connector 220">
                <a:extLst>
                  <a:ext uri="{FF2B5EF4-FFF2-40B4-BE49-F238E27FC236}">
                    <a16:creationId xmlns:a16="http://schemas.microsoft.com/office/drawing/2014/main" id="{879FC6EE-F784-0540-ADA0-4971020665A1}"/>
                  </a:ext>
                </a:extLst>
              </p:cNvPr>
              <p:cNvCxnSpPr>
                <a:cxnSpLocks/>
              </p:cNvCxnSpPr>
              <p:nvPr/>
            </p:nvCxnSpPr>
            <p:spPr>
              <a:xfrm flipH="1">
                <a:off x="2636536" y="3803904"/>
                <a:ext cx="315252" cy="1970139"/>
              </a:xfrm>
              <a:prstGeom prst="line">
                <a:avLst/>
              </a:prstGeom>
              <a:ln w="38100">
                <a:solidFill>
                  <a:schemeClr val="accent6"/>
                </a:solidFill>
                <a:prstDash val="solid"/>
              </a:ln>
            </p:spPr>
            <p:style>
              <a:lnRef idx="1">
                <a:schemeClr val="accent1"/>
              </a:lnRef>
              <a:fillRef idx="0">
                <a:schemeClr val="accent1"/>
              </a:fillRef>
              <a:effectRef idx="0">
                <a:schemeClr val="accent1"/>
              </a:effectRef>
              <a:fontRef idx="minor">
                <a:schemeClr val="tx1"/>
              </a:fontRef>
            </p:style>
          </p:cxnSp>
        </p:grpSp>
        <p:sp>
          <p:nvSpPr>
            <p:cNvPr id="253" name="Rectangle 252">
              <a:extLst>
                <a:ext uri="{FF2B5EF4-FFF2-40B4-BE49-F238E27FC236}">
                  <a16:creationId xmlns:a16="http://schemas.microsoft.com/office/drawing/2014/main" id="{A352DEB9-5967-6741-8DAE-D80A9729153B}"/>
                </a:ext>
              </a:extLst>
            </p:cNvPr>
            <p:cNvSpPr/>
            <p:nvPr/>
          </p:nvSpPr>
          <p:spPr>
            <a:xfrm>
              <a:off x="9326200" y="1768324"/>
              <a:ext cx="1743643" cy="523220"/>
            </a:xfrm>
            <a:prstGeom prst="rect">
              <a:avLst/>
            </a:prstGeom>
            <a:ln>
              <a:solidFill>
                <a:schemeClr val="tx1"/>
              </a:solidFill>
            </a:ln>
          </p:spPr>
          <p:txBody>
            <a:bodyPr wrap="square">
              <a:spAutoFit/>
            </a:bodyPr>
            <a:lstStyle/>
            <a:p>
              <a:r>
                <a:rPr lang="en-US" sz="1400" dirty="0">
                  <a:latin typeface="Amazon Ember Light" panose="020B0403020204020204" pitchFamily="34" charset="0"/>
                  <a:ea typeface="Amazon Ember Light" panose="020B0403020204020204" pitchFamily="34" charset="0"/>
                  <a:cs typeface="Amazon Ember Light" panose="020B0403020204020204" pitchFamily="34" charset="0"/>
                </a:rPr>
                <a:t>Class 1 = star</a:t>
              </a:r>
            </a:p>
            <a:p>
              <a:r>
                <a:rPr lang="en-US" sz="1400" dirty="0">
                  <a:latin typeface="Amazon Ember Light" panose="020B0403020204020204" pitchFamily="34" charset="0"/>
                  <a:ea typeface="Amazon Ember Light" panose="020B0403020204020204" pitchFamily="34" charset="0"/>
                  <a:cs typeface="Amazon Ember Light" panose="020B0403020204020204" pitchFamily="34" charset="0"/>
                </a:rPr>
                <a:t>Class 0 = not star </a:t>
              </a: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5" name="Rectangle 4">
              <a:extLst>
                <a:ext uri="{FF2B5EF4-FFF2-40B4-BE49-F238E27FC236}">
                  <a16:creationId xmlns:a16="http://schemas.microsoft.com/office/drawing/2014/main" id="{5A3362ED-F3DB-5B41-BDC0-E1A9D3A7EE1B}"/>
                </a:ext>
              </a:extLst>
            </p:cNvPr>
            <p:cNvSpPr/>
            <p:nvPr/>
          </p:nvSpPr>
          <p:spPr>
            <a:xfrm>
              <a:off x="10310718" y="3172321"/>
              <a:ext cx="1173719" cy="369332"/>
            </a:xfrm>
            <a:prstGeom prst="rect">
              <a:avLst/>
            </a:prstGeom>
          </p:spPr>
          <p:txBody>
            <a:bodyPr wrap="none">
              <a:spAutoFit/>
            </a:bodyPr>
            <a:lstStyle/>
            <a:p>
              <a:pPr defTabSz="914126">
                <a:defRPr/>
              </a:pPr>
              <a:r>
                <a:rPr lang="en-US" dirty="0">
                  <a:solidFill>
                    <a:srgbClr val="262626"/>
                  </a:solidFill>
                  <a:latin typeface="Amazon Ember Light" panose="020B0403020204020204" pitchFamily="34" charset="0"/>
                  <a:ea typeface="Amazon Ember Light" panose="020B0403020204020204" pitchFamily="34" charset="0"/>
                  <a:cs typeface="Amazon Ember Light" panose="020B0403020204020204" pitchFamily="34" charset="0"/>
                </a:rPr>
                <a:t>Feature 1</a:t>
              </a:r>
            </a:p>
          </p:txBody>
        </p:sp>
        <p:sp>
          <p:nvSpPr>
            <p:cNvPr id="83" name="Rectangle 82">
              <a:extLst>
                <a:ext uri="{FF2B5EF4-FFF2-40B4-BE49-F238E27FC236}">
                  <a16:creationId xmlns:a16="http://schemas.microsoft.com/office/drawing/2014/main" id="{E41236E6-C726-C64E-A9EA-34C57FA6504A}"/>
                </a:ext>
              </a:extLst>
            </p:cNvPr>
            <p:cNvSpPr/>
            <p:nvPr/>
          </p:nvSpPr>
          <p:spPr>
            <a:xfrm rot="16200000">
              <a:off x="5635224" y="2506853"/>
              <a:ext cx="1173719" cy="369332"/>
            </a:xfrm>
            <a:prstGeom prst="rect">
              <a:avLst/>
            </a:prstGeom>
          </p:spPr>
          <p:txBody>
            <a:bodyPr wrap="none">
              <a:spAutoFit/>
            </a:bodyPr>
            <a:lstStyle/>
            <a:p>
              <a:pPr defTabSz="914126">
                <a:defRPr/>
              </a:pPr>
              <a:r>
                <a:rPr lang="en-US" dirty="0">
                  <a:solidFill>
                    <a:srgbClr val="262626"/>
                  </a:solidFill>
                  <a:latin typeface="Amazon Ember Light" panose="020B0403020204020204" pitchFamily="34" charset="0"/>
                  <a:ea typeface="Amazon Ember Light" panose="020B0403020204020204" pitchFamily="34" charset="0"/>
                  <a:cs typeface="Amazon Ember Light" panose="020B0403020204020204" pitchFamily="34" charset="0"/>
                </a:rPr>
                <a:t>Feature 2</a:t>
              </a:r>
            </a:p>
          </p:txBody>
        </p:sp>
        <p:sp>
          <p:nvSpPr>
            <p:cNvPr id="73" name="5-Point Star 72">
              <a:extLst>
                <a:ext uri="{FF2B5EF4-FFF2-40B4-BE49-F238E27FC236}">
                  <a16:creationId xmlns:a16="http://schemas.microsoft.com/office/drawing/2014/main" id="{5668579B-A6A3-0B44-A31A-B357A2D57C4D}"/>
                </a:ext>
              </a:extLst>
            </p:cNvPr>
            <p:cNvSpPr/>
            <p:nvPr/>
          </p:nvSpPr>
          <p:spPr>
            <a:xfrm>
              <a:off x="8738987" y="2489537"/>
              <a:ext cx="202128" cy="185154"/>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cxnSp>
        <p:nvCxnSpPr>
          <p:cNvPr id="74" name="Straight Connector 73">
            <a:extLst>
              <a:ext uri="{FF2B5EF4-FFF2-40B4-BE49-F238E27FC236}">
                <a16:creationId xmlns:a16="http://schemas.microsoft.com/office/drawing/2014/main" id="{E634F378-3692-C043-B611-5D57A58DB199}"/>
              </a:ext>
            </a:extLst>
          </p:cNvPr>
          <p:cNvCxnSpPr>
            <a:cxnSpLocks/>
            <a:stCxn id="86" idx="2"/>
            <a:endCxn id="84" idx="0"/>
          </p:cNvCxnSpPr>
          <p:nvPr/>
        </p:nvCxnSpPr>
        <p:spPr>
          <a:xfrm flipH="1">
            <a:off x="2225703" y="3191720"/>
            <a:ext cx="1034962" cy="729165"/>
          </a:xfrm>
          <a:prstGeom prst="line">
            <a:avLst/>
          </a:prstGeom>
          <a:solidFill>
            <a:schemeClr val="tx1"/>
          </a:solidFill>
          <a:ln w="12700">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CE0A52FC-7CC3-4E46-8714-2A1CDD8CF241}"/>
              </a:ext>
            </a:extLst>
          </p:cNvPr>
          <p:cNvCxnSpPr>
            <a:cxnSpLocks/>
            <a:stCxn id="86" idx="2"/>
            <a:endCxn id="85" idx="0"/>
          </p:cNvCxnSpPr>
          <p:nvPr/>
        </p:nvCxnSpPr>
        <p:spPr>
          <a:xfrm>
            <a:off x="3260665" y="3191720"/>
            <a:ext cx="1119377" cy="729165"/>
          </a:xfrm>
          <a:prstGeom prst="line">
            <a:avLst/>
          </a:prstGeom>
          <a:solidFill>
            <a:schemeClr val="tx1"/>
          </a:solidFill>
          <a:ln w="38100">
            <a:solidFill>
              <a:srgbClr val="FFA725"/>
            </a:solidFill>
          </a:ln>
        </p:spPr>
        <p:style>
          <a:lnRef idx="1">
            <a:schemeClr val="accent1"/>
          </a:lnRef>
          <a:fillRef idx="0">
            <a:schemeClr val="accent1"/>
          </a:fillRef>
          <a:effectRef idx="0">
            <a:schemeClr val="accent1"/>
          </a:effectRef>
          <a:fontRef idx="minor">
            <a:schemeClr val="tx1"/>
          </a:fontRef>
        </p:style>
      </p:cxnSp>
      <p:sp>
        <p:nvSpPr>
          <p:cNvPr id="84" name="Rounded Rectangle 83">
            <a:extLst>
              <a:ext uri="{FF2B5EF4-FFF2-40B4-BE49-F238E27FC236}">
                <a16:creationId xmlns:a16="http://schemas.microsoft.com/office/drawing/2014/main" id="{A96254CD-46D2-D44C-8EDF-0A1C0040E4D9}"/>
              </a:ext>
            </a:extLst>
          </p:cNvPr>
          <p:cNvSpPr/>
          <p:nvPr/>
        </p:nvSpPr>
        <p:spPr>
          <a:xfrm>
            <a:off x="1379883" y="3920885"/>
            <a:ext cx="1691640" cy="804462"/>
          </a:xfrm>
          <a:prstGeom prst="round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r>
              <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rPr>
              <a:t>Regression</a:t>
            </a:r>
            <a:br>
              <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rPr>
            </a:br>
            <a:r>
              <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rPr>
              <a:t>(Quantity)</a:t>
            </a:r>
          </a:p>
        </p:txBody>
      </p:sp>
      <p:sp>
        <p:nvSpPr>
          <p:cNvPr id="85" name="Rounded Rectangle 84">
            <a:extLst>
              <a:ext uri="{FF2B5EF4-FFF2-40B4-BE49-F238E27FC236}">
                <a16:creationId xmlns:a16="http://schemas.microsoft.com/office/drawing/2014/main" id="{B1A0AF76-6B20-B84D-B78B-049A0750CC78}"/>
              </a:ext>
            </a:extLst>
          </p:cNvPr>
          <p:cNvSpPr/>
          <p:nvPr/>
        </p:nvSpPr>
        <p:spPr>
          <a:xfrm>
            <a:off x="3535566" y="3920885"/>
            <a:ext cx="1688952" cy="804462"/>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r>
              <a:rPr lang="en-US"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Classification</a:t>
            </a:r>
            <a:br>
              <a:rPr lang="en-US"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br>
            <a:r>
              <a:rPr lang="en-US"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(Category)</a:t>
            </a:r>
          </a:p>
        </p:txBody>
      </p:sp>
      <p:sp>
        <p:nvSpPr>
          <p:cNvPr id="86" name="Rounded Rectangle 85">
            <a:extLst>
              <a:ext uri="{FF2B5EF4-FFF2-40B4-BE49-F238E27FC236}">
                <a16:creationId xmlns:a16="http://schemas.microsoft.com/office/drawing/2014/main" id="{55D43457-57D0-1541-95FC-2D9EFF363D91}"/>
              </a:ext>
            </a:extLst>
          </p:cNvPr>
          <p:cNvSpPr/>
          <p:nvPr/>
        </p:nvSpPr>
        <p:spPr>
          <a:xfrm>
            <a:off x="1713622" y="2160827"/>
            <a:ext cx="3094086" cy="1030893"/>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r>
              <a:rPr lang="en-US" sz="1999"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Supervised Learning</a:t>
            </a:r>
          </a:p>
        </p:txBody>
      </p:sp>
    </p:spTree>
    <p:extLst>
      <p:ext uri="{BB962C8B-B14F-4D97-AF65-F5344CB8AC3E}">
        <p14:creationId xmlns:p14="http://schemas.microsoft.com/office/powerpoint/2010/main" val="14308770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2" name="Content Placeholder 1">
            <a:extLst>
              <a:ext uri="{FF2B5EF4-FFF2-40B4-BE49-F238E27FC236}">
                <a16:creationId xmlns:a16="http://schemas.microsoft.com/office/drawing/2014/main" id="{A4773925-9BC5-9246-84D5-75A179CEA150}"/>
              </a:ext>
            </a:extLst>
          </p:cNvPr>
          <p:cNvGraphicFramePr>
            <a:graphicFrameLocks/>
          </p:cNvGraphicFramePr>
          <p:nvPr>
            <p:extLst>
              <p:ext uri="{D42A27DB-BD31-4B8C-83A1-F6EECF244321}">
                <p14:modId xmlns:p14="http://schemas.microsoft.com/office/powerpoint/2010/main" val="3876909502"/>
              </p:ext>
            </p:extLst>
          </p:nvPr>
        </p:nvGraphicFramePr>
        <p:xfrm>
          <a:off x="5400678" y="4435937"/>
          <a:ext cx="6530065" cy="1554480"/>
        </p:xfrm>
        <a:graphic>
          <a:graphicData uri="http://schemas.openxmlformats.org/drawingml/2006/table">
            <a:tbl>
              <a:tblPr firstRow="1" bandRow="1">
                <a:tableStyleId>{5C22544A-7EE6-4342-B048-85BDC9FD1C3A}</a:tableStyleId>
              </a:tblPr>
              <a:tblGrid>
                <a:gridCol w="1843309">
                  <a:extLst>
                    <a:ext uri="{9D8B030D-6E8A-4147-A177-3AD203B41FA5}">
                      <a16:colId xmlns:a16="http://schemas.microsoft.com/office/drawing/2014/main" val="2682145629"/>
                    </a:ext>
                  </a:extLst>
                </a:gridCol>
                <a:gridCol w="2379515">
                  <a:extLst>
                    <a:ext uri="{9D8B030D-6E8A-4147-A177-3AD203B41FA5}">
                      <a16:colId xmlns:a16="http://schemas.microsoft.com/office/drawing/2014/main" val="2873927588"/>
                    </a:ext>
                  </a:extLst>
                </a:gridCol>
                <a:gridCol w="2307241">
                  <a:extLst>
                    <a:ext uri="{9D8B030D-6E8A-4147-A177-3AD203B41FA5}">
                      <a16:colId xmlns:a16="http://schemas.microsoft.com/office/drawing/2014/main" val="1435554708"/>
                    </a:ext>
                  </a:extLst>
                </a:gridCol>
              </a:tblGrid>
              <a:tr h="0">
                <a:tc>
                  <a:txBody>
                    <a:bodyPr/>
                    <a:lstStyle/>
                    <a:p>
                      <a:pPr algn="ctr"/>
                      <a:r>
                        <a:rPr lang="en-US" sz="1800" b="0" i="0" dirty="0" err="1">
                          <a:latin typeface="Amazon Ember Light" panose="020B0403020204020204" pitchFamily="34" charset="0"/>
                          <a:ea typeface="Amazon Ember Light" panose="020B0403020204020204" pitchFamily="34" charset="0"/>
                          <a:cs typeface="Amazon Ember Light" panose="020B0403020204020204" pitchFamily="34" charset="0"/>
                        </a:rPr>
                        <a:t>package_weight</a:t>
                      </a:r>
                      <a:endParaRPr lang="en-US" sz="1800" b="0" i="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anchor="ctr">
                    <a:lnB w="12700" cap="flat" cmpd="sng" algn="ctr">
                      <a:solidFill>
                        <a:schemeClr val="tx1"/>
                      </a:solidFill>
                      <a:prstDash val="solid"/>
                      <a:round/>
                      <a:headEnd type="none" w="med" len="med"/>
                      <a:tailEnd type="none" w="med" len="med"/>
                    </a:lnB>
                    <a:solidFill>
                      <a:schemeClr val="tx1"/>
                    </a:solidFill>
                  </a:tcPr>
                </a:tc>
                <a:tc>
                  <a:txBody>
                    <a:bodyPr/>
                    <a:lstStyle/>
                    <a:p>
                      <a:pPr algn="ctr"/>
                      <a:r>
                        <a:rPr lang="en-US" sz="1800" b="0" i="0" dirty="0" err="1">
                          <a:latin typeface="Amazon Ember Light" panose="020B0403020204020204" pitchFamily="34" charset="0"/>
                          <a:ea typeface="Amazon Ember Light" panose="020B0403020204020204" pitchFamily="34" charset="0"/>
                          <a:cs typeface="Amazon Ember Light" panose="020B0403020204020204" pitchFamily="34" charset="0"/>
                        </a:rPr>
                        <a:t>package_height</a:t>
                      </a:r>
                      <a:endParaRPr lang="en-US" sz="1800" b="0" i="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anchor="ctr">
                    <a:lnB w="12700" cap="flat" cmpd="sng" algn="ctr">
                      <a:solidFill>
                        <a:schemeClr val="tx1"/>
                      </a:solidFill>
                      <a:prstDash val="solid"/>
                      <a:round/>
                      <a:headEnd type="none" w="med" len="med"/>
                      <a:tailEnd type="none" w="med" len="med"/>
                    </a:lnB>
                    <a:solidFill>
                      <a:schemeClr val="tx1"/>
                    </a:solidFill>
                  </a:tcPr>
                </a:tc>
                <a:tc>
                  <a:txBody>
                    <a:bodyPr/>
                    <a:lstStyle/>
                    <a:p>
                      <a:pPr algn="ctr"/>
                      <a:r>
                        <a:rPr lang="en-US" sz="1800" b="0" i="0" dirty="0" err="1">
                          <a:latin typeface="Amazon Ember Light" panose="020B0403020204020204" pitchFamily="34" charset="0"/>
                          <a:ea typeface="Amazon Ember Light" panose="020B0403020204020204" pitchFamily="34" charset="0"/>
                          <a:cs typeface="Amazon Ember Light" panose="020B0403020204020204" pitchFamily="34" charset="0"/>
                        </a:rPr>
                        <a:t>package_width</a:t>
                      </a:r>
                      <a:endParaRPr lang="en-US" sz="1800" b="0" i="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anchor="ctr">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3192264851"/>
                  </a:ext>
                </a:extLst>
              </a:tr>
              <a:tr h="354184">
                <a:tc>
                  <a:txBody>
                    <a:bodyPr/>
                    <a:lstStyle/>
                    <a:p>
                      <a:pPr algn="ctr"/>
                      <a:r>
                        <a:rPr lang="en-US" sz="2000" b="0" i="0" dirty="0">
                          <a:latin typeface="Amazon Ember Light" panose="020B0403020204020204" pitchFamily="34" charset="0"/>
                          <a:ea typeface="Amazon Ember Light" panose="020B0403020204020204" pitchFamily="34" charset="0"/>
                          <a:cs typeface="Amazon Ember Light" panose="020B0403020204020204" pitchFamily="34" charset="0"/>
                        </a:rPr>
                        <a:t>21.2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i="0" dirty="0">
                          <a:latin typeface="Amazon Ember Light" panose="020B0403020204020204" pitchFamily="34" charset="0"/>
                          <a:ea typeface="Amazon Ember Light" panose="020B0403020204020204" pitchFamily="34" charset="0"/>
                          <a:cs typeface="Amazon Ember Light" panose="020B0403020204020204" pitchFamily="34" charset="0"/>
                        </a:rPr>
                        <a:t>11.2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i="0" dirty="0">
                          <a:latin typeface="Amazon Ember Light" panose="020B0403020204020204" pitchFamily="34" charset="0"/>
                          <a:ea typeface="Amazon Ember Light" panose="020B0403020204020204" pitchFamily="34" charset="0"/>
                          <a:cs typeface="Amazon Ember Light" panose="020B0403020204020204" pitchFamily="34" charset="0"/>
                        </a:rPr>
                        <a:t>25.7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62903319"/>
                  </a:ext>
                </a:extLst>
              </a:tr>
              <a:tr h="354184">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sz="2000" b="0" i="0" dirty="0">
                          <a:latin typeface="Amazon Ember Light" panose="020B0403020204020204" pitchFamily="34" charset="0"/>
                          <a:ea typeface="Amazon Ember Light" panose="020B0403020204020204" pitchFamily="34" charset="0"/>
                          <a:cs typeface="Amazon Ember Light" panose="020B0403020204020204" pitchFamily="34" charset="0"/>
                        </a:rPr>
                        <a:t>47.2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i="0" dirty="0">
                          <a:latin typeface="Amazon Ember Light" panose="020B0403020204020204" pitchFamily="34" charset="0"/>
                          <a:ea typeface="Amazon Ember Light" panose="020B0403020204020204" pitchFamily="34" charset="0"/>
                          <a:cs typeface="Amazon Ember Light" panose="020B0403020204020204" pitchFamily="34" charset="0"/>
                        </a:rPr>
                        <a:t>5.3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i="0" dirty="0">
                          <a:latin typeface="Amazon Ember Light" panose="020B0403020204020204" pitchFamily="34" charset="0"/>
                          <a:ea typeface="Amazon Ember Light" panose="020B0403020204020204" pitchFamily="34" charset="0"/>
                          <a:cs typeface="Amazon Ember Light" panose="020B0403020204020204" pitchFamily="34" charset="0"/>
                        </a:rPr>
                        <a:t>13.6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85868569"/>
                  </a:ext>
                </a:extLst>
              </a:tr>
              <a:tr h="354184">
                <a:tc>
                  <a:txBody>
                    <a:bodyPr/>
                    <a:lstStyle/>
                    <a:p>
                      <a:pPr algn="ctr"/>
                      <a:r>
                        <a:rPr lang="en-US" sz="2000" b="0" i="0" dirty="0">
                          <a:latin typeface="Amazon Ember Light" panose="020B0403020204020204" pitchFamily="34" charset="0"/>
                          <a:ea typeface="Amazon Ember Light" panose="020B0403020204020204" pitchFamily="34" charset="0"/>
                          <a:cs typeface="Amazon Ember Light" panose="020B0403020204020204" pitchFamily="34"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i="0" dirty="0">
                          <a:latin typeface="Amazon Ember Light" panose="020B0403020204020204" pitchFamily="34" charset="0"/>
                          <a:ea typeface="Amazon Ember Light" panose="020B0403020204020204" pitchFamily="34" charset="0"/>
                          <a:cs typeface="Amazon Ember Light" panose="020B0403020204020204" pitchFamily="34"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i="0" dirty="0">
                          <a:latin typeface="Amazon Ember Light" panose="020B0403020204020204" pitchFamily="34" charset="0"/>
                          <a:ea typeface="Amazon Ember Light" panose="020B0403020204020204" pitchFamily="34" charset="0"/>
                          <a:cs typeface="Amazon Ember Light" panose="020B0403020204020204" pitchFamily="34"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17528539"/>
                  </a:ext>
                </a:extLst>
              </a:tr>
            </a:tbl>
          </a:graphicData>
        </a:graphic>
      </p:graphicFrame>
      <p:sp>
        <p:nvSpPr>
          <p:cNvPr id="2" name="Title 1">
            <a:extLst>
              <a:ext uri="{FF2B5EF4-FFF2-40B4-BE49-F238E27FC236}">
                <a16:creationId xmlns:a16="http://schemas.microsoft.com/office/drawing/2014/main" id="{920F7FBE-EA81-CE49-8905-A5F98E6C2855}"/>
              </a:ext>
            </a:extLst>
          </p:cNvPr>
          <p:cNvSpPr>
            <a:spLocks noGrp="1"/>
          </p:cNvSpPr>
          <p:nvPr>
            <p:ph type="title"/>
          </p:nvPr>
        </p:nvSpPr>
        <p:spPr/>
        <p:txBody>
          <a:bodyPr/>
          <a:lstStyle/>
          <a:p>
            <a:r>
              <a:rPr lang="en-US" b="1" dirty="0">
                <a:latin typeface="Amazon Ember Light" panose="020B0403020204020204" pitchFamily="34" charset="0"/>
                <a:ea typeface="Amazon Ember Light" panose="020B0403020204020204" pitchFamily="34" charset="0"/>
                <a:cs typeface="Amazon Ember Light" panose="020B0403020204020204" pitchFamily="34" charset="0"/>
              </a:rPr>
              <a:t>Unsupervised Learning: Clustering</a:t>
            </a:r>
          </a:p>
        </p:txBody>
      </p:sp>
      <p:sp>
        <p:nvSpPr>
          <p:cNvPr id="75" name="TextBox 74">
            <a:extLst>
              <a:ext uri="{FF2B5EF4-FFF2-40B4-BE49-F238E27FC236}">
                <a16:creationId xmlns:a16="http://schemas.microsoft.com/office/drawing/2014/main" id="{EA14EDFE-35F4-AE40-95B7-3B7D97891723}"/>
              </a:ext>
            </a:extLst>
          </p:cNvPr>
          <p:cNvSpPr txBox="1"/>
          <p:nvPr/>
        </p:nvSpPr>
        <p:spPr>
          <a:xfrm>
            <a:off x="7969736" y="3865055"/>
            <a:ext cx="1178221" cy="399877"/>
          </a:xfrm>
          <a:prstGeom prst="rect">
            <a:avLst/>
          </a:prstGeom>
          <a:noFill/>
        </p:spPr>
        <p:txBody>
          <a:bodyPr wrap="none" rtlCol="0">
            <a:spAutoFit/>
          </a:bodyPr>
          <a:lstStyle/>
          <a:p>
            <a:pPr defTabSz="914126">
              <a:defRPr/>
            </a:pPr>
            <a:r>
              <a:rPr lang="en-US" sz="1999" dirty="0">
                <a:solidFill>
                  <a:srgbClr val="262626"/>
                </a:solidFill>
                <a:latin typeface="Amazon Ember Light" panose="020B0403020204020204" pitchFamily="34" charset="0"/>
                <a:ea typeface="Amazon Ember Light" panose="020B0403020204020204" pitchFamily="34" charset="0"/>
                <a:cs typeface="Amazon Ember Light" panose="020B0403020204020204" pitchFamily="34" charset="0"/>
              </a:rPr>
              <a:t>Features</a:t>
            </a:r>
          </a:p>
        </p:txBody>
      </p:sp>
      <p:sp>
        <p:nvSpPr>
          <p:cNvPr id="80" name="Left Bracket 79">
            <a:extLst>
              <a:ext uri="{FF2B5EF4-FFF2-40B4-BE49-F238E27FC236}">
                <a16:creationId xmlns:a16="http://schemas.microsoft.com/office/drawing/2014/main" id="{0D399459-AC85-C649-B78C-82D940351B87}"/>
              </a:ext>
            </a:extLst>
          </p:cNvPr>
          <p:cNvSpPr/>
          <p:nvPr/>
        </p:nvSpPr>
        <p:spPr>
          <a:xfrm rot="5400000">
            <a:off x="8602701" y="1101516"/>
            <a:ext cx="114407" cy="6518454"/>
          </a:xfrm>
          <a:prstGeom prst="leftBracket">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914126">
              <a:defRPr/>
            </a:pPr>
            <a:endParaRPr lang="en-US" sz="1799">
              <a:solidFill>
                <a:srgbClr val="262626"/>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86" name="Rounded Rectangle 85">
            <a:extLst>
              <a:ext uri="{FF2B5EF4-FFF2-40B4-BE49-F238E27FC236}">
                <a16:creationId xmlns:a16="http://schemas.microsoft.com/office/drawing/2014/main" id="{55D43457-57D0-1541-95FC-2D9EFF363D91}"/>
              </a:ext>
            </a:extLst>
          </p:cNvPr>
          <p:cNvSpPr/>
          <p:nvPr/>
        </p:nvSpPr>
        <p:spPr>
          <a:xfrm>
            <a:off x="1713622" y="2160827"/>
            <a:ext cx="3094086" cy="1030893"/>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r>
              <a:rPr lang="en-US" sz="1999"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Unsupervised Learning</a:t>
            </a:r>
          </a:p>
        </p:txBody>
      </p:sp>
      <p:grpSp>
        <p:nvGrpSpPr>
          <p:cNvPr id="4" name="Group 3">
            <a:extLst>
              <a:ext uri="{FF2B5EF4-FFF2-40B4-BE49-F238E27FC236}">
                <a16:creationId xmlns:a16="http://schemas.microsoft.com/office/drawing/2014/main" id="{CB316E5F-E119-084A-8BD4-27AFB142E545}"/>
              </a:ext>
            </a:extLst>
          </p:cNvPr>
          <p:cNvGrpSpPr/>
          <p:nvPr/>
        </p:nvGrpSpPr>
        <p:grpSpPr>
          <a:xfrm>
            <a:off x="6035040" y="1713325"/>
            <a:ext cx="5373794" cy="1789854"/>
            <a:chOff x="6072855" y="1713325"/>
            <a:chExt cx="5373794" cy="1789854"/>
          </a:xfrm>
        </p:grpSpPr>
        <p:cxnSp>
          <p:nvCxnSpPr>
            <p:cNvPr id="60" name="Straight Connector 59">
              <a:extLst>
                <a:ext uri="{FF2B5EF4-FFF2-40B4-BE49-F238E27FC236}">
                  <a16:creationId xmlns:a16="http://schemas.microsoft.com/office/drawing/2014/main" id="{31728DE6-A01B-224C-8729-642A549A18CE}"/>
                </a:ext>
              </a:extLst>
            </p:cNvPr>
            <p:cNvCxnSpPr/>
            <p:nvPr/>
          </p:nvCxnSpPr>
          <p:spPr>
            <a:xfrm flipV="1">
              <a:off x="6442186" y="1713325"/>
              <a:ext cx="0" cy="1789854"/>
            </a:xfrm>
            <a:prstGeom prst="line">
              <a:avLst/>
            </a:prstGeom>
            <a:ln>
              <a:solidFill>
                <a:srgbClr val="51504F"/>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E01284AC-2CA8-B745-9230-FE64BF24FCDE}"/>
                </a:ext>
              </a:extLst>
            </p:cNvPr>
            <p:cNvCxnSpPr/>
            <p:nvPr/>
          </p:nvCxnSpPr>
          <p:spPr>
            <a:xfrm>
              <a:off x="6442187" y="3492643"/>
              <a:ext cx="4320646" cy="0"/>
            </a:xfrm>
            <a:prstGeom prst="line">
              <a:avLst/>
            </a:prstGeom>
            <a:ln>
              <a:solidFill>
                <a:srgbClr val="51504F"/>
              </a:solidFill>
            </a:ln>
          </p:spPr>
          <p:style>
            <a:lnRef idx="1">
              <a:schemeClr val="accent1"/>
            </a:lnRef>
            <a:fillRef idx="0">
              <a:schemeClr val="accent1"/>
            </a:fillRef>
            <a:effectRef idx="0">
              <a:schemeClr val="accent1"/>
            </a:effectRef>
            <a:fontRef idx="minor">
              <a:schemeClr val="tx1"/>
            </a:fontRef>
          </p:style>
        </p:cxnSp>
        <p:grpSp>
          <p:nvGrpSpPr>
            <p:cNvPr id="62" name="Group 61">
              <a:extLst>
                <a:ext uri="{FF2B5EF4-FFF2-40B4-BE49-F238E27FC236}">
                  <a16:creationId xmlns:a16="http://schemas.microsoft.com/office/drawing/2014/main" id="{2CAB4759-A936-864F-9330-F12FF6249C5A}"/>
                </a:ext>
              </a:extLst>
            </p:cNvPr>
            <p:cNvGrpSpPr/>
            <p:nvPr/>
          </p:nvGrpSpPr>
          <p:grpSpPr>
            <a:xfrm>
              <a:off x="8216543" y="1840876"/>
              <a:ext cx="762777" cy="1321752"/>
              <a:chOff x="2668994" y="1537372"/>
              <a:chExt cx="762976" cy="1322096"/>
            </a:xfrm>
          </p:grpSpPr>
          <p:sp>
            <p:nvSpPr>
              <p:cNvPr id="63" name="Flowchart: Connector 36">
                <a:extLst>
                  <a:ext uri="{FF2B5EF4-FFF2-40B4-BE49-F238E27FC236}">
                    <a16:creationId xmlns:a16="http://schemas.microsoft.com/office/drawing/2014/main" id="{B2C7686E-E71E-5B43-9FCD-54A407EB40C3}"/>
                  </a:ext>
                </a:extLst>
              </p:cNvPr>
              <p:cNvSpPr/>
              <p:nvPr/>
            </p:nvSpPr>
            <p:spPr>
              <a:xfrm>
                <a:off x="2668994" y="2160008"/>
                <a:ext cx="73152" cy="73152"/>
              </a:xfrm>
              <a:prstGeom prst="flowChartConnector">
                <a:avLst/>
              </a:prstGeom>
              <a:solidFill>
                <a:srgbClr val="00AD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64" name="Flowchart: Connector 43">
                <a:extLst>
                  <a:ext uri="{FF2B5EF4-FFF2-40B4-BE49-F238E27FC236}">
                    <a16:creationId xmlns:a16="http://schemas.microsoft.com/office/drawing/2014/main" id="{6353D592-F1B7-9A4A-AD81-ACCF425E4848}"/>
                  </a:ext>
                </a:extLst>
              </p:cNvPr>
              <p:cNvSpPr/>
              <p:nvPr/>
            </p:nvSpPr>
            <p:spPr>
              <a:xfrm>
                <a:off x="3043282" y="2263405"/>
                <a:ext cx="73152" cy="73152"/>
              </a:xfrm>
              <a:prstGeom prst="flowChartConnector">
                <a:avLst/>
              </a:prstGeom>
              <a:solidFill>
                <a:srgbClr val="00AD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65" name="Flowchart: Connector 44">
                <a:extLst>
                  <a:ext uri="{FF2B5EF4-FFF2-40B4-BE49-F238E27FC236}">
                    <a16:creationId xmlns:a16="http://schemas.microsoft.com/office/drawing/2014/main" id="{252570CA-ABD5-034B-A2AA-5E5399F88CD2}"/>
                  </a:ext>
                </a:extLst>
              </p:cNvPr>
              <p:cNvSpPr/>
              <p:nvPr/>
            </p:nvSpPr>
            <p:spPr>
              <a:xfrm>
                <a:off x="3079858" y="2022015"/>
                <a:ext cx="73152" cy="73152"/>
              </a:xfrm>
              <a:prstGeom prst="flowChartConnector">
                <a:avLst/>
              </a:prstGeom>
              <a:solidFill>
                <a:srgbClr val="00AD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66" name="Flowchart: Connector 45">
                <a:extLst>
                  <a:ext uri="{FF2B5EF4-FFF2-40B4-BE49-F238E27FC236}">
                    <a16:creationId xmlns:a16="http://schemas.microsoft.com/office/drawing/2014/main" id="{575CB55E-A1B1-1241-A2C6-76890D66FA4B}"/>
                  </a:ext>
                </a:extLst>
              </p:cNvPr>
              <p:cNvSpPr/>
              <p:nvPr/>
            </p:nvSpPr>
            <p:spPr>
              <a:xfrm>
                <a:off x="3241069" y="2444617"/>
                <a:ext cx="73152" cy="73152"/>
              </a:xfrm>
              <a:prstGeom prst="flowChartConnector">
                <a:avLst/>
              </a:prstGeom>
              <a:solidFill>
                <a:srgbClr val="00AD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67" name="Flowchart: Connector 46">
                <a:extLst>
                  <a:ext uri="{FF2B5EF4-FFF2-40B4-BE49-F238E27FC236}">
                    <a16:creationId xmlns:a16="http://schemas.microsoft.com/office/drawing/2014/main" id="{0FD7202A-A611-6D41-ABDB-F7E2EC1B9330}"/>
                  </a:ext>
                </a:extLst>
              </p:cNvPr>
              <p:cNvSpPr/>
              <p:nvPr/>
            </p:nvSpPr>
            <p:spPr>
              <a:xfrm>
                <a:off x="3124877" y="2552785"/>
                <a:ext cx="73152" cy="73152"/>
              </a:xfrm>
              <a:prstGeom prst="flowChartConnector">
                <a:avLst/>
              </a:prstGeom>
              <a:solidFill>
                <a:srgbClr val="00AD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68" name="Flowchart: Connector 70">
                <a:extLst>
                  <a:ext uri="{FF2B5EF4-FFF2-40B4-BE49-F238E27FC236}">
                    <a16:creationId xmlns:a16="http://schemas.microsoft.com/office/drawing/2014/main" id="{70933CC6-1306-1344-BFCD-B24C90512071}"/>
                  </a:ext>
                </a:extLst>
              </p:cNvPr>
              <p:cNvSpPr/>
              <p:nvPr/>
            </p:nvSpPr>
            <p:spPr>
              <a:xfrm>
                <a:off x="2904567" y="1537372"/>
                <a:ext cx="73152" cy="73152"/>
              </a:xfrm>
              <a:prstGeom prst="flowChartConnector">
                <a:avLst/>
              </a:prstGeom>
              <a:solidFill>
                <a:srgbClr val="00AD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69" name="Flowchart: Connector 71">
                <a:extLst>
                  <a:ext uri="{FF2B5EF4-FFF2-40B4-BE49-F238E27FC236}">
                    <a16:creationId xmlns:a16="http://schemas.microsoft.com/office/drawing/2014/main" id="{8A05C226-AFB4-8041-BF65-91386F9F0A7B}"/>
                  </a:ext>
                </a:extLst>
              </p:cNvPr>
              <p:cNvSpPr/>
              <p:nvPr/>
            </p:nvSpPr>
            <p:spPr>
              <a:xfrm>
                <a:off x="3358818" y="1683950"/>
                <a:ext cx="73152" cy="73152"/>
              </a:xfrm>
              <a:prstGeom prst="flowChartConnector">
                <a:avLst/>
              </a:prstGeom>
              <a:solidFill>
                <a:srgbClr val="00AD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70" name="Flowchart: Connector 87">
                <a:extLst>
                  <a:ext uri="{FF2B5EF4-FFF2-40B4-BE49-F238E27FC236}">
                    <a16:creationId xmlns:a16="http://schemas.microsoft.com/office/drawing/2014/main" id="{86B6878B-B5FF-6B49-8F31-381EAAECE880}"/>
                  </a:ext>
                </a:extLst>
              </p:cNvPr>
              <p:cNvSpPr/>
              <p:nvPr/>
            </p:nvSpPr>
            <p:spPr>
              <a:xfrm>
                <a:off x="2836568" y="2444617"/>
                <a:ext cx="73152" cy="73152"/>
              </a:xfrm>
              <a:prstGeom prst="flowChartConnector">
                <a:avLst/>
              </a:prstGeom>
              <a:solidFill>
                <a:srgbClr val="00AD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71" name="Flowchart: Connector 88">
                <a:extLst>
                  <a:ext uri="{FF2B5EF4-FFF2-40B4-BE49-F238E27FC236}">
                    <a16:creationId xmlns:a16="http://schemas.microsoft.com/office/drawing/2014/main" id="{BD9382C7-5838-A34A-9F65-1DB1BD3956EC}"/>
                  </a:ext>
                </a:extLst>
              </p:cNvPr>
              <p:cNvSpPr/>
              <p:nvPr/>
            </p:nvSpPr>
            <p:spPr>
              <a:xfrm>
                <a:off x="3104938" y="2786316"/>
                <a:ext cx="73152" cy="73152"/>
              </a:xfrm>
              <a:prstGeom prst="flowChartConnector">
                <a:avLst/>
              </a:prstGeom>
              <a:solidFill>
                <a:srgbClr val="00AD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77" name="Flowchart: Connector 89">
                <a:extLst>
                  <a:ext uri="{FF2B5EF4-FFF2-40B4-BE49-F238E27FC236}">
                    <a16:creationId xmlns:a16="http://schemas.microsoft.com/office/drawing/2014/main" id="{9A92FCD1-05E4-5D43-B3FC-A7B9A795F899}"/>
                  </a:ext>
                </a:extLst>
              </p:cNvPr>
              <p:cNvSpPr/>
              <p:nvPr/>
            </p:nvSpPr>
            <p:spPr>
              <a:xfrm>
                <a:off x="2986067" y="1881501"/>
                <a:ext cx="73152" cy="73152"/>
              </a:xfrm>
              <a:prstGeom prst="flowChartConnector">
                <a:avLst/>
              </a:prstGeom>
              <a:solidFill>
                <a:srgbClr val="00AD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grpSp>
          <p:nvGrpSpPr>
            <p:cNvPr id="78" name="Group 77">
              <a:extLst>
                <a:ext uri="{FF2B5EF4-FFF2-40B4-BE49-F238E27FC236}">
                  <a16:creationId xmlns:a16="http://schemas.microsoft.com/office/drawing/2014/main" id="{FFFF1FA9-B100-DF4E-BF40-1FD684242A7F}"/>
                </a:ext>
              </a:extLst>
            </p:cNvPr>
            <p:cNvGrpSpPr/>
            <p:nvPr/>
          </p:nvGrpSpPr>
          <p:grpSpPr>
            <a:xfrm>
              <a:off x="9219408" y="1713327"/>
              <a:ext cx="1013516" cy="1503457"/>
              <a:chOff x="3672120" y="1409787"/>
              <a:chExt cx="1013780" cy="1503849"/>
            </a:xfrm>
          </p:grpSpPr>
          <p:sp>
            <p:nvSpPr>
              <p:cNvPr id="79" name="Flowchart: Connector 41">
                <a:extLst>
                  <a:ext uri="{FF2B5EF4-FFF2-40B4-BE49-F238E27FC236}">
                    <a16:creationId xmlns:a16="http://schemas.microsoft.com/office/drawing/2014/main" id="{2B2F6B28-63F1-9649-A7E3-14AC839C0DD8}"/>
                  </a:ext>
                </a:extLst>
              </p:cNvPr>
              <p:cNvSpPr/>
              <p:nvPr/>
            </p:nvSpPr>
            <p:spPr>
              <a:xfrm>
                <a:off x="3672120" y="2190253"/>
                <a:ext cx="73152" cy="73152"/>
              </a:xfrm>
              <a:prstGeom prst="flowChartConnector">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87" name="Flowchart: Connector 47">
                <a:extLst>
                  <a:ext uri="{FF2B5EF4-FFF2-40B4-BE49-F238E27FC236}">
                    <a16:creationId xmlns:a16="http://schemas.microsoft.com/office/drawing/2014/main" id="{F8A01178-A291-EE4E-B621-B1E5B0CBC97A}"/>
                  </a:ext>
                </a:extLst>
              </p:cNvPr>
              <p:cNvSpPr/>
              <p:nvPr/>
            </p:nvSpPr>
            <p:spPr>
              <a:xfrm>
                <a:off x="3983864" y="1767300"/>
                <a:ext cx="73152" cy="73152"/>
              </a:xfrm>
              <a:prstGeom prst="flowChartConnector">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88" name="Flowchart: Connector 72">
                <a:extLst>
                  <a:ext uri="{FF2B5EF4-FFF2-40B4-BE49-F238E27FC236}">
                    <a16:creationId xmlns:a16="http://schemas.microsoft.com/office/drawing/2014/main" id="{725067C1-B939-0949-AF04-8577CF64EFAD}"/>
                  </a:ext>
                </a:extLst>
              </p:cNvPr>
              <p:cNvSpPr/>
              <p:nvPr/>
            </p:nvSpPr>
            <p:spPr>
              <a:xfrm>
                <a:off x="4612748" y="1409787"/>
                <a:ext cx="73152" cy="73152"/>
              </a:xfrm>
              <a:prstGeom prst="flowChartConnector">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89" name="Flowchart: Connector 75">
                <a:extLst>
                  <a:ext uri="{FF2B5EF4-FFF2-40B4-BE49-F238E27FC236}">
                    <a16:creationId xmlns:a16="http://schemas.microsoft.com/office/drawing/2014/main" id="{8ECEE1DE-588A-5F4F-92B1-F37CE3437C71}"/>
                  </a:ext>
                </a:extLst>
              </p:cNvPr>
              <p:cNvSpPr/>
              <p:nvPr/>
            </p:nvSpPr>
            <p:spPr>
              <a:xfrm>
                <a:off x="4092744" y="2248570"/>
                <a:ext cx="73152" cy="73152"/>
              </a:xfrm>
              <a:prstGeom prst="flowChartConnector">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90" name="Flowchart: Connector 76">
                <a:extLst>
                  <a:ext uri="{FF2B5EF4-FFF2-40B4-BE49-F238E27FC236}">
                    <a16:creationId xmlns:a16="http://schemas.microsoft.com/office/drawing/2014/main" id="{48CA2372-4294-074C-85B2-FAB45F160EDB}"/>
                  </a:ext>
                </a:extLst>
              </p:cNvPr>
              <p:cNvSpPr/>
              <p:nvPr/>
            </p:nvSpPr>
            <p:spPr>
              <a:xfrm>
                <a:off x="3976920" y="2495053"/>
                <a:ext cx="73152" cy="73152"/>
              </a:xfrm>
              <a:prstGeom prst="flowChartConnector">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91" name="Flowchart: Connector 77">
                <a:extLst>
                  <a:ext uri="{FF2B5EF4-FFF2-40B4-BE49-F238E27FC236}">
                    <a16:creationId xmlns:a16="http://schemas.microsoft.com/office/drawing/2014/main" id="{3D3E76A6-713A-984E-8210-7C180A46A207}"/>
                  </a:ext>
                </a:extLst>
              </p:cNvPr>
              <p:cNvSpPr/>
              <p:nvPr/>
            </p:nvSpPr>
            <p:spPr>
              <a:xfrm>
                <a:off x="3745272" y="2783385"/>
                <a:ext cx="73152" cy="73152"/>
              </a:xfrm>
              <a:prstGeom prst="flowChartConnector">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92" name="Flowchart: Connector 78">
                <a:extLst>
                  <a:ext uri="{FF2B5EF4-FFF2-40B4-BE49-F238E27FC236}">
                    <a16:creationId xmlns:a16="http://schemas.microsoft.com/office/drawing/2014/main" id="{57F0B278-CAB8-C049-901C-A7B96AEC05AF}"/>
                  </a:ext>
                </a:extLst>
              </p:cNvPr>
              <p:cNvSpPr/>
              <p:nvPr/>
            </p:nvSpPr>
            <p:spPr>
              <a:xfrm>
                <a:off x="4364440" y="2840484"/>
                <a:ext cx="73152" cy="73152"/>
              </a:xfrm>
              <a:prstGeom prst="flowChartConnector">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grpSp>
          <p:nvGrpSpPr>
            <p:cNvPr id="93" name="Group 92">
              <a:extLst>
                <a:ext uri="{FF2B5EF4-FFF2-40B4-BE49-F238E27FC236}">
                  <a16:creationId xmlns:a16="http://schemas.microsoft.com/office/drawing/2014/main" id="{328B715F-F068-9D4A-94F8-F84C84C5AD43}"/>
                </a:ext>
              </a:extLst>
            </p:cNvPr>
            <p:cNvGrpSpPr/>
            <p:nvPr/>
          </p:nvGrpSpPr>
          <p:grpSpPr>
            <a:xfrm>
              <a:off x="6698095" y="2070745"/>
              <a:ext cx="1591581" cy="1311088"/>
              <a:chOff x="1150150" y="1767300"/>
              <a:chExt cx="1591996" cy="1311430"/>
            </a:xfrm>
          </p:grpSpPr>
          <p:sp>
            <p:nvSpPr>
              <p:cNvPr id="94" name="Flowchart: Connector 28">
                <a:extLst>
                  <a:ext uri="{FF2B5EF4-FFF2-40B4-BE49-F238E27FC236}">
                    <a16:creationId xmlns:a16="http://schemas.microsoft.com/office/drawing/2014/main" id="{94DC3500-9B5B-9D4B-A84B-F2910626336F}"/>
                  </a:ext>
                </a:extLst>
              </p:cNvPr>
              <p:cNvSpPr/>
              <p:nvPr/>
            </p:nvSpPr>
            <p:spPr>
              <a:xfrm>
                <a:off x="1150150" y="1767300"/>
                <a:ext cx="73152" cy="73152"/>
              </a:xfrm>
              <a:prstGeom prst="flowChartConnecto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95" name="Flowchart: Connector 29">
                <a:extLst>
                  <a:ext uri="{FF2B5EF4-FFF2-40B4-BE49-F238E27FC236}">
                    <a16:creationId xmlns:a16="http://schemas.microsoft.com/office/drawing/2014/main" id="{32CC2B66-91FA-054E-8E92-770DE4051A58}"/>
                  </a:ext>
                </a:extLst>
              </p:cNvPr>
              <p:cNvSpPr/>
              <p:nvPr/>
            </p:nvSpPr>
            <p:spPr>
              <a:xfrm>
                <a:off x="1218894" y="2142875"/>
                <a:ext cx="73152" cy="73152"/>
              </a:xfrm>
              <a:prstGeom prst="flowChartConnecto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96" name="Flowchart: Connector 30">
                <a:extLst>
                  <a:ext uri="{FF2B5EF4-FFF2-40B4-BE49-F238E27FC236}">
                    <a16:creationId xmlns:a16="http://schemas.microsoft.com/office/drawing/2014/main" id="{332E3AAE-01F1-BB49-ABA6-304F2F587537}"/>
                  </a:ext>
                </a:extLst>
              </p:cNvPr>
              <p:cNvSpPr/>
              <p:nvPr/>
            </p:nvSpPr>
            <p:spPr>
              <a:xfrm>
                <a:off x="1447748" y="2391802"/>
                <a:ext cx="73152" cy="73152"/>
              </a:xfrm>
              <a:prstGeom prst="flowChartConnecto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97" name="Flowchart: Connector 31">
                <a:extLst>
                  <a:ext uri="{FF2B5EF4-FFF2-40B4-BE49-F238E27FC236}">
                    <a16:creationId xmlns:a16="http://schemas.microsoft.com/office/drawing/2014/main" id="{2CFD9CA2-9927-8949-AC6D-4BF3A9CEECEE}"/>
                  </a:ext>
                </a:extLst>
              </p:cNvPr>
              <p:cNvSpPr/>
              <p:nvPr/>
            </p:nvSpPr>
            <p:spPr>
              <a:xfrm>
                <a:off x="1720504" y="2815388"/>
                <a:ext cx="73152" cy="73152"/>
              </a:xfrm>
              <a:prstGeom prst="flowChartConnecto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98" name="Flowchart: Connector 32">
                <a:extLst>
                  <a:ext uri="{FF2B5EF4-FFF2-40B4-BE49-F238E27FC236}">
                    <a16:creationId xmlns:a16="http://schemas.microsoft.com/office/drawing/2014/main" id="{B0D14F08-3001-DF4C-B139-09735F00BCF7}"/>
                  </a:ext>
                </a:extLst>
              </p:cNvPr>
              <p:cNvSpPr/>
              <p:nvPr/>
            </p:nvSpPr>
            <p:spPr>
              <a:xfrm>
                <a:off x="1776652" y="2367252"/>
                <a:ext cx="73152" cy="73152"/>
              </a:xfrm>
              <a:prstGeom prst="flowChartConnecto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99" name="Flowchart: Connector 33">
                <a:extLst>
                  <a:ext uri="{FF2B5EF4-FFF2-40B4-BE49-F238E27FC236}">
                    <a16:creationId xmlns:a16="http://schemas.microsoft.com/office/drawing/2014/main" id="{2C2F5135-ABB6-C446-BF20-062BF09963AC}"/>
                  </a:ext>
                </a:extLst>
              </p:cNvPr>
              <p:cNvSpPr/>
              <p:nvPr/>
            </p:nvSpPr>
            <p:spPr>
              <a:xfrm>
                <a:off x="2147625" y="2590799"/>
                <a:ext cx="73152" cy="73152"/>
              </a:xfrm>
              <a:prstGeom prst="flowChartConnecto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00" name="Flowchart: Connector 34">
                <a:extLst>
                  <a:ext uri="{FF2B5EF4-FFF2-40B4-BE49-F238E27FC236}">
                    <a16:creationId xmlns:a16="http://schemas.microsoft.com/office/drawing/2014/main" id="{CD76C673-8142-1846-9E2C-1F6451529541}"/>
                  </a:ext>
                </a:extLst>
              </p:cNvPr>
              <p:cNvSpPr/>
              <p:nvPr/>
            </p:nvSpPr>
            <p:spPr>
              <a:xfrm>
                <a:off x="2422346" y="2647346"/>
                <a:ext cx="73152" cy="73152"/>
              </a:xfrm>
              <a:prstGeom prst="flowChartConnecto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01" name="Flowchart: Connector 35">
                <a:extLst>
                  <a:ext uri="{FF2B5EF4-FFF2-40B4-BE49-F238E27FC236}">
                    <a16:creationId xmlns:a16="http://schemas.microsoft.com/office/drawing/2014/main" id="{FDEBF423-6077-A543-A2FC-4C9CB8FD12CC}"/>
                  </a:ext>
                </a:extLst>
              </p:cNvPr>
              <p:cNvSpPr/>
              <p:nvPr/>
            </p:nvSpPr>
            <p:spPr>
              <a:xfrm>
                <a:off x="1552428" y="2066143"/>
                <a:ext cx="73152" cy="73152"/>
              </a:xfrm>
              <a:prstGeom prst="flowChartConnecto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02" name="Flowchart: Connector 38">
                <a:extLst>
                  <a:ext uri="{FF2B5EF4-FFF2-40B4-BE49-F238E27FC236}">
                    <a16:creationId xmlns:a16="http://schemas.microsoft.com/office/drawing/2014/main" id="{7F3A28A3-7277-CC45-8FAE-2A727DE5810A}"/>
                  </a:ext>
                </a:extLst>
              </p:cNvPr>
              <p:cNvSpPr/>
              <p:nvPr/>
            </p:nvSpPr>
            <p:spPr>
              <a:xfrm>
                <a:off x="1826544" y="2513624"/>
                <a:ext cx="73152" cy="73152"/>
              </a:xfrm>
              <a:prstGeom prst="flowChartConnecto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03" name="Flowchart: Connector 40">
                <a:extLst>
                  <a:ext uri="{FF2B5EF4-FFF2-40B4-BE49-F238E27FC236}">
                    <a16:creationId xmlns:a16="http://schemas.microsoft.com/office/drawing/2014/main" id="{39DFA800-BB56-5443-9DA7-669F81A087C1}"/>
                  </a:ext>
                </a:extLst>
              </p:cNvPr>
              <p:cNvSpPr/>
              <p:nvPr/>
            </p:nvSpPr>
            <p:spPr>
              <a:xfrm>
                <a:off x="1986874" y="2083341"/>
                <a:ext cx="73152" cy="73152"/>
              </a:xfrm>
              <a:prstGeom prst="flowChartConnecto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04" name="Flowchart: Connector 42">
                <a:extLst>
                  <a:ext uri="{FF2B5EF4-FFF2-40B4-BE49-F238E27FC236}">
                    <a16:creationId xmlns:a16="http://schemas.microsoft.com/office/drawing/2014/main" id="{A37BF43E-D126-1642-BA8A-55BE169E3195}"/>
                  </a:ext>
                </a:extLst>
              </p:cNvPr>
              <p:cNvSpPr/>
              <p:nvPr/>
            </p:nvSpPr>
            <p:spPr>
              <a:xfrm>
                <a:off x="2279104" y="2355226"/>
                <a:ext cx="73152" cy="73152"/>
              </a:xfrm>
              <a:prstGeom prst="flowChartConnecto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05" name="Flowchart: Connector 86">
                <a:extLst>
                  <a:ext uri="{FF2B5EF4-FFF2-40B4-BE49-F238E27FC236}">
                    <a16:creationId xmlns:a16="http://schemas.microsoft.com/office/drawing/2014/main" id="{E7915EFC-BB69-BA49-AAEB-B8BE881DAB4E}"/>
                  </a:ext>
                </a:extLst>
              </p:cNvPr>
              <p:cNvSpPr/>
              <p:nvPr/>
            </p:nvSpPr>
            <p:spPr>
              <a:xfrm>
                <a:off x="2431504" y="2507626"/>
                <a:ext cx="73152" cy="73152"/>
              </a:xfrm>
              <a:prstGeom prst="flowChartConnecto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06" name="Flowchart: Connector 90">
                <a:extLst>
                  <a:ext uri="{FF2B5EF4-FFF2-40B4-BE49-F238E27FC236}">
                    <a16:creationId xmlns:a16="http://schemas.microsoft.com/office/drawing/2014/main" id="{4F1A944A-0F02-5C43-8F5E-314936F8F1D1}"/>
                  </a:ext>
                </a:extLst>
              </p:cNvPr>
              <p:cNvSpPr/>
              <p:nvPr/>
            </p:nvSpPr>
            <p:spPr>
              <a:xfrm>
                <a:off x="2668994" y="3005578"/>
                <a:ext cx="73152" cy="73152"/>
              </a:xfrm>
              <a:prstGeom prst="flowChartConnecto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sp>
          <p:nvSpPr>
            <p:cNvPr id="107" name="Rectangle 106">
              <a:extLst>
                <a:ext uri="{FF2B5EF4-FFF2-40B4-BE49-F238E27FC236}">
                  <a16:creationId xmlns:a16="http://schemas.microsoft.com/office/drawing/2014/main" id="{5D72AB01-CBB2-FF43-833D-D0719E3FE56E}"/>
                </a:ext>
              </a:extLst>
            </p:cNvPr>
            <p:cNvSpPr/>
            <p:nvPr/>
          </p:nvSpPr>
          <p:spPr>
            <a:xfrm>
              <a:off x="10272930" y="3091156"/>
              <a:ext cx="1173719" cy="369332"/>
            </a:xfrm>
            <a:prstGeom prst="rect">
              <a:avLst/>
            </a:prstGeom>
          </p:spPr>
          <p:txBody>
            <a:bodyPr wrap="none">
              <a:spAutoFit/>
            </a:bodyPr>
            <a:lstStyle/>
            <a:p>
              <a:pPr defTabSz="914126">
                <a:defRPr/>
              </a:pPr>
              <a:r>
                <a:rPr lang="en-US" dirty="0">
                  <a:solidFill>
                    <a:srgbClr val="262626"/>
                  </a:solidFill>
                  <a:latin typeface="Amazon Ember Light" panose="020B0403020204020204" pitchFamily="34" charset="0"/>
                  <a:ea typeface="Amazon Ember Light" panose="020B0403020204020204" pitchFamily="34" charset="0"/>
                  <a:cs typeface="Amazon Ember Light" panose="020B0403020204020204" pitchFamily="34" charset="0"/>
                </a:rPr>
                <a:t>Feature 1</a:t>
              </a:r>
            </a:p>
          </p:txBody>
        </p:sp>
        <p:sp>
          <p:nvSpPr>
            <p:cNvPr id="108" name="Rectangle 107">
              <a:extLst>
                <a:ext uri="{FF2B5EF4-FFF2-40B4-BE49-F238E27FC236}">
                  <a16:creationId xmlns:a16="http://schemas.microsoft.com/office/drawing/2014/main" id="{0EDAA578-1FD0-2A46-BB90-7E7FBA160914}"/>
                </a:ext>
              </a:extLst>
            </p:cNvPr>
            <p:cNvSpPr/>
            <p:nvPr/>
          </p:nvSpPr>
          <p:spPr>
            <a:xfrm rot="16200000">
              <a:off x="5670661" y="2345742"/>
              <a:ext cx="1173719" cy="369332"/>
            </a:xfrm>
            <a:prstGeom prst="rect">
              <a:avLst/>
            </a:prstGeom>
          </p:spPr>
          <p:txBody>
            <a:bodyPr wrap="none">
              <a:spAutoFit/>
            </a:bodyPr>
            <a:lstStyle/>
            <a:p>
              <a:pPr defTabSz="914126">
                <a:defRPr/>
              </a:pPr>
              <a:r>
                <a:rPr lang="en-US" dirty="0">
                  <a:solidFill>
                    <a:srgbClr val="262626"/>
                  </a:solidFill>
                  <a:latin typeface="Amazon Ember Light" panose="020B0403020204020204" pitchFamily="34" charset="0"/>
                  <a:ea typeface="Amazon Ember Light" panose="020B0403020204020204" pitchFamily="34" charset="0"/>
                  <a:cs typeface="Amazon Ember Light" panose="020B0403020204020204" pitchFamily="34" charset="0"/>
                </a:rPr>
                <a:t>Feature 2</a:t>
              </a:r>
            </a:p>
          </p:txBody>
        </p:sp>
      </p:grpSp>
      <p:cxnSp>
        <p:nvCxnSpPr>
          <p:cNvPr id="109" name="Straight Connector 108">
            <a:extLst>
              <a:ext uri="{FF2B5EF4-FFF2-40B4-BE49-F238E27FC236}">
                <a16:creationId xmlns:a16="http://schemas.microsoft.com/office/drawing/2014/main" id="{62AC4D87-26EC-3F44-828A-E8E663600C9B}"/>
              </a:ext>
            </a:extLst>
          </p:cNvPr>
          <p:cNvCxnSpPr>
            <a:cxnSpLocks/>
          </p:cNvCxnSpPr>
          <p:nvPr/>
        </p:nvCxnSpPr>
        <p:spPr>
          <a:xfrm>
            <a:off x="3260665" y="3191720"/>
            <a:ext cx="0" cy="1064144"/>
          </a:xfrm>
          <a:prstGeom prst="line">
            <a:avLst/>
          </a:prstGeom>
          <a:solidFill>
            <a:schemeClr val="tx1"/>
          </a:solidFill>
          <a:ln w="38100">
            <a:solidFill>
              <a:srgbClr val="FFA725"/>
            </a:solidFill>
          </a:ln>
        </p:spPr>
        <p:style>
          <a:lnRef idx="1">
            <a:schemeClr val="accent1"/>
          </a:lnRef>
          <a:fillRef idx="0">
            <a:schemeClr val="accent1"/>
          </a:fillRef>
          <a:effectRef idx="0">
            <a:schemeClr val="accent1"/>
          </a:effectRef>
          <a:fontRef idx="minor">
            <a:schemeClr val="tx1"/>
          </a:fontRef>
        </p:style>
      </p:cxnSp>
      <p:sp>
        <p:nvSpPr>
          <p:cNvPr id="110" name="Rounded Rectangle 109">
            <a:extLst>
              <a:ext uri="{FF2B5EF4-FFF2-40B4-BE49-F238E27FC236}">
                <a16:creationId xmlns:a16="http://schemas.microsoft.com/office/drawing/2014/main" id="{434F888C-9D90-DB47-B4E2-2963557E7DC3}"/>
              </a:ext>
            </a:extLst>
          </p:cNvPr>
          <p:cNvSpPr/>
          <p:nvPr/>
        </p:nvSpPr>
        <p:spPr>
          <a:xfrm>
            <a:off x="2416189" y="4264932"/>
            <a:ext cx="1688952" cy="804462"/>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r>
              <a:rPr lang="en-US"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Clustering</a:t>
            </a:r>
          </a:p>
        </p:txBody>
      </p:sp>
    </p:spTree>
    <p:extLst>
      <p:ext uri="{BB962C8B-B14F-4D97-AF65-F5344CB8AC3E}">
        <p14:creationId xmlns:p14="http://schemas.microsoft.com/office/powerpoint/2010/main" val="7851513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EAD5F91-F97A-5F41-A21E-3EB716E0788F}"/>
              </a:ext>
            </a:extLst>
          </p:cNvPr>
          <p:cNvSpPr>
            <a:spLocks noGrp="1"/>
          </p:cNvSpPr>
          <p:nvPr>
            <p:ph type="body" sz="quarter" idx="10"/>
          </p:nvPr>
        </p:nvSpPr>
        <p:spPr>
          <a:xfrm>
            <a:off x="1336964" y="1836544"/>
            <a:ext cx="9518073" cy="2735457"/>
          </a:xfrm>
        </p:spPr>
        <p:txBody>
          <a:bodyPr/>
          <a:lstStyle/>
          <a:p>
            <a:r>
              <a:rPr lang="en-US" sz="4800" b="1"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Training Models:</a:t>
            </a:r>
            <a:br>
              <a:rPr lang="en-US" sz="4800" b="1"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br>
            <a:r>
              <a:rPr lang="en-US" sz="4800" b="1"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Splitting data into sets</a:t>
            </a:r>
          </a:p>
        </p:txBody>
      </p:sp>
      <p:sp>
        <p:nvSpPr>
          <p:cNvPr id="2" name="TextBox 1">
            <a:extLst>
              <a:ext uri="{FF2B5EF4-FFF2-40B4-BE49-F238E27FC236}">
                <a16:creationId xmlns:a16="http://schemas.microsoft.com/office/drawing/2014/main" id="{852A927A-F3D0-A840-B291-1782455B469B}"/>
              </a:ext>
            </a:extLst>
          </p:cNvPr>
          <p:cNvSpPr txBox="1"/>
          <p:nvPr/>
        </p:nvSpPr>
        <p:spPr>
          <a:xfrm>
            <a:off x="-3233854" y="-111512"/>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26074793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B0CE07-6B58-D54C-A884-4E4888E827D0}"/>
              </a:ext>
            </a:extLst>
          </p:cNvPr>
          <p:cNvSpPr>
            <a:spLocks noGrp="1"/>
          </p:cNvSpPr>
          <p:nvPr>
            <p:ph type="title"/>
          </p:nvPr>
        </p:nvSpPr>
        <p:spPr/>
        <p:txBody>
          <a:bodyPr/>
          <a:lstStyle/>
          <a:p>
            <a:r>
              <a:rPr lang="en-US" b="1" dirty="0">
                <a:latin typeface="Amazon Ember Light" panose="020B0403020204020204" pitchFamily="34" charset="0"/>
                <a:ea typeface="Amazon Ember Light" panose="020B0403020204020204" pitchFamily="34" charset="0"/>
                <a:cs typeface="Amazon Ember Light" panose="020B0403020204020204" pitchFamily="34" charset="0"/>
              </a:rPr>
              <a:t>Training – Validation – Test Sets </a:t>
            </a:r>
            <a:endParaRPr lang="en-US" b="1" dirty="0"/>
          </a:p>
        </p:txBody>
      </p:sp>
      <p:grpSp>
        <p:nvGrpSpPr>
          <p:cNvPr id="26" name="Group 25"/>
          <p:cNvGrpSpPr/>
          <p:nvPr/>
        </p:nvGrpSpPr>
        <p:grpSpPr>
          <a:xfrm>
            <a:off x="647721" y="1204483"/>
            <a:ext cx="10563530" cy="2441074"/>
            <a:chOff x="647721" y="1204483"/>
            <a:chExt cx="10563530" cy="2441074"/>
          </a:xfrm>
        </p:grpSpPr>
        <p:sp>
          <p:nvSpPr>
            <p:cNvPr id="27" name="Freeform 26"/>
            <p:cNvSpPr/>
            <p:nvPr/>
          </p:nvSpPr>
          <p:spPr>
            <a:xfrm>
              <a:off x="647721" y="2184937"/>
              <a:ext cx="981289" cy="1059588"/>
            </a:xfrm>
            <a:custGeom>
              <a:avLst/>
              <a:gdLst>
                <a:gd name="connsiteX0" fmla="*/ 0 w 981289"/>
                <a:gd name="connsiteY0" fmla="*/ 98129 h 1059588"/>
                <a:gd name="connsiteX1" fmla="*/ 98129 w 981289"/>
                <a:gd name="connsiteY1" fmla="*/ 0 h 1059588"/>
                <a:gd name="connsiteX2" fmla="*/ 883160 w 981289"/>
                <a:gd name="connsiteY2" fmla="*/ 0 h 1059588"/>
                <a:gd name="connsiteX3" fmla="*/ 981289 w 981289"/>
                <a:gd name="connsiteY3" fmla="*/ 98129 h 1059588"/>
                <a:gd name="connsiteX4" fmla="*/ 981289 w 981289"/>
                <a:gd name="connsiteY4" fmla="*/ 961459 h 1059588"/>
                <a:gd name="connsiteX5" fmla="*/ 883160 w 981289"/>
                <a:gd name="connsiteY5" fmla="*/ 1059588 h 1059588"/>
                <a:gd name="connsiteX6" fmla="*/ 98129 w 981289"/>
                <a:gd name="connsiteY6" fmla="*/ 1059588 h 1059588"/>
                <a:gd name="connsiteX7" fmla="*/ 0 w 981289"/>
                <a:gd name="connsiteY7" fmla="*/ 961459 h 1059588"/>
                <a:gd name="connsiteX8" fmla="*/ 0 w 981289"/>
                <a:gd name="connsiteY8" fmla="*/ 98129 h 1059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81289" h="1059588">
                  <a:moveTo>
                    <a:pt x="0" y="98129"/>
                  </a:moveTo>
                  <a:cubicBezTo>
                    <a:pt x="0" y="43934"/>
                    <a:pt x="43934" y="0"/>
                    <a:pt x="98129" y="0"/>
                  </a:cubicBezTo>
                  <a:lnTo>
                    <a:pt x="883160" y="0"/>
                  </a:lnTo>
                  <a:cubicBezTo>
                    <a:pt x="937355" y="0"/>
                    <a:pt x="981289" y="43934"/>
                    <a:pt x="981289" y="98129"/>
                  </a:cubicBezTo>
                  <a:lnTo>
                    <a:pt x="981289" y="961459"/>
                  </a:lnTo>
                  <a:cubicBezTo>
                    <a:pt x="981289" y="1015654"/>
                    <a:pt x="937355" y="1059588"/>
                    <a:pt x="883160" y="1059588"/>
                  </a:cubicBezTo>
                  <a:lnTo>
                    <a:pt x="98129" y="1059588"/>
                  </a:lnTo>
                  <a:cubicBezTo>
                    <a:pt x="43934" y="1059588"/>
                    <a:pt x="0" y="1015654"/>
                    <a:pt x="0" y="961459"/>
                  </a:cubicBezTo>
                  <a:lnTo>
                    <a:pt x="0" y="98129"/>
                  </a:lnTo>
                  <a:close/>
                </a:path>
              </a:pathLst>
            </a:custGeom>
            <a:solidFill>
              <a:schemeClr val="tx1">
                <a:lumMod val="60000"/>
                <a:lumOff val="40000"/>
              </a:schemeClr>
            </a:solid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38901" tIns="38901" rIns="38901" bIns="38901" numCol="1" spcCol="1270" anchor="ctr" anchorCtr="0">
              <a:noAutofit/>
            </a:bodyPr>
            <a:lstStyle/>
            <a:p>
              <a:pPr lvl="0" algn="ctr" defTabSz="711200">
                <a:lnSpc>
                  <a:spcPct val="90000"/>
                </a:lnSpc>
                <a:spcBef>
                  <a:spcPct val="0"/>
                </a:spcBef>
                <a:spcAft>
                  <a:spcPct val="35000"/>
                </a:spcAft>
              </a:pPr>
              <a:r>
                <a:rPr lang="en-US" sz="1600" b="0" i="0" kern="12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Original Dataset</a:t>
              </a:r>
            </a:p>
          </p:txBody>
        </p:sp>
        <p:sp>
          <p:nvSpPr>
            <p:cNvPr id="28" name="Freeform 27"/>
            <p:cNvSpPr/>
            <p:nvPr/>
          </p:nvSpPr>
          <p:spPr>
            <a:xfrm rot="18408076">
              <a:off x="1490052" y="2420722"/>
              <a:ext cx="693133" cy="33014"/>
            </a:xfrm>
            <a:custGeom>
              <a:avLst/>
              <a:gdLst>
                <a:gd name="connsiteX0" fmla="*/ 0 w 693133"/>
                <a:gd name="connsiteY0" fmla="*/ 16507 h 33014"/>
                <a:gd name="connsiteX1" fmla="*/ 693133 w 693133"/>
                <a:gd name="connsiteY1" fmla="*/ 16507 h 33014"/>
              </a:gdLst>
              <a:ahLst/>
              <a:cxnLst>
                <a:cxn ang="0">
                  <a:pos x="connsiteX0" y="connsiteY0"/>
                </a:cxn>
                <a:cxn ang="0">
                  <a:pos x="connsiteX1" y="connsiteY1"/>
                </a:cxn>
              </a:cxnLst>
              <a:rect l="l" t="t" r="r" b="b"/>
              <a:pathLst>
                <a:path w="693133" h="33014">
                  <a:moveTo>
                    <a:pt x="0" y="16507"/>
                  </a:moveTo>
                  <a:lnTo>
                    <a:pt x="693133" y="16507"/>
                  </a:lnTo>
                </a:path>
              </a:pathLst>
            </a:custGeom>
            <a:noFill/>
            <a:ln w="38100">
              <a:solidFill>
                <a:schemeClr val="tx1"/>
              </a:solidFill>
            </a:ln>
          </p:spPr>
          <p:style>
            <a:lnRef idx="2">
              <a:scrgbClr r="0" g="0" b="0"/>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341938" tIns="-821" rIns="341938" bIns="-822" numCol="1" spcCol="1270" anchor="ctr" anchorCtr="0">
              <a:noAutofit/>
            </a:bodyPr>
            <a:lstStyle/>
            <a:p>
              <a:pPr lvl="0" algn="ctr" defTabSz="711200">
                <a:lnSpc>
                  <a:spcPct val="90000"/>
                </a:lnSpc>
                <a:spcBef>
                  <a:spcPct val="0"/>
                </a:spcBef>
                <a:spcAft>
                  <a:spcPct val="35000"/>
                </a:spcAft>
              </a:pPr>
              <a:endParaRPr lang="en-US" sz="1600" b="1" kern="1200">
                <a:solidFill>
                  <a:schemeClr val="bg1"/>
                </a:solidFill>
              </a:endParaRPr>
            </a:p>
          </p:txBody>
        </p:sp>
        <p:sp>
          <p:nvSpPr>
            <p:cNvPr id="29" name="Freeform 28"/>
            <p:cNvSpPr/>
            <p:nvPr/>
          </p:nvSpPr>
          <p:spPr>
            <a:xfrm>
              <a:off x="2044227" y="1875659"/>
              <a:ext cx="1090221" cy="568134"/>
            </a:xfrm>
            <a:custGeom>
              <a:avLst/>
              <a:gdLst>
                <a:gd name="connsiteX0" fmla="*/ 0 w 1090221"/>
                <a:gd name="connsiteY0" fmla="*/ 56813 h 568134"/>
                <a:gd name="connsiteX1" fmla="*/ 56813 w 1090221"/>
                <a:gd name="connsiteY1" fmla="*/ 0 h 568134"/>
                <a:gd name="connsiteX2" fmla="*/ 1033408 w 1090221"/>
                <a:gd name="connsiteY2" fmla="*/ 0 h 568134"/>
                <a:gd name="connsiteX3" fmla="*/ 1090221 w 1090221"/>
                <a:gd name="connsiteY3" fmla="*/ 56813 h 568134"/>
                <a:gd name="connsiteX4" fmla="*/ 1090221 w 1090221"/>
                <a:gd name="connsiteY4" fmla="*/ 511321 h 568134"/>
                <a:gd name="connsiteX5" fmla="*/ 1033408 w 1090221"/>
                <a:gd name="connsiteY5" fmla="*/ 568134 h 568134"/>
                <a:gd name="connsiteX6" fmla="*/ 56813 w 1090221"/>
                <a:gd name="connsiteY6" fmla="*/ 568134 h 568134"/>
                <a:gd name="connsiteX7" fmla="*/ 0 w 1090221"/>
                <a:gd name="connsiteY7" fmla="*/ 511321 h 568134"/>
                <a:gd name="connsiteX8" fmla="*/ 0 w 1090221"/>
                <a:gd name="connsiteY8" fmla="*/ 56813 h 568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90221" h="568134">
                  <a:moveTo>
                    <a:pt x="0" y="56813"/>
                  </a:moveTo>
                  <a:cubicBezTo>
                    <a:pt x="0" y="25436"/>
                    <a:pt x="25436" y="0"/>
                    <a:pt x="56813" y="0"/>
                  </a:cubicBezTo>
                  <a:lnTo>
                    <a:pt x="1033408" y="0"/>
                  </a:lnTo>
                  <a:cubicBezTo>
                    <a:pt x="1064785" y="0"/>
                    <a:pt x="1090221" y="25436"/>
                    <a:pt x="1090221" y="56813"/>
                  </a:cubicBezTo>
                  <a:lnTo>
                    <a:pt x="1090221" y="511321"/>
                  </a:lnTo>
                  <a:cubicBezTo>
                    <a:pt x="1090221" y="542698"/>
                    <a:pt x="1064785" y="568134"/>
                    <a:pt x="1033408" y="568134"/>
                  </a:cubicBezTo>
                  <a:lnTo>
                    <a:pt x="56813" y="568134"/>
                  </a:lnTo>
                  <a:cubicBezTo>
                    <a:pt x="25436" y="568134"/>
                    <a:pt x="0" y="542698"/>
                    <a:pt x="0" y="511321"/>
                  </a:cubicBezTo>
                  <a:lnTo>
                    <a:pt x="0" y="56813"/>
                  </a:lnTo>
                  <a:close/>
                </a:path>
              </a:pathLst>
            </a:custGeom>
            <a:solidFill>
              <a:schemeClr val="accent3"/>
            </a:solidFill>
            <a:ln>
              <a:noFill/>
            </a:ln>
            <a:effectLst>
              <a:outerShdw blurRad="50800" dist="38100" dir="2700000" algn="tl" rotWithShape="0">
                <a:prstClr val="black">
                  <a:alpha val="40000"/>
                </a:prstClr>
              </a:outerShdw>
            </a:effectLst>
          </p:spPr>
          <p:style>
            <a:lnRef idx="2">
              <a:scrgbClr r="0" g="0" b="0"/>
            </a:lnRef>
            <a:fillRef idx="1">
              <a:scrgbClr r="0" g="0" b="0"/>
            </a:fillRef>
            <a:effectRef idx="0">
              <a:scrgbClr r="0" g="0" b="0"/>
            </a:effectRef>
            <a:fontRef idx="minor">
              <a:schemeClr val="lt1"/>
            </a:fontRef>
          </p:style>
          <p:txBody>
            <a:bodyPr spcFirstLastPara="0" vert="horz" wrap="square" lIns="26800" tIns="26800" rIns="26800" bIns="26800" numCol="1" spcCol="1270" anchor="ctr" anchorCtr="0">
              <a:noAutofit/>
            </a:bodyPr>
            <a:lstStyle/>
            <a:p>
              <a:pPr lvl="0" algn="ctr" defTabSz="711200">
                <a:lnSpc>
                  <a:spcPct val="90000"/>
                </a:lnSpc>
                <a:spcBef>
                  <a:spcPct val="0"/>
                </a:spcBef>
                <a:spcAft>
                  <a:spcPct val="35000"/>
                </a:spcAft>
              </a:pPr>
              <a:r>
                <a:rPr lang="en-US" sz="1600" b="0" i="0" kern="12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Training Set</a:t>
              </a:r>
            </a:p>
          </p:txBody>
        </p:sp>
        <p:sp>
          <p:nvSpPr>
            <p:cNvPr id="30" name="Freeform 29"/>
            <p:cNvSpPr/>
            <p:nvPr/>
          </p:nvSpPr>
          <p:spPr>
            <a:xfrm rot="19098010">
              <a:off x="3064000" y="1958249"/>
              <a:ext cx="556112" cy="33014"/>
            </a:xfrm>
            <a:custGeom>
              <a:avLst/>
              <a:gdLst>
                <a:gd name="connsiteX0" fmla="*/ 0 w 556112"/>
                <a:gd name="connsiteY0" fmla="*/ 16507 h 33014"/>
                <a:gd name="connsiteX1" fmla="*/ 556112 w 556112"/>
                <a:gd name="connsiteY1" fmla="*/ 16507 h 33014"/>
              </a:gdLst>
              <a:ahLst/>
              <a:cxnLst>
                <a:cxn ang="0">
                  <a:pos x="connsiteX0" y="connsiteY0"/>
                </a:cxn>
                <a:cxn ang="0">
                  <a:pos x="connsiteX1" y="connsiteY1"/>
                </a:cxn>
              </a:cxnLst>
              <a:rect l="l" t="t" r="r" b="b"/>
              <a:pathLst>
                <a:path w="556112" h="33014">
                  <a:moveTo>
                    <a:pt x="0" y="16507"/>
                  </a:moveTo>
                  <a:lnTo>
                    <a:pt x="556112" y="16507"/>
                  </a:lnTo>
                </a:path>
              </a:pathLst>
            </a:custGeom>
            <a:noFill/>
            <a:ln w="38100">
              <a:solidFill>
                <a:schemeClr val="tx1"/>
              </a:solidFill>
            </a:ln>
          </p:spPr>
          <p:style>
            <a:lnRef idx="2">
              <a:scrgbClr r="0" g="0" b="0"/>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276853" tIns="2603" rIns="276853" bIns="2605" numCol="1" spcCol="1270" anchor="ctr" anchorCtr="0">
              <a:noAutofit/>
            </a:bodyPr>
            <a:lstStyle/>
            <a:p>
              <a:pPr lvl="0" algn="ctr" defTabSz="711200">
                <a:lnSpc>
                  <a:spcPct val="90000"/>
                </a:lnSpc>
                <a:spcBef>
                  <a:spcPct val="0"/>
                </a:spcBef>
                <a:spcAft>
                  <a:spcPct val="35000"/>
                </a:spcAft>
              </a:pPr>
              <a:endParaRPr lang="en-US" sz="1600" b="1" kern="1200">
                <a:solidFill>
                  <a:schemeClr val="bg1"/>
                </a:solidFill>
              </a:endParaRPr>
            </a:p>
          </p:txBody>
        </p:sp>
        <p:sp>
          <p:nvSpPr>
            <p:cNvPr id="31" name="Freeform 30"/>
            <p:cNvSpPr/>
            <p:nvPr/>
          </p:nvSpPr>
          <p:spPr>
            <a:xfrm>
              <a:off x="3549664" y="1461425"/>
              <a:ext cx="4117974" cy="656720"/>
            </a:xfrm>
            <a:custGeom>
              <a:avLst/>
              <a:gdLst>
                <a:gd name="connsiteX0" fmla="*/ 0 w 4117974"/>
                <a:gd name="connsiteY0" fmla="*/ 65672 h 656720"/>
                <a:gd name="connsiteX1" fmla="*/ 65672 w 4117974"/>
                <a:gd name="connsiteY1" fmla="*/ 0 h 656720"/>
                <a:gd name="connsiteX2" fmla="*/ 4052302 w 4117974"/>
                <a:gd name="connsiteY2" fmla="*/ 0 h 656720"/>
                <a:gd name="connsiteX3" fmla="*/ 4117974 w 4117974"/>
                <a:gd name="connsiteY3" fmla="*/ 65672 h 656720"/>
                <a:gd name="connsiteX4" fmla="*/ 4117974 w 4117974"/>
                <a:gd name="connsiteY4" fmla="*/ 591048 h 656720"/>
                <a:gd name="connsiteX5" fmla="*/ 4052302 w 4117974"/>
                <a:gd name="connsiteY5" fmla="*/ 656720 h 656720"/>
                <a:gd name="connsiteX6" fmla="*/ 65672 w 4117974"/>
                <a:gd name="connsiteY6" fmla="*/ 656720 h 656720"/>
                <a:gd name="connsiteX7" fmla="*/ 0 w 4117974"/>
                <a:gd name="connsiteY7" fmla="*/ 591048 h 656720"/>
                <a:gd name="connsiteX8" fmla="*/ 0 w 4117974"/>
                <a:gd name="connsiteY8" fmla="*/ 65672 h 656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17974" h="656720">
                  <a:moveTo>
                    <a:pt x="0" y="65672"/>
                  </a:moveTo>
                  <a:cubicBezTo>
                    <a:pt x="0" y="29402"/>
                    <a:pt x="29402" y="0"/>
                    <a:pt x="65672" y="0"/>
                  </a:cubicBezTo>
                  <a:lnTo>
                    <a:pt x="4052302" y="0"/>
                  </a:lnTo>
                  <a:cubicBezTo>
                    <a:pt x="4088572" y="0"/>
                    <a:pt x="4117974" y="29402"/>
                    <a:pt x="4117974" y="65672"/>
                  </a:cubicBezTo>
                  <a:lnTo>
                    <a:pt x="4117974" y="591048"/>
                  </a:lnTo>
                  <a:cubicBezTo>
                    <a:pt x="4117974" y="627318"/>
                    <a:pt x="4088572" y="656720"/>
                    <a:pt x="4052302" y="656720"/>
                  </a:cubicBezTo>
                  <a:lnTo>
                    <a:pt x="65672" y="656720"/>
                  </a:lnTo>
                  <a:cubicBezTo>
                    <a:pt x="29402" y="656720"/>
                    <a:pt x="0" y="627318"/>
                    <a:pt x="0" y="591048"/>
                  </a:cubicBezTo>
                  <a:lnTo>
                    <a:pt x="0" y="65672"/>
                  </a:lnTo>
                  <a:close/>
                </a:path>
              </a:pathLst>
            </a:custGeom>
            <a:solidFill>
              <a:schemeClr val="accent3"/>
            </a:solidFill>
            <a:ln>
              <a:noFill/>
            </a:ln>
            <a:effectLst>
              <a:outerShdw blurRad="50800" dist="38100" dir="2700000" algn="tl" rotWithShape="0">
                <a:prstClr val="black">
                  <a:alpha val="40000"/>
                </a:prstClr>
              </a:outerShdw>
            </a:effectLst>
          </p:spPr>
          <p:style>
            <a:lnRef idx="2">
              <a:scrgbClr r="0" g="0" b="0"/>
            </a:lnRef>
            <a:fillRef idx="1">
              <a:scrgbClr r="0" g="0" b="0"/>
            </a:fillRef>
            <a:effectRef idx="0">
              <a:scrgbClr r="0" g="0" b="0"/>
            </a:effectRef>
            <a:fontRef idx="minor">
              <a:schemeClr val="lt1"/>
            </a:fontRef>
          </p:style>
          <p:txBody>
            <a:bodyPr spcFirstLastPara="0" vert="horz" wrap="square" lIns="29395" tIns="29395" rIns="29395" bIns="29395" numCol="1" spcCol="1270" anchor="ctr" anchorCtr="0">
              <a:noAutofit/>
            </a:bodyPr>
            <a:lstStyle/>
            <a:p>
              <a:pPr lvl="0" algn="ctr" defTabSz="711200">
                <a:lnSpc>
                  <a:spcPct val="90000"/>
                </a:lnSpc>
                <a:spcBef>
                  <a:spcPct val="0"/>
                </a:spcBef>
                <a:spcAft>
                  <a:spcPct val="35000"/>
                </a:spcAft>
              </a:pPr>
              <a:r>
                <a:rPr lang="en-US" sz="1600" b="0" i="0" kern="12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Training Set</a:t>
              </a:r>
            </a:p>
            <a:p>
              <a:pPr lvl="0" algn="ctr" defTabSz="711200">
                <a:lnSpc>
                  <a:spcPct val="90000"/>
                </a:lnSpc>
                <a:spcBef>
                  <a:spcPct val="0"/>
                </a:spcBef>
                <a:spcAft>
                  <a:spcPct val="35000"/>
                </a:spcAft>
              </a:pPr>
              <a:r>
                <a:rPr lang="en-US" sz="1600" b="0" i="0" kern="12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(used to train the model)</a:t>
              </a:r>
            </a:p>
          </p:txBody>
        </p:sp>
        <p:sp>
          <p:nvSpPr>
            <p:cNvPr id="32" name="Freeform 31"/>
            <p:cNvSpPr/>
            <p:nvPr/>
          </p:nvSpPr>
          <p:spPr>
            <a:xfrm rot="2489698">
              <a:off x="3064881" y="2326863"/>
              <a:ext cx="554349" cy="33014"/>
            </a:xfrm>
            <a:custGeom>
              <a:avLst/>
              <a:gdLst>
                <a:gd name="connsiteX0" fmla="*/ 0 w 554349"/>
                <a:gd name="connsiteY0" fmla="*/ 16507 h 33014"/>
                <a:gd name="connsiteX1" fmla="*/ 554349 w 554349"/>
                <a:gd name="connsiteY1" fmla="*/ 16507 h 33014"/>
              </a:gdLst>
              <a:ahLst/>
              <a:cxnLst>
                <a:cxn ang="0">
                  <a:pos x="connsiteX0" y="connsiteY0"/>
                </a:cxn>
                <a:cxn ang="0">
                  <a:pos x="connsiteX1" y="connsiteY1"/>
                </a:cxn>
              </a:cxnLst>
              <a:rect l="l" t="t" r="r" b="b"/>
              <a:pathLst>
                <a:path w="554349" h="33014">
                  <a:moveTo>
                    <a:pt x="0" y="16507"/>
                  </a:moveTo>
                  <a:lnTo>
                    <a:pt x="554349" y="16507"/>
                  </a:lnTo>
                </a:path>
              </a:pathLst>
            </a:custGeom>
            <a:noFill/>
            <a:ln w="38100">
              <a:solidFill>
                <a:schemeClr val="tx1"/>
              </a:solidFill>
            </a:ln>
          </p:spPr>
          <p:style>
            <a:lnRef idx="2">
              <a:scrgbClr r="0" g="0" b="0"/>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276015" tIns="2647" rIns="276016" bIns="2649" numCol="1" spcCol="1270" anchor="ctr" anchorCtr="0">
              <a:noAutofit/>
            </a:bodyPr>
            <a:lstStyle/>
            <a:p>
              <a:pPr lvl="0" algn="ctr" defTabSz="711200">
                <a:lnSpc>
                  <a:spcPct val="90000"/>
                </a:lnSpc>
                <a:spcBef>
                  <a:spcPct val="0"/>
                </a:spcBef>
                <a:spcAft>
                  <a:spcPct val="35000"/>
                </a:spcAft>
              </a:pPr>
              <a:endParaRPr lang="en-US" sz="1600" b="1" kern="1200">
                <a:solidFill>
                  <a:schemeClr val="bg1"/>
                </a:solidFill>
              </a:endParaRPr>
            </a:p>
          </p:txBody>
        </p:sp>
        <p:sp>
          <p:nvSpPr>
            <p:cNvPr id="33" name="Freeform 32"/>
            <p:cNvSpPr/>
            <p:nvPr/>
          </p:nvSpPr>
          <p:spPr>
            <a:xfrm>
              <a:off x="3549664" y="2195998"/>
              <a:ext cx="4117974" cy="662030"/>
            </a:xfrm>
            <a:custGeom>
              <a:avLst/>
              <a:gdLst>
                <a:gd name="connsiteX0" fmla="*/ 0 w 4117974"/>
                <a:gd name="connsiteY0" fmla="*/ 66203 h 662030"/>
                <a:gd name="connsiteX1" fmla="*/ 66203 w 4117974"/>
                <a:gd name="connsiteY1" fmla="*/ 0 h 662030"/>
                <a:gd name="connsiteX2" fmla="*/ 4051771 w 4117974"/>
                <a:gd name="connsiteY2" fmla="*/ 0 h 662030"/>
                <a:gd name="connsiteX3" fmla="*/ 4117974 w 4117974"/>
                <a:gd name="connsiteY3" fmla="*/ 66203 h 662030"/>
                <a:gd name="connsiteX4" fmla="*/ 4117974 w 4117974"/>
                <a:gd name="connsiteY4" fmla="*/ 595827 h 662030"/>
                <a:gd name="connsiteX5" fmla="*/ 4051771 w 4117974"/>
                <a:gd name="connsiteY5" fmla="*/ 662030 h 662030"/>
                <a:gd name="connsiteX6" fmla="*/ 66203 w 4117974"/>
                <a:gd name="connsiteY6" fmla="*/ 662030 h 662030"/>
                <a:gd name="connsiteX7" fmla="*/ 0 w 4117974"/>
                <a:gd name="connsiteY7" fmla="*/ 595827 h 662030"/>
                <a:gd name="connsiteX8" fmla="*/ 0 w 4117974"/>
                <a:gd name="connsiteY8" fmla="*/ 66203 h 662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17974" h="662030">
                  <a:moveTo>
                    <a:pt x="0" y="66203"/>
                  </a:moveTo>
                  <a:cubicBezTo>
                    <a:pt x="0" y="29640"/>
                    <a:pt x="29640" y="0"/>
                    <a:pt x="66203" y="0"/>
                  </a:cubicBezTo>
                  <a:lnTo>
                    <a:pt x="4051771" y="0"/>
                  </a:lnTo>
                  <a:cubicBezTo>
                    <a:pt x="4088334" y="0"/>
                    <a:pt x="4117974" y="29640"/>
                    <a:pt x="4117974" y="66203"/>
                  </a:cubicBezTo>
                  <a:lnTo>
                    <a:pt x="4117974" y="595827"/>
                  </a:lnTo>
                  <a:cubicBezTo>
                    <a:pt x="4117974" y="632390"/>
                    <a:pt x="4088334" y="662030"/>
                    <a:pt x="4051771" y="662030"/>
                  </a:cubicBezTo>
                  <a:lnTo>
                    <a:pt x="66203" y="662030"/>
                  </a:lnTo>
                  <a:cubicBezTo>
                    <a:pt x="29640" y="662030"/>
                    <a:pt x="0" y="632390"/>
                    <a:pt x="0" y="595827"/>
                  </a:cubicBezTo>
                  <a:lnTo>
                    <a:pt x="0" y="66203"/>
                  </a:lnTo>
                  <a:close/>
                </a:path>
              </a:pathLst>
            </a:custGeom>
            <a:solidFill>
              <a:schemeClr val="accent3">
                <a:lumMod val="75000"/>
              </a:schemeClr>
            </a:solidFill>
            <a:ln>
              <a:noFill/>
            </a:ln>
            <a:effectLst>
              <a:outerShdw blurRad="50800" dist="38100" dir="2700000" algn="tl" rotWithShape="0">
                <a:prstClr val="black">
                  <a:alpha val="40000"/>
                </a:prstClr>
              </a:outerShdw>
            </a:effectLst>
          </p:spPr>
          <p:style>
            <a:lnRef idx="2">
              <a:scrgbClr r="0" g="0" b="0"/>
            </a:lnRef>
            <a:fillRef idx="1">
              <a:scrgbClr r="0" g="0" b="0"/>
            </a:fillRef>
            <a:effectRef idx="0">
              <a:scrgbClr r="0" g="0" b="0"/>
            </a:effectRef>
            <a:fontRef idx="minor">
              <a:schemeClr val="lt1"/>
            </a:fontRef>
          </p:style>
          <p:txBody>
            <a:bodyPr spcFirstLastPara="0" vert="horz" wrap="square" lIns="29550" tIns="29550" rIns="29550" bIns="29550" numCol="1" spcCol="1270" anchor="ctr" anchorCtr="0">
              <a:noAutofit/>
            </a:bodyPr>
            <a:lstStyle/>
            <a:p>
              <a:pPr lvl="0" algn="ctr" defTabSz="711200">
                <a:lnSpc>
                  <a:spcPct val="90000"/>
                </a:lnSpc>
                <a:spcBef>
                  <a:spcPct val="0"/>
                </a:spcBef>
                <a:spcAft>
                  <a:spcPct val="35000"/>
                </a:spcAft>
              </a:pPr>
              <a:r>
                <a:rPr lang="en-US" sz="1600" b="0" i="0" kern="12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Validation Set </a:t>
              </a:r>
            </a:p>
            <a:p>
              <a:pPr lvl="0" algn="ctr" defTabSz="711200">
                <a:lnSpc>
                  <a:spcPct val="90000"/>
                </a:lnSpc>
                <a:spcBef>
                  <a:spcPct val="0"/>
                </a:spcBef>
                <a:spcAft>
                  <a:spcPct val="35000"/>
                </a:spcAft>
              </a:pPr>
              <a:r>
                <a:rPr lang="en-US" sz="1600" b="0" i="0" kern="12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(used for unbiased evaluation of the model)</a:t>
              </a:r>
            </a:p>
          </p:txBody>
        </p:sp>
        <p:sp>
          <p:nvSpPr>
            <p:cNvPr id="34" name="Freeform 33"/>
            <p:cNvSpPr/>
            <p:nvPr/>
          </p:nvSpPr>
          <p:spPr>
            <a:xfrm rot="3161672">
              <a:off x="1494068" y="2970694"/>
              <a:ext cx="685101" cy="33014"/>
            </a:xfrm>
            <a:custGeom>
              <a:avLst/>
              <a:gdLst>
                <a:gd name="connsiteX0" fmla="*/ 0 w 685101"/>
                <a:gd name="connsiteY0" fmla="*/ 16507 h 33014"/>
                <a:gd name="connsiteX1" fmla="*/ 685101 w 685101"/>
                <a:gd name="connsiteY1" fmla="*/ 16507 h 33014"/>
              </a:gdLst>
              <a:ahLst/>
              <a:cxnLst>
                <a:cxn ang="0">
                  <a:pos x="connsiteX0" y="connsiteY0"/>
                </a:cxn>
                <a:cxn ang="0">
                  <a:pos x="connsiteX1" y="connsiteY1"/>
                </a:cxn>
              </a:cxnLst>
              <a:rect l="l" t="t" r="r" b="b"/>
              <a:pathLst>
                <a:path w="685101" h="33014">
                  <a:moveTo>
                    <a:pt x="0" y="16507"/>
                  </a:moveTo>
                  <a:lnTo>
                    <a:pt x="685101" y="16507"/>
                  </a:lnTo>
                </a:path>
              </a:pathLst>
            </a:custGeom>
            <a:noFill/>
            <a:ln w="38100">
              <a:solidFill>
                <a:schemeClr val="tx1"/>
              </a:solidFill>
            </a:ln>
          </p:spPr>
          <p:style>
            <a:lnRef idx="2">
              <a:scrgbClr r="0" g="0" b="0"/>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338123" tIns="-621" rIns="338122" bIns="-621" numCol="1" spcCol="1270" anchor="ctr" anchorCtr="0">
              <a:noAutofit/>
            </a:bodyPr>
            <a:lstStyle/>
            <a:p>
              <a:pPr lvl="0" algn="ctr" defTabSz="711200">
                <a:lnSpc>
                  <a:spcPct val="90000"/>
                </a:lnSpc>
                <a:spcBef>
                  <a:spcPct val="0"/>
                </a:spcBef>
                <a:spcAft>
                  <a:spcPct val="35000"/>
                </a:spcAft>
              </a:pPr>
              <a:endParaRPr lang="en-US" sz="1600" b="1" kern="1200">
                <a:solidFill>
                  <a:schemeClr val="bg1"/>
                </a:solidFill>
              </a:endParaRPr>
            </a:p>
          </p:txBody>
        </p:sp>
        <p:sp>
          <p:nvSpPr>
            <p:cNvPr id="35" name="Freeform 34"/>
            <p:cNvSpPr/>
            <p:nvPr/>
          </p:nvSpPr>
          <p:spPr>
            <a:xfrm>
              <a:off x="2044227" y="2965541"/>
              <a:ext cx="1090221" cy="588262"/>
            </a:xfrm>
            <a:custGeom>
              <a:avLst/>
              <a:gdLst>
                <a:gd name="connsiteX0" fmla="*/ 0 w 1090221"/>
                <a:gd name="connsiteY0" fmla="*/ 58826 h 588262"/>
                <a:gd name="connsiteX1" fmla="*/ 58826 w 1090221"/>
                <a:gd name="connsiteY1" fmla="*/ 0 h 588262"/>
                <a:gd name="connsiteX2" fmla="*/ 1031395 w 1090221"/>
                <a:gd name="connsiteY2" fmla="*/ 0 h 588262"/>
                <a:gd name="connsiteX3" fmla="*/ 1090221 w 1090221"/>
                <a:gd name="connsiteY3" fmla="*/ 58826 h 588262"/>
                <a:gd name="connsiteX4" fmla="*/ 1090221 w 1090221"/>
                <a:gd name="connsiteY4" fmla="*/ 529436 h 588262"/>
                <a:gd name="connsiteX5" fmla="*/ 1031395 w 1090221"/>
                <a:gd name="connsiteY5" fmla="*/ 588262 h 588262"/>
                <a:gd name="connsiteX6" fmla="*/ 58826 w 1090221"/>
                <a:gd name="connsiteY6" fmla="*/ 588262 h 588262"/>
                <a:gd name="connsiteX7" fmla="*/ 0 w 1090221"/>
                <a:gd name="connsiteY7" fmla="*/ 529436 h 588262"/>
                <a:gd name="connsiteX8" fmla="*/ 0 w 1090221"/>
                <a:gd name="connsiteY8" fmla="*/ 58826 h 588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90221" h="588262">
                  <a:moveTo>
                    <a:pt x="0" y="58826"/>
                  </a:moveTo>
                  <a:cubicBezTo>
                    <a:pt x="0" y="26337"/>
                    <a:pt x="26337" y="0"/>
                    <a:pt x="58826" y="0"/>
                  </a:cubicBezTo>
                  <a:lnTo>
                    <a:pt x="1031395" y="0"/>
                  </a:lnTo>
                  <a:cubicBezTo>
                    <a:pt x="1063884" y="0"/>
                    <a:pt x="1090221" y="26337"/>
                    <a:pt x="1090221" y="58826"/>
                  </a:cubicBezTo>
                  <a:lnTo>
                    <a:pt x="1090221" y="529436"/>
                  </a:lnTo>
                  <a:cubicBezTo>
                    <a:pt x="1090221" y="561925"/>
                    <a:pt x="1063884" y="588262"/>
                    <a:pt x="1031395" y="588262"/>
                  </a:cubicBezTo>
                  <a:lnTo>
                    <a:pt x="58826" y="588262"/>
                  </a:lnTo>
                  <a:cubicBezTo>
                    <a:pt x="26337" y="588262"/>
                    <a:pt x="0" y="561925"/>
                    <a:pt x="0" y="529436"/>
                  </a:cubicBezTo>
                  <a:lnTo>
                    <a:pt x="0" y="58826"/>
                  </a:lnTo>
                  <a:close/>
                </a:path>
              </a:pathLst>
            </a:custGeom>
            <a:solidFill>
              <a:schemeClr val="accent1"/>
            </a:solidFill>
            <a:ln>
              <a:noFill/>
            </a:ln>
            <a:effectLst>
              <a:outerShdw blurRad="50800" dist="38100" dir="2700000" algn="tl" rotWithShape="0">
                <a:prstClr val="black">
                  <a:alpha val="40000"/>
                </a:prstClr>
              </a:outerShdw>
            </a:effectLst>
          </p:spPr>
          <p:style>
            <a:lnRef idx="2">
              <a:scrgbClr r="0" g="0" b="0"/>
            </a:lnRef>
            <a:fillRef idx="1">
              <a:scrgbClr r="0" g="0" b="0"/>
            </a:fillRef>
            <a:effectRef idx="0">
              <a:scrgbClr r="0" g="0" b="0"/>
            </a:effectRef>
            <a:fontRef idx="minor">
              <a:schemeClr val="lt1"/>
            </a:fontRef>
          </p:style>
          <p:txBody>
            <a:bodyPr spcFirstLastPara="0" vert="horz" wrap="square" lIns="27390" tIns="27390" rIns="27390" bIns="27390" numCol="1" spcCol="1270" anchor="ctr" anchorCtr="0">
              <a:noAutofit/>
            </a:bodyPr>
            <a:lstStyle/>
            <a:p>
              <a:pPr lvl="0" algn="ctr" defTabSz="711200">
                <a:lnSpc>
                  <a:spcPct val="90000"/>
                </a:lnSpc>
                <a:spcBef>
                  <a:spcPct val="0"/>
                </a:spcBef>
                <a:spcAft>
                  <a:spcPct val="35000"/>
                </a:spcAft>
              </a:pPr>
              <a:r>
                <a:rPr lang="en-US" sz="1600" b="0" i="0" kern="12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Test Set</a:t>
              </a:r>
            </a:p>
          </p:txBody>
        </p:sp>
        <p:sp>
          <p:nvSpPr>
            <p:cNvPr id="36" name="Freeform 35"/>
            <p:cNvSpPr/>
            <p:nvPr/>
          </p:nvSpPr>
          <p:spPr>
            <a:xfrm>
              <a:off x="3134448" y="3243165"/>
              <a:ext cx="415215" cy="33014"/>
            </a:xfrm>
            <a:custGeom>
              <a:avLst/>
              <a:gdLst>
                <a:gd name="connsiteX0" fmla="*/ 0 w 415215"/>
                <a:gd name="connsiteY0" fmla="*/ 16507 h 33014"/>
                <a:gd name="connsiteX1" fmla="*/ 415215 w 415215"/>
                <a:gd name="connsiteY1" fmla="*/ 16507 h 33014"/>
              </a:gdLst>
              <a:ahLst/>
              <a:cxnLst>
                <a:cxn ang="0">
                  <a:pos x="connsiteX0" y="connsiteY0"/>
                </a:cxn>
                <a:cxn ang="0">
                  <a:pos x="connsiteX1" y="connsiteY1"/>
                </a:cxn>
              </a:cxnLst>
              <a:rect l="l" t="t" r="r" b="b"/>
              <a:pathLst>
                <a:path w="415215" h="33014">
                  <a:moveTo>
                    <a:pt x="0" y="16507"/>
                  </a:moveTo>
                  <a:lnTo>
                    <a:pt x="415215" y="16507"/>
                  </a:lnTo>
                </a:path>
              </a:pathLst>
            </a:custGeom>
            <a:noFill/>
            <a:ln w="38100">
              <a:solidFill>
                <a:schemeClr val="tx1"/>
              </a:solidFill>
            </a:ln>
          </p:spPr>
          <p:style>
            <a:lnRef idx="2">
              <a:scrgbClr r="0" g="0" b="0"/>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209928" tIns="6127" rIns="209927" bIns="6127" numCol="1" spcCol="1270" anchor="ctr" anchorCtr="0">
              <a:noAutofit/>
            </a:bodyPr>
            <a:lstStyle/>
            <a:p>
              <a:pPr lvl="0" algn="ctr" defTabSz="711200">
                <a:lnSpc>
                  <a:spcPct val="90000"/>
                </a:lnSpc>
                <a:spcBef>
                  <a:spcPct val="0"/>
                </a:spcBef>
                <a:spcAft>
                  <a:spcPct val="35000"/>
                </a:spcAft>
              </a:pPr>
              <a:endParaRPr lang="en-US" sz="1600" b="1" kern="1200">
                <a:solidFill>
                  <a:schemeClr val="bg1"/>
                </a:solidFill>
              </a:endParaRPr>
            </a:p>
          </p:txBody>
        </p:sp>
        <p:sp>
          <p:nvSpPr>
            <p:cNvPr id="37" name="Freeform 36"/>
            <p:cNvSpPr/>
            <p:nvPr/>
          </p:nvSpPr>
          <p:spPr>
            <a:xfrm>
              <a:off x="3549664" y="2935882"/>
              <a:ext cx="4117974" cy="647580"/>
            </a:xfrm>
            <a:custGeom>
              <a:avLst/>
              <a:gdLst>
                <a:gd name="connsiteX0" fmla="*/ 0 w 4117974"/>
                <a:gd name="connsiteY0" fmla="*/ 64758 h 647580"/>
                <a:gd name="connsiteX1" fmla="*/ 64758 w 4117974"/>
                <a:gd name="connsiteY1" fmla="*/ 0 h 647580"/>
                <a:gd name="connsiteX2" fmla="*/ 4053216 w 4117974"/>
                <a:gd name="connsiteY2" fmla="*/ 0 h 647580"/>
                <a:gd name="connsiteX3" fmla="*/ 4117974 w 4117974"/>
                <a:gd name="connsiteY3" fmla="*/ 64758 h 647580"/>
                <a:gd name="connsiteX4" fmla="*/ 4117974 w 4117974"/>
                <a:gd name="connsiteY4" fmla="*/ 582822 h 647580"/>
                <a:gd name="connsiteX5" fmla="*/ 4053216 w 4117974"/>
                <a:gd name="connsiteY5" fmla="*/ 647580 h 647580"/>
                <a:gd name="connsiteX6" fmla="*/ 64758 w 4117974"/>
                <a:gd name="connsiteY6" fmla="*/ 647580 h 647580"/>
                <a:gd name="connsiteX7" fmla="*/ 0 w 4117974"/>
                <a:gd name="connsiteY7" fmla="*/ 582822 h 647580"/>
                <a:gd name="connsiteX8" fmla="*/ 0 w 4117974"/>
                <a:gd name="connsiteY8" fmla="*/ 64758 h 647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17974" h="647580">
                  <a:moveTo>
                    <a:pt x="0" y="64758"/>
                  </a:moveTo>
                  <a:cubicBezTo>
                    <a:pt x="0" y="28993"/>
                    <a:pt x="28993" y="0"/>
                    <a:pt x="64758" y="0"/>
                  </a:cubicBezTo>
                  <a:lnTo>
                    <a:pt x="4053216" y="0"/>
                  </a:lnTo>
                  <a:cubicBezTo>
                    <a:pt x="4088981" y="0"/>
                    <a:pt x="4117974" y="28993"/>
                    <a:pt x="4117974" y="64758"/>
                  </a:cubicBezTo>
                  <a:lnTo>
                    <a:pt x="4117974" y="582822"/>
                  </a:lnTo>
                  <a:cubicBezTo>
                    <a:pt x="4117974" y="618587"/>
                    <a:pt x="4088981" y="647580"/>
                    <a:pt x="4053216" y="647580"/>
                  </a:cubicBezTo>
                  <a:lnTo>
                    <a:pt x="64758" y="647580"/>
                  </a:lnTo>
                  <a:cubicBezTo>
                    <a:pt x="28993" y="647580"/>
                    <a:pt x="0" y="618587"/>
                    <a:pt x="0" y="582822"/>
                  </a:cubicBezTo>
                  <a:lnTo>
                    <a:pt x="0" y="64758"/>
                  </a:lnTo>
                  <a:close/>
                </a:path>
              </a:pathLst>
            </a:custGeom>
            <a:solidFill>
              <a:schemeClr val="accent1"/>
            </a:solidFill>
            <a:ln>
              <a:noFill/>
            </a:ln>
            <a:effectLst>
              <a:outerShdw blurRad="50800" dist="38100" dir="2700000" algn="tl" rotWithShape="0">
                <a:prstClr val="black">
                  <a:alpha val="40000"/>
                </a:prstClr>
              </a:outerShdw>
            </a:effectLst>
          </p:spPr>
          <p:style>
            <a:lnRef idx="2">
              <a:scrgbClr r="0" g="0" b="0"/>
            </a:lnRef>
            <a:fillRef idx="1">
              <a:scrgbClr r="0" g="0" b="0"/>
            </a:fillRef>
            <a:effectRef idx="0">
              <a:scrgbClr r="0" g="0" b="0"/>
            </a:effectRef>
            <a:fontRef idx="minor">
              <a:schemeClr val="lt1"/>
            </a:fontRef>
          </p:style>
          <p:txBody>
            <a:bodyPr spcFirstLastPara="0" vert="horz" wrap="square" lIns="29127" tIns="29127" rIns="29127" bIns="29127" numCol="1" spcCol="1270" anchor="ctr" anchorCtr="0">
              <a:noAutofit/>
            </a:bodyPr>
            <a:lstStyle/>
            <a:p>
              <a:pPr lvl="0" algn="ctr" defTabSz="711200">
                <a:lnSpc>
                  <a:spcPct val="90000"/>
                </a:lnSpc>
                <a:spcBef>
                  <a:spcPct val="0"/>
                </a:spcBef>
                <a:spcAft>
                  <a:spcPct val="35000"/>
                </a:spcAft>
              </a:pPr>
              <a:r>
                <a:rPr lang="en-US" sz="1600" b="0" i="0" kern="12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Test Set</a:t>
              </a:r>
            </a:p>
            <a:p>
              <a:pPr lvl="0" algn="ctr" defTabSz="711200">
                <a:lnSpc>
                  <a:spcPct val="90000"/>
                </a:lnSpc>
                <a:spcBef>
                  <a:spcPct val="0"/>
                </a:spcBef>
                <a:spcAft>
                  <a:spcPct val="35000"/>
                </a:spcAft>
              </a:pPr>
              <a:r>
                <a:rPr lang="en-US" sz="1600" b="0" i="0" kern="12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(used for final evaluation of the model)</a:t>
              </a:r>
            </a:p>
          </p:txBody>
        </p:sp>
        <p:sp>
          <p:nvSpPr>
            <p:cNvPr id="38" name="Horizontal Scroll 37">
              <a:extLst>
                <a:ext uri="{FF2B5EF4-FFF2-40B4-BE49-F238E27FC236}">
                  <a16:creationId xmlns:a16="http://schemas.microsoft.com/office/drawing/2014/main" id="{8359481D-F608-8042-AFCD-57316CCE856F}"/>
                </a:ext>
              </a:extLst>
            </p:cNvPr>
            <p:cNvSpPr/>
            <p:nvPr/>
          </p:nvSpPr>
          <p:spPr>
            <a:xfrm>
              <a:off x="8306818" y="1652080"/>
              <a:ext cx="2899356" cy="814654"/>
            </a:xfrm>
            <a:prstGeom prst="horizontalScroll">
              <a:avLst/>
            </a:prstGeom>
            <a:solidFill>
              <a:schemeClr val="accent3"/>
            </a:solidFill>
            <a:ln>
              <a:solidFill>
                <a:schemeClr val="bg2">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6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Train, tune and validate the model (multiple times!)</a:t>
              </a:r>
            </a:p>
          </p:txBody>
        </p:sp>
        <p:sp>
          <p:nvSpPr>
            <p:cNvPr id="39" name="Horizontal Scroll 38">
              <a:extLst>
                <a:ext uri="{FF2B5EF4-FFF2-40B4-BE49-F238E27FC236}">
                  <a16:creationId xmlns:a16="http://schemas.microsoft.com/office/drawing/2014/main" id="{E7C1A1BC-DA1D-2449-BC27-E7FDA718A1D0}"/>
                </a:ext>
              </a:extLst>
            </p:cNvPr>
            <p:cNvSpPr/>
            <p:nvPr/>
          </p:nvSpPr>
          <p:spPr>
            <a:xfrm>
              <a:off x="8311898" y="2830903"/>
              <a:ext cx="2899353" cy="814654"/>
            </a:xfrm>
            <a:prstGeom prst="horizontalScroll">
              <a:avLst/>
            </a:prstGeom>
            <a:solidFill>
              <a:schemeClr val="accent1"/>
            </a:solidFill>
            <a:ln>
              <a:solidFill>
                <a:schemeClr val="bg2">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6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(Final) Test the model</a:t>
              </a:r>
            </a:p>
          </p:txBody>
        </p:sp>
        <p:sp>
          <p:nvSpPr>
            <p:cNvPr id="40" name="Right Brace 39">
              <a:extLst>
                <a:ext uri="{FF2B5EF4-FFF2-40B4-BE49-F238E27FC236}">
                  <a16:creationId xmlns:a16="http://schemas.microsoft.com/office/drawing/2014/main" id="{F9A88312-4295-994A-B725-D978488CCA4F}"/>
                </a:ext>
              </a:extLst>
            </p:cNvPr>
            <p:cNvSpPr/>
            <p:nvPr/>
          </p:nvSpPr>
          <p:spPr>
            <a:xfrm>
              <a:off x="7871967" y="1699958"/>
              <a:ext cx="214312" cy="874866"/>
            </a:xfrm>
            <a:prstGeom prst="rightBrace">
              <a:avLst/>
            </a:prstGeom>
            <a:ln w="38100">
              <a:solidFill>
                <a:schemeClr val="tx1"/>
              </a:solidFill>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cxnSp>
          <p:nvCxnSpPr>
            <p:cNvPr id="41" name="Straight Arrow Connector 40">
              <a:extLst>
                <a:ext uri="{FF2B5EF4-FFF2-40B4-BE49-F238E27FC236}">
                  <a16:creationId xmlns:a16="http://schemas.microsoft.com/office/drawing/2014/main" id="{1DBA0932-9525-A54B-879B-83DBA41AFEBE}"/>
                </a:ext>
              </a:extLst>
            </p:cNvPr>
            <p:cNvCxnSpPr>
              <a:cxnSpLocks/>
            </p:cNvCxnSpPr>
            <p:nvPr/>
          </p:nvCxnSpPr>
          <p:spPr>
            <a:xfrm>
              <a:off x="7667638" y="3280565"/>
              <a:ext cx="644260" cy="0"/>
            </a:xfrm>
            <a:prstGeom prst="straightConnector1">
              <a:avLst/>
            </a:prstGeom>
            <a:ln w="38100">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95C452C7-3BB6-4540-94A5-D71D54AF7AE7}"/>
                </a:ext>
              </a:extLst>
            </p:cNvPr>
            <p:cNvCxnSpPr>
              <a:cxnSpLocks/>
              <a:stCxn id="38" idx="2"/>
              <a:endCxn id="39" idx="0"/>
            </p:cNvCxnSpPr>
            <p:nvPr/>
          </p:nvCxnSpPr>
          <p:spPr>
            <a:xfrm>
              <a:off x="9756496" y="2364902"/>
              <a:ext cx="5079" cy="56783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Curved Right Arrow 42">
              <a:extLst>
                <a:ext uri="{FF2B5EF4-FFF2-40B4-BE49-F238E27FC236}">
                  <a16:creationId xmlns:a16="http://schemas.microsoft.com/office/drawing/2014/main" id="{BF755904-F7B7-1146-A897-D330B47816DE}"/>
                </a:ext>
              </a:extLst>
            </p:cNvPr>
            <p:cNvSpPr/>
            <p:nvPr/>
          </p:nvSpPr>
          <p:spPr>
            <a:xfrm>
              <a:off x="8747272" y="1246444"/>
              <a:ext cx="396223" cy="442477"/>
            </a:xfrm>
            <a:prstGeom prst="curvedRightArrow">
              <a:avLst/>
            </a:prstGeom>
            <a:solidFill>
              <a:schemeClr val="accent3"/>
            </a:solidFill>
            <a:ln>
              <a:solidFill>
                <a:schemeClr val="bg2">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44" name="Curved Left Arrow 43">
              <a:extLst>
                <a:ext uri="{FF2B5EF4-FFF2-40B4-BE49-F238E27FC236}">
                  <a16:creationId xmlns:a16="http://schemas.microsoft.com/office/drawing/2014/main" id="{E51D53D3-C629-B247-9742-8211A5ED2BA6}"/>
                </a:ext>
              </a:extLst>
            </p:cNvPr>
            <p:cNvSpPr/>
            <p:nvPr/>
          </p:nvSpPr>
          <p:spPr>
            <a:xfrm flipV="1">
              <a:off x="9164453" y="1204483"/>
              <a:ext cx="391011" cy="450951"/>
            </a:xfrm>
            <a:prstGeom prst="curvedLeftArrow">
              <a:avLst/>
            </a:prstGeom>
            <a:solidFill>
              <a:schemeClr val="accent3"/>
            </a:solidFill>
            <a:ln>
              <a:solidFill>
                <a:schemeClr val="bg2">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45" name="TextBox 44">
              <a:extLst>
                <a:ext uri="{FF2B5EF4-FFF2-40B4-BE49-F238E27FC236}">
                  <a16:creationId xmlns:a16="http://schemas.microsoft.com/office/drawing/2014/main" id="{03943554-2377-D94D-A746-FF58341C6A2F}"/>
                </a:ext>
              </a:extLst>
            </p:cNvPr>
            <p:cNvSpPr txBox="1"/>
            <p:nvPr/>
          </p:nvSpPr>
          <p:spPr>
            <a:xfrm>
              <a:off x="9653133" y="1208345"/>
              <a:ext cx="1286719" cy="400110"/>
            </a:xfrm>
            <a:prstGeom prst="rect">
              <a:avLst/>
            </a:prstGeom>
            <a:noFill/>
            <a:effectLst/>
          </p:spPr>
          <p:txBody>
            <a:bodyPr wrap="square" rtlCol="0">
              <a:spAutoFit/>
            </a:bodyPr>
            <a:lstStyle/>
            <a:p>
              <a:pPr>
                <a:spcBef>
                  <a:spcPts val="600"/>
                </a:spcBef>
                <a:spcAft>
                  <a:spcPts val="600"/>
                </a:spcAft>
              </a:pPr>
              <a:r>
                <a:rPr lang="en-US" sz="2000" b="1" dirty="0">
                  <a:solidFill>
                    <a:schemeClr val="accent3"/>
                  </a:solidFill>
                  <a:latin typeface="Amazon Ember Light" panose="020B0403020204020204" pitchFamily="34" charset="0"/>
                  <a:ea typeface="Amazon Ember Light" panose="020B0403020204020204" pitchFamily="34" charset="0"/>
                  <a:cs typeface="Amazon Ember Light" panose="020B0403020204020204" pitchFamily="34" charset="0"/>
                </a:rPr>
                <a:t>Learning</a:t>
              </a:r>
            </a:p>
          </p:txBody>
        </p:sp>
        <p:sp>
          <p:nvSpPr>
            <p:cNvPr id="46" name="TextBox 45">
              <a:extLst>
                <a:ext uri="{FF2B5EF4-FFF2-40B4-BE49-F238E27FC236}">
                  <a16:creationId xmlns:a16="http://schemas.microsoft.com/office/drawing/2014/main" id="{C2EDBFCA-F6BF-2B41-9A05-1CEFC065AF73}"/>
                </a:ext>
              </a:extLst>
            </p:cNvPr>
            <p:cNvSpPr txBox="1"/>
            <p:nvPr/>
          </p:nvSpPr>
          <p:spPr>
            <a:xfrm>
              <a:off x="9840515" y="2475343"/>
              <a:ext cx="1286719" cy="400110"/>
            </a:xfrm>
            <a:prstGeom prst="rect">
              <a:avLst/>
            </a:prstGeom>
            <a:noFill/>
            <a:effectLst/>
          </p:spPr>
          <p:txBody>
            <a:bodyPr wrap="square" rtlCol="0">
              <a:spAutoFit/>
            </a:bodyPr>
            <a:lstStyle/>
            <a:p>
              <a:pPr>
                <a:spcBef>
                  <a:spcPts val="600"/>
                </a:spcBef>
                <a:spcAft>
                  <a:spcPts val="600"/>
                </a:spcAft>
              </a:pPr>
              <a:r>
                <a:rPr lang="en-US" sz="2000" b="1" dirty="0">
                  <a:solidFill>
                    <a:srgbClr val="0090C3"/>
                  </a:solidFill>
                  <a:latin typeface="Amazon Ember Light" panose="020B0403020204020204" pitchFamily="34" charset="0"/>
                  <a:ea typeface="Amazon Ember Light" panose="020B0403020204020204" pitchFamily="34" charset="0"/>
                  <a:cs typeface="Amazon Ember Light" panose="020B0403020204020204" pitchFamily="34" charset="0"/>
                </a:rPr>
                <a:t>Testing</a:t>
              </a:r>
            </a:p>
          </p:txBody>
        </p:sp>
      </p:grpSp>
    </p:spTree>
    <p:extLst>
      <p:ext uri="{BB962C8B-B14F-4D97-AF65-F5344CB8AC3E}">
        <p14:creationId xmlns:p14="http://schemas.microsoft.com/office/powerpoint/2010/main" val="15222852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B0CE07-6B58-D54C-A884-4E4888E827D0}"/>
              </a:ext>
            </a:extLst>
          </p:cNvPr>
          <p:cNvSpPr>
            <a:spLocks noGrp="1"/>
          </p:cNvSpPr>
          <p:nvPr>
            <p:ph type="title"/>
          </p:nvPr>
        </p:nvSpPr>
        <p:spPr/>
        <p:txBody>
          <a:bodyPr/>
          <a:lstStyle/>
          <a:p>
            <a:r>
              <a:rPr lang="en-US" b="1" dirty="0">
                <a:latin typeface="Amazon Ember Light" panose="020B0403020204020204" pitchFamily="34" charset="0"/>
                <a:ea typeface="Amazon Ember Light" panose="020B0403020204020204" pitchFamily="34" charset="0"/>
                <a:cs typeface="Amazon Ember Light" panose="020B0403020204020204" pitchFamily="34" charset="0"/>
              </a:rPr>
              <a:t>Training – Validation – Test Sets </a:t>
            </a:r>
            <a:endParaRPr lang="en-US" b="1" dirty="0"/>
          </a:p>
        </p:txBody>
      </p:sp>
      <p:sp>
        <p:nvSpPr>
          <p:cNvPr id="30" name="TextBox 29">
            <a:extLst>
              <a:ext uri="{FF2B5EF4-FFF2-40B4-BE49-F238E27FC236}">
                <a16:creationId xmlns:a16="http://schemas.microsoft.com/office/drawing/2014/main" id="{9F516DFB-AED4-484F-A26A-979B17F64B1C}"/>
              </a:ext>
            </a:extLst>
          </p:cNvPr>
          <p:cNvSpPr txBox="1"/>
          <p:nvPr/>
        </p:nvSpPr>
        <p:spPr>
          <a:xfrm>
            <a:off x="8001316" y="4314100"/>
            <a:ext cx="3733484" cy="1569660"/>
          </a:xfrm>
          <a:prstGeom prst="rect">
            <a:avLst/>
          </a:prstGeom>
          <a:noFill/>
        </p:spPr>
        <p:txBody>
          <a:bodyPr wrap="square" rtlCol="0">
            <a:spAutoFit/>
          </a:bodyPr>
          <a:lstStyle/>
          <a:p>
            <a:r>
              <a:rPr lang="en-US" sz="2400" dirty="0">
                <a:latin typeface="Amazon Ember Light" panose="020B0403020204020204" pitchFamily="34" charset="0"/>
                <a:ea typeface="Amazon Ember Light" panose="020B0403020204020204" pitchFamily="34" charset="0"/>
                <a:cs typeface="Amazon Ember Light" panose="020B0403020204020204" pitchFamily="34" charset="0"/>
              </a:rPr>
              <a:t>It is good practice to </a:t>
            </a:r>
            <a:r>
              <a:rPr lang="en-US" sz="2400" dirty="0">
                <a:solidFill>
                  <a:schemeClr val="accent6"/>
                </a:solidFill>
                <a:latin typeface="Amazon Ember Light" panose="020B0403020204020204" pitchFamily="34" charset="0"/>
                <a:ea typeface="Amazon Ember Light" panose="020B0403020204020204" pitchFamily="34" charset="0"/>
                <a:cs typeface="Amazon Ember Light" panose="020B0403020204020204" pitchFamily="34" charset="0"/>
              </a:rPr>
              <a:t>shuffle</a:t>
            </a:r>
            <a:r>
              <a:rPr lang="en-US" sz="2400" dirty="0">
                <a:latin typeface="Amazon Ember Light" panose="020B0403020204020204" pitchFamily="34" charset="0"/>
                <a:ea typeface="Amazon Ember Light" panose="020B0403020204020204" pitchFamily="34" charset="0"/>
                <a:cs typeface="Amazon Ember Light" panose="020B0403020204020204" pitchFamily="34" charset="0"/>
              </a:rPr>
              <a:t> the dataset before the split to avoid bias in the resulting sets.</a:t>
            </a:r>
          </a:p>
        </p:txBody>
      </p:sp>
      <p:sp>
        <p:nvSpPr>
          <p:cNvPr id="10" name="Rectangle 9"/>
          <p:cNvSpPr/>
          <p:nvPr/>
        </p:nvSpPr>
        <p:spPr>
          <a:xfrm>
            <a:off x="641597" y="1107562"/>
            <a:ext cx="7032167" cy="2829764"/>
          </a:xfrm>
          <a:prstGeom prst="rect">
            <a:avLst/>
          </a:prstGeom>
          <a:ln w="9525" cap="flat" cmpd="sng" algn="ctr">
            <a:noFill/>
            <a:prstDash val="solid"/>
            <a:round/>
            <a:headEnd type="none" w="med" len="med"/>
            <a:tailEnd type="none" w="med" len="med"/>
          </a:ln>
        </p:spPr>
      </p:sp>
      <p:grpSp>
        <p:nvGrpSpPr>
          <p:cNvPr id="51" name="Group 50"/>
          <p:cNvGrpSpPr/>
          <p:nvPr/>
        </p:nvGrpSpPr>
        <p:grpSpPr>
          <a:xfrm>
            <a:off x="647721" y="1204483"/>
            <a:ext cx="10563530" cy="2441074"/>
            <a:chOff x="647721" y="1204483"/>
            <a:chExt cx="10563530" cy="2441074"/>
          </a:xfrm>
        </p:grpSpPr>
        <p:sp>
          <p:nvSpPr>
            <p:cNvPr id="11" name="Freeform 10"/>
            <p:cNvSpPr/>
            <p:nvPr/>
          </p:nvSpPr>
          <p:spPr>
            <a:xfrm>
              <a:off x="647721" y="2184937"/>
              <a:ext cx="981289" cy="1059588"/>
            </a:xfrm>
            <a:custGeom>
              <a:avLst/>
              <a:gdLst>
                <a:gd name="connsiteX0" fmla="*/ 0 w 981289"/>
                <a:gd name="connsiteY0" fmla="*/ 98129 h 1059588"/>
                <a:gd name="connsiteX1" fmla="*/ 98129 w 981289"/>
                <a:gd name="connsiteY1" fmla="*/ 0 h 1059588"/>
                <a:gd name="connsiteX2" fmla="*/ 883160 w 981289"/>
                <a:gd name="connsiteY2" fmla="*/ 0 h 1059588"/>
                <a:gd name="connsiteX3" fmla="*/ 981289 w 981289"/>
                <a:gd name="connsiteY3" fmla="*/ 98129 h 1059588"/>
                <a:gd name="connsiteX4" fmla="*/ 981289 w 981289"/>
                <a:gd name="connsiteY4" fmla="*/ 961459 h 1059588"/>
                <a:gd name="connsiteX5" fmla="*/ 883160 w 981289"/>
                <a:gd name="connsiteY5" fmla="*/ 1059588 h 1059588"/>
                <a:gd name="connsiteX6" fmla="*/ 98129 w 981289"/>
                <a:gd name="connsiteY6" fmla="*/ 1059588 h 1059588"/>
                <a:gd name="connsiteX7" fmla="*/ 0 w 981289"/>
                <a:gd name="connsiteY7" fmla="*/ 961459 h 1059588"/>
                <a:gd name="connsiteX8" fmla="*/ 0 w 981289"/>
                <a:gd name="connsiteY8" fmla="*/ 98129 h 1059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81289" h="1059588">
                  <a:moveTo>
                    <a:pt x="0" y="98129"/>
                  </a:moveTo>
                  <a:cubicBezTo>
                    <a:pt x="0" y="43934"/>
                    <a:pt x="43934" y="0"/>
                    <a:pt x="98129" y="0"/>
                  </a:cubicBezTo>
                  <a:lnTo>
                    <a:pt x="883160" y="0"/>
                  </a:lnTo>
                  <a:cubicBezTo>
                    <a:pt x="937355" y="0"/>
                    <a:pt x="981289" y="43934"/>
                    <a:pt x="981289" y="98129"/>
                  </a:cubicBezTo>
                  <a:lnTo>
                    <a:pt x="981289" y="961459"/>
                  </a:lnTo>
                  <a:cubicBezTo>
                    <a:pt x="981289" y="1015654"/>
                    <a:pt x="937355" y="1059588"/>
                    <a:pt x="883160" y="1059588"/>
                  </a:cubicBezTo>
                  <a:lnTo>
                    <a:pt x="98129" y="1059588"/>
                  </a:lnTo>
                  <a:cubicBezTo>
                    <a:pt x="43934" y="1059588"/>
                    <a:pt x="0" y="1015654"/>
                    <a:pt x="0" y="961459"/>
                  </a:cubicBezTo>
                  <a:lnTo>
                    <a:pt x="0" y="98129"/>
                  </a:lnTo>
                  <a:close/>
                </a:path>
              </a:pathLst>
            </a:custGeom>
            <a:solidFill>
              <a:schemeClr val="tx1">
                <a:lumMod val="60000"/>
                <a:lumOff val="40000"/>
              </a:schemeClr>
            </a:solid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38901" tIns="38901" rIns="38901" bIns="38901" numCol="1" spcCol="1270" anchor="ctr" anchorCtr="0">
              <a:noAutofit/>
            </a:bodyPr>
            <a:lstStyle/>
            <a:p>
              <a:pPr lvl="0" algn="ctr" defTabSz="711200">
                <a:lnSpc>
                  <a:spcPct val="90000"/>
                </a:lnSpc>
                <a:spcBef>
                  <a:spcPct val="0"/>
                </a:spcBef>
                <a:spcAft>
                  <a:spcPct val="35000"/>
                </a:spcAft>
              </a:pPr>
              <a:r>
                <a:rPr lang="en-US" sz="1600" b="0" i="0" kern="12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Original Dataset</a:t>
              </a:r>
            </a:p>
          </p:txBody>
        </p:sp>
        <p:sp>
          <p:nvSpPr>
            <p:cNvPr id="12" name="Freeform 11"/>
            <p:cNvSpPr/>
            <p:nvPr/>
          </p:nvSpPr>
          <p:spPr>
            <a:xfrm rot="18408076">
              <a:off x="1490052" y="2420722"/>
              <a:ext cx="693133" cy="33014"/>
            </a:xfrm>
            <a:custGeom>
              <a:avLst/>
              <a:gdLst>
                <a:gd name="connsiteX0" fmla="*/ 0 w 693133"/>
                <a:gd name="connsiteY0" fmla="*/ 16507 h 33014"/>
                <a:gd name="connsiteX1" fmla="*/ 693133 w 693133"/>
                <a:gd name="connsiteY1" fmla="*/ 16507 h 33014"/>
              </a:gdLst>
              <a:ahLst/>
              <a:cxnLst>
                <a:cxn ang="0">
                  <a:pos x="connsiteX0" y="connsiteY0"/>
                </a:cxn>
                <a:cxn ang="0">
                  <a:pos x="connsiteX1" y="connsiteY1"/>
                </a:cxn>
              </a:cxnLst>
              <a:rect l="l" t="t" r="r" b="b"/>
              <a:pathLst>
                <a:path w="693133" h="33014">
                  <a:moveTo>
                    <a:pt x="0" y="16507"/>
                  </a:moveTo>
                  <a:lnTo>
                    <a:pt x="693133" y="16507"/>
                  </a:lnTo>
                </a:path>
              </a:pathLst>
            </a:custGeom>
            <a:noFill/>
            <a:ln w="38100">
              <a:solidFill>
                <a:schemeClr val="tx1"/>
              </a:solidFill>
            </a:ln>
          </p:spPr>
          <p:style>
            <a:lnRef idx="2">
              <a:scrgbClr r="0" g="0" b="0"/>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341938" tIns="-821" rIns="341938" bIns="-822" numCol="1" spcCol="1270" anchor="ctr" anchorCtr="0">
              <a:noAutofit/>
            </a:bodyPr>
            <a:lstStyle/>
            <a:p>
              <a:pPr lvl="0" algn="ctr" defTabSz="711200">
                <a:lnSpc>
                  <a:spcPct val="90000"/>
                </a:lnSpc>
                <a:spcBef>
                  <a:spcPct val="0"/>
                </a:spcBef>
                <a:spcAft>
                  <a:spcPct val="35000"/>
                </a:spcAft>
              </a:pPr>
              <a:endParaRPr lang="en-US" sz="1600" b="1" kern="1200">
                <a:solidFill>
                  <a:schemeClr val="bg1"/>
                </a:solidFill>
              </a:endParaRPr>
            </a:p>
          </p:txBody>
        </p:sp>
        <p:sp>
          <p:nvSpPr>
            <p:cNvPr id="13" name="Freeform 12"/>
            <p:cNvSpPr/>
            <p:nvPr/>
          </p:nvSpPr>
          <p:spPr>
            <a:xfrm>
              <a:off x="2044227" y="1875659"/>
              <a:ext cx="1090221" cy="568134"/>
            </a:xfrm>
            <a:custGeom>
              <a:avLst/>
              <a:gdLst>
                <a:gd name="connsiteX0" fmla="*/ 0 w 1090221"/>
                <a:gd name="connsiteY0" fmla="*/ 56813 h 568134"/>
                <a:gd name="connsiteX1" fmla="*/ 56813 w 1090221"/>
                <a:gd name="connsiteY1" fmla="*/ 0 h 568134"/>
                <a:gd name="connsiteX2" fmla="*/ 1033408 w 1090221"/>
                <a:gd name="connsiteY2" fmla="*/ 0 h 568134"/>
                <a:gd name="connsiteX3" fmla="*/ 1090221 w 1090221"/>
                <a:gd name="connsiteY3" fmla="*/ 56813 h 568134"/>
                <a:gd name="connsiteX4" fmla="*/ 1090221 w 1090221"/>
                <a:gd name="connsiteY4" fmla="*/ 511321 h 568134"/>
                <a:gd name="connsiteX5" fmla="*/ 1033408 w 1090221"/>
                <a:gd name="connsiteY5" fmla="*/ 568134 h 568134"/>
                <a:gd name="connsiteX6" fmla="*/ 56813 w 1090221"/>
                <a:gd name="connsiteY6" fmla="*/ 568134 h 568134"/>
                <a:gd name="connsiteX7" fmla="*/ 0 w 1090221"/>
                <a:gd name="connsiteY7" fmla="*/ 511321 h 568134"/>
                <a:gd name="connsiteX8" fmla="*/ 0 w 1090221"/>
                <a:gd name="connsiteY8" fmla="*/ 56813 h 568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90221" h="568134">
                  <a:moveTo>
                    <a:pt x="0" y="56813"/>
                  </a:moveTo>
                  <a:cubicBezTo>
                    <a:pt x="0" y="25436"/>
                    <a:pt x="25436" y="0"/>
                    <a:pt x="56813" y="0"/>
                  </a:cubicBezTo>
                  <a:lnTo>
                    <a:pt x="1033408" y="0"/>
                  </a:lnTo>
                  <a:cubicBezTo>
                    <a:pt x="1064785" y="0"/>
                    <a:pt x="1090221" y="25436"/>
                    <a:pt x="1090221" y="56813"/>
                  </a:cubicBezTo>
                  <a:lnTo>
                    <a:pt x="1090221" y="511321"/>
                  </a:lnTo>
                  <a:cubicBezTo>
                    <a:pt x="1090221" y="542698"/>
                    <a:pt x="1064785" y="568134"/>
                    <a:pt x="1033408" y="568134"/>
                  </a:cubicBezTo>
                  <a:lnTo>
                    <a:pt x="56813" y="568134"/>
                  </a:lnTo>
                  <a:cubicBezTo>
                    <a:pt x="25436" y="568134"/>
                    <a:pt x="0" y="542698"/>
                    <a:pt x="0" y="511321"/>
                  </a:cubicBezTo>
                  <a:lnTo>
                    <a:pt x="0" y="56813"/>
                  </a:lnTo>
                  <a:close/>
                </a:path>
              </a:pathLst>
            </a:custGeom>
            <a:solidFill>
              <a:schemeClr val="accent3"/>
            </a:solidFill>
            <a:ln>
              <a:noFill/>
            </a:ln>
            <a:effectLst>
              <a:outerShdw blurRad="50800" dist="38100" dir="2700000" algn="tl" rotWithShape="0">
                <a:prstClr val="black">
                  <a:alpha val="40000"/>
                </a:prstClr>
              </a:outerShdw>
            </a:effectLst>
          </p:spPr>
          <p:style>
            <a:lnRef idx="2">
              <a:scrgbClr r="0" g="0" b="0"/>
            </a:lnRef>
            <a:fillRef idx="1">
              <a:scrgbClr r="0" g="0" b="0"/>
            </a:fillRef>
            <a:effectRef idx="0">
              <a:scrgbClr r="0" g="0" b="0"/>
            </a:effectRef>
            <a:fontRef idx="minor">
              <a:schemeClr val="lt1"/>
            </a:fontRef>
          </p:style>
          <p:txBody>
            <a:bodyPr spcFirstLastPara="0" vert="horz" wrap="square" lIns="26800" tIns="26800" rIns="26800" bIns="26800" numCol="1" spcCol="1270" anchor="ctr" anchorCtr="0">
              <a:noAutofit/>
            </a:bodyPr>
            <a:lstStyle/>
            <a:p>
              <a:pPr lvl="0" algn="ctr" defTabSz="711200">
                <a:lnSpc>
                  <a:spcPct val="90000"/>
                </a:lnSpc>
                <a:spcBef>
                  <a:spcPct val="0"/>
                </a:spcBef>
                <a:spcAft>
                  <a:spcPct val="35000"/>
                </a:spcAft>
              </a:pPr>
              <a:r>
                <a:rPr lang="en-US" sz="1600" b="0" i="0" kern="12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Training Set</a:t>
              </a:r>
            </a:p>
          </p:txBody>
        </p:sp>
        <p:sp>
          <p:nvSpPr>
            <p:cNvPr id="14" name="Freeform 13"/>
            <p:cNvSpPr/>
            <p:nvPr/>
          </p:nvSpPr>
          <p:spPr>
            <a:xfrm rot="19098010">
              <a:off x="3064000" y="1958249"/>
              <a:ext cx="556112" cy="33014"/>
            </a:xfrm>
            <a:custGeom>
              <a:avLst/>
              <a:gdLst>
                <a:gd name="connsiteX0" fmla="*/ 0 w 556112"/>
                <a:gd name="connsiteY0" fmla="*/ 16507 h 33014"/>
                <a:gd name="connsiteX1" fmla="*/ 556112 w 556112"/>
                <a:gd name="connsiteY1" fmla="*/ 16507 h 33014"/>
              </a:gdLst>
              <a:ahLst/>
              <a:cxnLst>
                <a:cxn ang="0">
                  <a:pos x="connsiteX0" y="connsiteY0"/>
                </a:cxn>
                <a:cxn ang="0">
                  <a:pos x="connsiteX1" y="connsiteY1"/>
                </a:cxn>
              </a:cxnLst>
              <a:rect l="l" t="t" r="r" b="b"/>
              <a:pathLst>
                <a:path w="556112" h="33014">
                  <a:moveTo>
                    <a:pt x="0" y="16507"/>
                  </a:moveTo>
                  <a:lnTo>
                    <a:pt x="556112" y="16507"/>
                  </a:lnTo>
                </a:path>
              </a:pathLst>
            </a:custGeom>
            <a:noFill/>
            <a:ln w="38100">
              <a:solidFill>
                <a:schemeClr val="tx1"/>
              </a:solidFill>
            </a:ln>
          </p:spPr>
          <p:style>
            <a:lnRef idx="2">
              <a:scrgbClr r="0" g="0" b="0"/>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276853" tIns="2603" rIns="276853" bIns="2605" numCol="1" spcCol="1270" anchor="ctr" anchorCtr="0">
              <a:noAutofit/>
            </a:bodyPr>
            <a:lstStyle/>
            <a:p>
              <a:pPr lvl="0" algn="ctr" defTabSz="711200">
                <a:lnSpc>
                  <a:spcPct val="90000"/>
                </a:lnSpc>
                <a:spcBef>
                  <a:spcPct val="0"/>
                </a:spcBef>
                <a:spcAft>
                  <a:spcPct val="35000"/>
                </a:spcAft>
              </a:pPr>
              <a:endParaRPr lang="en-US" sz="1600" b="1" kern="1200">
                <a:solidFill>
                  <a:schemeClr val="bg1"/>
                </a:solidFill>
              </a:endParaRPr>
            </a:p>
          </p:txBody>
        </p:sp>
        <p:sp>
          <p:nvSpPr>
            <p:cNvPr id="15" name="Freeform 14"/>
            <p:cNvSpPr/>
            <p:nvPr/>
          </p:nvSpPr>
          <p:spPr>
            <a:xfrm>
              <a:off x="3549664" y="1461425"/>
              <a:ext cx="4117974" cy="656720"/>
            </a:xfrm>
            <a:custGeom>
              <a:avLst/>
              <a:gdLst>
                <a:gd name="connsiteX0" fmla="*/ 0 w 4117974"/>
                <a:gd name="connsiteY0" fmla="*/ 65672 h 656720"/>
                <a:gd name="connsiteX1" fmla="*/ 65672 w 4117974"/>
                <a:gd name="connsiteY1" fmla="*/ 0 h 656720"/>
                <a:gd name="connsiteX2" fmla="*/ 4052302 w 4117974"/>
                <a:gd name="connsiteY2" fmla="*/ 0 h 656720"/>
                <a:gd name="connsiteX3" fmla="*/ 4117974 w 4117974"/>
                <a:gd name="connsiteY3" fmla="*/ 65672 h 656720"/>
                <a:gd name="connsiteX4" fmla="*/ 4117974 w 4117974"/>
                <a:gd name="connsiteY4" fmla="*/ 591048 h 656720"/>
                <a:gd name="connsiteX5" fmla="*/ 4052302 w 4117974"/>
                <a:gd name="connsiteY5" fmla="*/ 656720 h 656720"/>
                <a:gd name="connsiteX6" fmla="*/ 65672 w 4117974"/>
                <a:gd name="connsiteY6" fmla="*/ 656720 h 656720"/>
                <a:gd name="connsiteX7" fmla="*/ 0 w 4117974"/>
                <a:gd name="connsiteY7" fmla="*/ 591048 h 656720"/>
                <a:gd name="connsiteX8" fmla="*/ 0 w 4117974"/>
                <a:gd name="connsiteY8" fmla="*/ 65672 h 656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17974" h="656720">
                  <a:moveTo>
                    <a:pt x="0" y="65672"/>
                  </a:moveTo>
                  <a:cubicBezTo>
                    <a:pt x="0" y="29402"/>
                    <a:pt x="29402" y="0"/>
                    <a:pt x="65672" y="0"/>
                  </a:cubicBezTo>
                  <a:lnTo>
                    <a:pt x="4052302" y="0"/>
                  </a:lnTo>
                  <a:cubicBezTo>
                    <a:pt x="4088572" y="0"/>
                    <a:pt x="4117974" y="29402"/>
                    <a:pt x="4117974" y="65672"/>
                  </a:cubicBezTo>
                  <a:lnTo>
                    <a:pt x="4117974" y="591048"/>
                  </a:lnTo>
                  <a:cubicBezTo>
                    <a:pt x="4117974" y="627318"/>
                    <a:pt x="4088572" y="656720"/>
                    <a:pt x="4052302" y="656720"/>
                  </a:cubicBezTo>
                  <a:lnTo>
                    <a:pt x="65672" y="656720"/>
                  </a:lnTo>
                  <a:cubicBezTo>
                    <a:pt x="29402" y="656720"/>
                    <a:pt x="0" y="627318"/>
                    <a:pt x="0" y="591048"/>
                  </a:cubicBezTo>
                  <a:lnTo>
                    <a:pt x="0" y="65672"/>
                  </a:lnTo>
                  <a:close/>
                </a:path>
              </a:pathLst>
            </a:custGeom>
            <a:solidFill>
              <a:schemeClr val="accent3"/>
            </a:solidFill>
            <a:ln>
              <a:noFill/>
            </a:ln>
            <a:effectLst>
              <a:outerShdw blurRad="50800" dist="38100" dir="2700000" algn="tl" rotWithShape="0">
                <a:prstClr val="black">
                  <a:alpha val="40000"/>
                </a:prstClr>
              </a:outerShdw>
            </a:effectLst>
          </p:spPr>
          <p:style>
            <a:lnRef idx="2">
              <a:scrgbClr r="0" g="0" b="0"/>
            </a:lnRef>
            <a:fillRef idx="1">
              <a:scrgbClr r="0" g="0" b="0"/>
            </a:fillRef>
            <a:effectRef idx="0">
              <a:scrgbClr r="0" g="0" b="0"/>
            </a:effectRef>
            <a:fontRef idx="minor">
              <a:schemeClr val="lt1"/>
            </a:fontRef>
          </p:style>
          <p:txBody>
            <a:bodyPr spcFirstLastPara="0" vert="horz" wrap="square" lIns="29395" tIns="29395" rIns="29395" bIns="29395" numCol="1" spcCol="1270" anchor="ctr" anchorCtr="0">
              <a:noAutofit/>
            </a:bodyPr>
            <a:lstStyle/>
            <a:p>
              <a:pPr lvl="0" algn="ctr" defTabSz="711200">
                <a:lnSpc>
                  <a:spcPct val="90000"/>
                </a:lnSpc>
                <a:spcBef>
                  <a:spcPct val="0"/>
                </a:spcBef>
                <a:spcAft>
                  <a:spcPct val="35000"/>
                </a:spcAft>
              </a:pPr>
              <a:r>
                <a:rPr lang="en-US" sz="1600" b="0" i="0" kern="12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Training Set</a:t>
              </a:r>
            </a:p>
            <a:p>
              <a:pPr lvl="0" algn="ctr" defTabSz="711200">
                <a:lnSpc>
                  <a:spcPct val="90000"/>
                </a:lnSpc>
                <a:spcBef>
                  <a:spcPct val="0"/>
                </a:spcBef>
                <a:spcAft>
                  <a:spcPct val="35000"/>
                </a:spcAft>
              </a:pPr>
              <a:r>
                <a:rPr lang="en-US" sz="1600" b="0" i="0" kern="12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(used to train the model)</a:t>
              </a:r>
            </a:p>
          </p:txBody>
        </p:sp>
        <p:sp>
          <p:nvSpPr>
            <p:cNvPr id="16" name="Freeform 15"/>
            <p:cNvSpPr/>
            <p:nvPr/>
          </p:nvSpPr>
          <p:spPr>
            <a:xfrm rot="2489698">
              <a:off x="3064881" y="2326863"/>
              <a:ext cx="554349" cy="33014"/>
            </a:xfrm>
            <a:custGeom>
              <a:avLst/>
              <a:gdLst>
                <a:gd name="connsiteX0" fmla="*/ 0 w 554349"/>
                <a:gd name="connsiteY0" fmla="*/ 16507 h 33014"/>
                <a:gd name="connsiteX1" fmla="*/ 554349 w 554349"/>
                <a:gd name="connsiteY1" fmla="*/ 16507 h 33014"/>
              </a:gdLst>
              <a:ahLst/>
              <a:cxnLst>
                <a:cxn ang="0">
                  <a:pos x="connsiteX0" y="connsiteY0"/>
                </a:cxn>
                <a:cxn ang="0">
                  <a:pos x="connsiteX1" y="connsiteY1"/>
                </a:cxn>
              </a:cxnLst>
              <a:rect l="l" t="t" r="r" b="b"/>
              <a:pathLst>
                <a:path w="554349" h="33014">
                  <a:moveTo>
                    <a:pt x="0" y="16507"/>
                  </a:moveTo>
                  <a:lnTo>
                    <a:pt x="554349" y="16507"/>
                  </a:lnTo>
                </a:path>
              </a:pathLst>
            </a:custGeom>
            <a:noFill/>
            <a:ln w="38100">
              <a:solidFill>
                <a:schemeClr val="tx1"/>
              </a:solidFill>
            </a:ln>
          </p:spPr>
          <p:style>
            <a:lnRef idx="2">
              <a:scrgbClr r="0" g="0" b="0"/>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276015" tIns="2647" rIns="276016" bIns="2649" numCol="1" spcCol="1270" anchor="ctr" anchorCtr="0">
              <a:noAutofit/>
            </a:bodyPr>
            <a:lstStyle/>
            <a:p>
              <a:pPr lvl="0" algn="ctr" defTabSz="711200">
                <a:lnSpc>
                  <a:spcPct val="90000"/>
                </a:lnSpc>
                <a:spcBef>
                  <a:spcPct val="0"/>
                </a:spcBef>
                <a:spcAft>
                  <a:spcPct val="35000"/>
                </a:spcAft>
              </a:pPr>
              <a:endParaRPr lang="en-US" sz="1600" b="1" kern="1200">
                <a:solidFill>
                  <a:schemeClr val="bg1"/>
                </a:solidFill>
              </a:endParaRPr>
            </a:p>
          </p:txBody>
        </p:sp>
        <p:sp>
          <p:nvSpPr>
            <p:cNvPr id="43" name="Freeform 42"/>
            <p:cNvSpPr/>
            <p:nvPr/>
          </p:nvSpPr>
          <p:spPr>
            <a:xfrm>
              <a:off x="3549664" y="2195998"/>
              <a:ext cx="4117974" cy="662030"/>
            </a:xfrm>
            <a:custGeom>
              <a:avLst/>
              <a:gdLst>
                <a:gd name="connsiteX0" fmla="*/ 0 w 4117974"/>
                <a:gd name="connsiteY0" fmla="*/ 66203 h 662030"/>
                <a:gd name="connsiteX1" fmla="*/ 66203 w 4117974"/>
                <a:gd name="connsiteY1" fmla="*/ 0 h 662030"/>
                <a:gd name="connsiteX2" fmla="*/ 4051771 w 4117974"/>
                <a:gd name="connsiteY2" fmla="*/ 0 h 662030"/>
                <a:gd name="connsiteX3" fmla="*/ 4117974 w 4117974"/>
                <a:gd name="connsiteY3" fmla="*/ 66203 h 662030"/>
                <a:gd name="connsiteX4" fmla="*/ 4117974 w 4117974"/>
                <a:gd name="connsiteY4" fmla="*/ 595827 h 662030"/>
                <a:gd name="connsiteX5" fmla="*/ 4051771 w 4117974"/>
                <a:gd name="connsiteY5" fmla="*/ 662030 h 662030"/>
                <a:gd name="connsiteX6" fmla="*/ 66203 w 4117974"/>
                <a:gd name="connsiteY6" fmla="*/ 662030 h 662030"/>
                <a:gd name="connsiteX7" fmla="*/ 0 w 4117974"/>
                <a:gd name="connsiteY7" fmla="*/ 595827 h 662030"/>
                <a:gd name="connsiteX8" fmla="*/ 0 w 4117974"/>
                <a:gd name="connsiteY8" fmla="*/ 66203 h 662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17974" h="662030">
                  <a:moveTo>
                    <a:pt x="0" y="66203"/>
                  </a:moveTo>
                  <a:cubicBezTo>
                    <a:pt x="0" y="29640"/>
                    <a:pt x="29640" y="0"/>
                    <a:pt x="66203" y="0"/>
                  </a:cubicBezTo>
                  <a:lnTo>
                    <a:pt x="4051771" y="0"/>
                  </a:lnTo>
                  <a:cubicBezTo>
                    <a:pt x="4088334" y="0"/>
                    <a:pt x="4117974" y="29640"/>
                    <a:pt x="4117974" y="66203"/>
                  </a:cubicBezTo>
                  <a:lnTo>
                    <a:pt x="4117974" y="595827"/>
                  </a:lnTo>
                  <a:cubicBezTo>
                    <a:pt x="4117974" y="632390"/>
                    <a:pt x="4088334" y="662030"/>
                    <a:pt x="4051771" y="662030"/>
                  </a:cubicBezTo>
                  <a:lnTo>
                    <a:pt x="66203" y="662030"/>
                  </a:lnTo>
                  <a:cubicBezTo>
                    <a:pt x="29640" y="662030"/>
                    <a:pt x="0" y="632390"/>
                    <a:pt x="0" y="595827"/>
                  </a:cubicBezTo>
                  <a:lnTo>
                    <a:pt x="0" y="66203"/>
                  </a:lnTo>
                  <a:close/>
                </a:path>
              </a:pathLst>
            </a:custGeom>
            <a:solidFill>
              <a:schemeClr val="accent3">
                <a:lumMod val="75000"/>
              </a:schemeClr>
            </a:solidFill>
            <a:ln>
              <a:noFill/>
            </a:ln>
            <a:effectLst>
              <a:outerShdw blurRad="50800" dist="38100" dir="2700000" algn="tl" rotWithShape="0">
                <a:prstClr val="black">
                  <a:alpha val="40000"/>
                </a:prstClr>
              </a:outerShdw>
            </a:effectLst>
          </p:spPr>
          <p:style>
            <a:lnRef idx="2">
              <a:scrgbClr r="0" g="0" b="0"/>
            </a:lnRef>
            <a:fillRef idx="1">
              <a:scrgbClr r="0" g="0" b="0"/>
            </a:fillRef>
            <a:effectRef idx="0">
              <a:scrgbClr r="0" g="0" b="0"/>
            </a:effectRef>
            <a:fontRef idx="minor">
              <a:schemeClr val="lt1"/>
            </a:fontRef>
          </p:style>
          <p:txBody>
            <a:bodyPr spcFirstLastPara="0" vert="horz" wrap="square" lIns="29550" tIns="29550" rIns="29550" bIns="29550" numCol="1" spcCol="1270" anchor="ctr" anchorCtr="0">
              <a:noAutofit/>
            </a:bodyPr>
            <a:lstStyle/>
            <a:p>
              <a:pPr lvl="0" algn="ctr" defTabSz="711200">
                <a:lnSpc>
                  <a:spcPct val="90000"/>
                </a:lnSpc>
                <a:spcBef>
                  <a:spcPct val="0"/>
                </a:spcBef>
                <a:spcAft>
                  <a:spcPct val="35000"/>
                </a:spcAft>
              </a:pPr>
              <a:r>
                <a:rPr lang="en-US" sz="1600" b="0" i="0" kern="12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Validation Set </a:t>
              </a:r>
            </a:p>
            <a:p>
              <a:pPr lvl="0" algn="ctr" defTabSz="711200">
                <a:lnSpc>
                  <a:spcPct val="90000"/>
                </a:lnSpc>
                <a:spcBef>
                  <a:spcPct val="0"/>
                </a:spcBef>
                <a:spcAft>
                  <a:spcPct val="35000"/>
                </a:spcAft>
              </a:pPr>
              <a:r>
                <a:rPr lang="en-US" sz="1600" b="0" i="0" kern="12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(used for unbiased evaluation of the model)</a:t>
              </a:r>
            </a:p>
          </p:txBody>
        </p:sp>
        <p:sp>
          <p:nvSpPr>
            <p:cNvPr id="44" name="Freeform 43"/>
            <p:cNvSpPr/>
            <p:nvPr/>
          </p:nvSpPr>
          <p:spPr>
            <a:xfrm rot="3161672">
              <a:off x="1494068" y="2970694"/>
              <a:ext cx="685101" cy="33014"/>
            </a:xfrm>
            <a:custGeom>
              <a:avLst/>
              <a:gdLst>
                <a:gd name="connsiteX0" fmla="*/ 0 w 685101"/>
                <a:gd name="connsiteY0" fmla="*/ 16507 h 33014"/>
                <a:gd name="connsiteX1" fmla="*/ 685101 w 685101"/>
                <a:gd name="connsiteY1" fmla="*/ 16507 h 33014"/>
              </a:gdLst>
              <a:ahLst/>
              <a:cxnLst>
                <a:cxn ang="0">
                  <a:pos x="connsiteX0" y="connsiteY0"/>
                </a:cxn>
                <a:cxn ang="0">
                  <a:pos x="connsiteX1" y="connsiteY1"/>
                </a:cxn>
              </a:cxnLst>
              <a:rect l="l" t="t" r="r" b="b"/>
              <a:pathLst>
                <a:path w="685101" h="33014">
                  <a:moveTo>
                    <a:pt x="0" y="16507"/>
                  </a:moveTo>
                  <a:lnTo>
                    <a:pt x="685101" y="16507"/>
                  </a:lnTo>
                </a:path>
              </a:pathLst>
            </a:custGeom>
            <a:noFill/>
            <a:ln w="38100">
              <a:solidFill>
                <a:schemeClr val="tx1"/>
              </a:solidFill>
            </a:ln>
          </p:spPr>
          <p:style>
            <a:lnRef idx="2">
              <a:scrgbClr r="0" g="0" b="0"/>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338123" tIns="-621" rIns="338122" bIns="-621" numCol="1" spcCol="1270" anchor="ctr" anchorCtr="0">
              <a:noAutofit/>
            </a:bodyPr>
            <a:lstStyle/>
            <a:p>
              <a:pPr lvl="0" algn="ctr" defTabSz="711200">
                <a:lnSpc>
                  <a:spcPct val="90000"/>
                </a:lnSpc>
                <a:spcBef>
                  <a:spcPct val="0"/>
                </a:spcBef>
                <a:spcAft>
                  <a:spcPct val="35000"/>
                </a:spcAft>
              </a:pPr>
              <a:endParaRPr lang="en-US" sz="1600" b="1" kern="1200">
                <a:solidFill>
                  <a:schemeClr val="bg1"/>
                </a:solidFill>
              </a:endParaRPr>
            </a:p>
          </p:txBody>
        </p:sp>
        <p:sp>
          <p:nvSpPr>
            <p:cNvPr id="45" name="Freeform 44"/>
            <p:cNvSpPr/>
            <p:nvPr/>
          </p:nvSpPr>
          <p:spPr>
            <a:xfrm>
              <a:off x="2044227" y="2965541"/>
              <a:ext cx="1090221" cy="588262"/>
            </a:xfrm>
            <a:custGeom>
              <a:avLst/>
              <a:gdLst>
                <a:gd name="connsiteX0" fmla="*/ 0 w 1090221"/>
                <a:gd name="connsiteY0" fmla="*/ 58826 h 588262"/>
                <a:gd name="connsiteX1" fmla="*/ 58826 w 1090221"/>
                <a:gd name="connsiteY1" fmla="*/ 0 h 588262"/>
                <a:gd name="connsiteX2" fmla="*/ 1031395 w 1090221"/>
                <a:gd name="connsiteY2" fmla="*/ 0 h 588262"/>
                <a:gd name="connsiteX3" fmla="*/ 1090221 w 1090221"/>
                <a:gd name="connsiteY3" fmla="*/ 58826 h 588262"/>
                <a:gd name="connsiteX4" fmla="*/ 1090221 w 1090221"/>
                <a:gd name="connsiteY4" fmla="*/ 529436 h 588262"/>
                <a:gd name="connsiteX5" fmla="*/ 1031395 w 1090221"/>
                <a:gd name="connsiteY5" fmla="*/ 588262 h 588262"/>
                <a:gd name="connsiteX6" fmla="*/ 58826 w 1090221"/>
                <a:gd name="connsiteY6" fmla="*/ 588262 h 588262"/>
                <a:gd name="connsiteX7" fmla="*/ 0 w 1090221"/>
                <a:gd name="connsiteY7" fmla="*/ 529436 h 588262"/>
                <a:gd name="connsiteX8" fmla="*/ 0 w 1090221"/>
                <a:gd name="connsiteY8" fmla="*/ 58826 h 588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90221" h="588262">
                  <a:moveTo>
                    <a:pt x="0" y="58826"/>
                  </a:moveTo>
                  <a:cubicBezTo>
                    <a:pt x="0" y="26337"/>
                    <a:pt x="26337" y="0"/>
                    <a:pt x="58826" y="0"/>
                  </a:cubicBezTo>
                  <a:lnTo>
                    <a:pt x="1031395" y="0"/>
                  </a:lnTo>
                  <a:cubicBezTo>
                    <a:pt x="1063884" y="0"/>
                    <a:pt x="1090221" y="26337"/>
                    <a:pt x="1090221" y="58826"/>
                  </a:cubicBezTo>
                  <a:lnTo>
                    <a:pt x="1090221" y="529436"/>
                  </a:lnTo>
                  <a:cubicBezTo>
                    <a:pt x="1090221" y="561925"/>
                    <a:pt x="1063884" y="588262"/>
                    <a:pt x="1031395" y="588262"/>
                  </a:cubicBezTo>
                  <a:lnTo>
                    <a:pt x="58826" y="588262"/>
                  </a:lnTo>
                  <a:cubicBezTo>
                    <a:pt x="26337" y="588262"/>
                    <a:pt x="0" y="561925"/>
                    <a:pt x="0" y="529436"/>
                  </a:cubicBezTo>
                  <a:lnTo>
                    <a:pt x="0" y="58826"/>
                  </a:lnTo>
                  <a:close/>
                </a:path>
              </a:pathLst>
            </a:custGeom>
            <a:solidFill>
              <a:schemeClr val="accent1"/>
            </a:solidFill>
            <a:ln>
              <a:noFill/>
            </a:ln>
            <a:effectLst>
              <a:outerShdw blurRad="50800" dist="38100" dir="2700000" algn="tl" rotWithShape="0">
                <a:prstClr val="black">
                  <a:alpha val="40000"/>
                </a:prstClr>
              </a:outerShdw>
            </a:effectLst>
          </p:spPr>
          <p:style>
            <a:lnRef idx="2">
              <a:scrgbClr r="0" g="0" b="0"/>
            </a:lnRef>
            <a:fillRef idx="1">
              <a:scrgbClr r="0" g="0" b="0"/>
            </a:fillRef>
            <a:effectRef idx="0">
              <a:scrgbClr r="0" g="0" b="0"/>
            </a:effectRef>
            <a:fontRef idx="minor">
              <a:schemeClr val="lt1"/>
            </a:fontRef>
          </p:style>
          <p:txBody>
            <a:bodyPr spcFirstLastPara="0" vert="horz" wrap="square" lIns="27390" tIns="27390" rIns="27390" bIns="27390" numCol="1" spcCol="1270" anchor="ctr" anchorCtr="0">
              <a:noAutofit/>
            </a:bodyPr>
            <a:lstStyle/>
            <a:p>
              <a:pPr lvl="0" algn="ctr" defTabSz="711200">
                <a:lnSpc>
                  <a:spcPct val="90000"/>
                </a:lnSpc>
                <a:spcBef>
                  <a:spcPct val="0"/>
                </a:spcBef>
                <a:spcAft>
                  <a:spcPct val="35000"/>
                </a:spcAft>
              </a:pPr>
              <a:r>
                <a:rPr lang="en-US" sz="1600" b="0" i="0" kern="12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Test Set</a:t>
              </a:r>
            </a:p>
          </p:txBody>
        </p:sp>
        <p:sp>
          <p:nvSpPr>
            <p:cNvPr id="46" name="Freeform 45"/>
            <p:cNvSpPr/>
            <p:nvPr/>
          </p:nvSpPr>
          <p:spPr>
            <a:xfrm>
              <a:off x="3134448" y="3243165"/>
              <a:ext cx="415215" cy="33014"/>
            </a:xfrm>
            <a:custGeom>
              <a:avLst/>
              <a:gdLst>
                <a:gd name="connsiteX0" fmla="*/ 0 w 415215"/>
                <a:gd name="connsiteY0" fmla="*/ 16507 h 33014"/>
                <a:gd name="connsiteX1" fmla="*/ 415215 w 415215"/>
                <a:gd name="connsiteY1" fmla="*/ 16507 h 33014"/>
              </a:gdLst>
              <a:ahLst/>
              <a:cxnLst>
                <a:cxn ang="0">
                  <a:pos x="connsiteX0" y="connsiteY0"/>
                </a:cxn>
                <a:cxn ang="0">
                  <a:pos x="connsiteX1" y="connsiteY1"/>
                </a:cxn>
              </a:cxnLst>
              <a:rect l="l" t="t" r="r" b="b"/>
              <a:pathLst>
                <a:path w="415215" h="33014">
                  <a:moveTo>
                    <a:pt x="0" y="16507"/>
                  </a:moveTo>
                  <a:lnTo>
                    <a:pt x="415215" y="16507"/>
                  </a:lnTo>
                </a:path>
              </a:pathLst>
            </a:custGeom>
            <a:noFill/>
            <a:ln w="38100">
              <a:solidFill>
                <a:schemeClr val="tx1"/>
              </a:solidFill>
            </a:ln>
          </p:spPr>
          <p:style>
            <a:lnRef idx="2">
              <a:scrgbClr r="0" g="0" b="0"/>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209928" tIns="6127" rIns="209927" bIns="6127" numCol="1" spcCol="1270" anchor="ctr" anchorCtr="0">
              <a:noAutofit/>
            </a:bodyPr>
            <a:lstStyle/>
            <a:p>
              <a:pPr lvl="0" algn="ctr" defTabSz="711200">
                <a:lnSpc>
                  <a:spcPct val="90000"/>
                </a:lnSpc>
                <a:spcBef>
                  <a:spcPct val="0"/>
                </a:spcBef>
                <a:spcAft>
                  <a:spcPct val="35000"/>
                </a:spcAft>
              </a:pPr>
              <a:endParaRPr lang="en-US" sz="1600" b="1" kern="1200">
                <a:solidFill>
                  <a:schemeClr val="bg1"/>
                </a:solidFill>
              </a:endParaRPr>
            </a:p>
          </p:txBody>
        </p:sp>
        <p:sp>
          <p:nvSpPr>
            <p:cNvPr id="47" name="Freeform 46"/>
            <p:cNvSpPr/>
            <p:nvPr/>
          </p:nvSpPr>
          <p:spPr>
            <a:xfrm>
              <a:off x="3549664" y="2935882"/>
              <a:ext cx="4117974" cy="647580"/>
            </a:xfrm>
            <a:custGeom>
              <a:avLst/>
              <a:gdLst>
                <a:gd name="connsiteX0" fmla="*/ 0 w 4117974"/>
                <a:gd name="connsiteY0" fmla="*/ 64758 h 647580"/>
                <a:gd name="connsiteX1" fmla="*/ 64758 w 4117974"/>
                <a:gd name="connsiteY1" fmla="*/ 0 h 647580"/>
                <a:gd name="connsiteX2" fmla="*/ 4053216 w 4117974"/>
                <a:gd name="connsiteY2" fmla="*/ 0 h 647580"/>
                <a:gd name="connsiteX3" fmla="*/ 4117974 w 4117974"/>
                <a:gd name="connsiteY3" fmla="*/ 64758 h 647580"/>
                <a:gd name="connsiteX4" fmla="*/ 4117974 w 4117974"/>
                <a:gd name="connsiteY4" fmla="*/ 582822 h 647580"/>
                <a:gd name="connsiteX5" fmla="*/ 4053216 w 4117974"/>
                <a:gd name="connsiteY5" fmla="*/ 647580 h 647580"/>
                <a:gd name="connsiteX6" fmla="*/ 64758 w 4117974"/>
                <a:gd name="connsiteY6" fmla="*/ 647580 h 647580"/>
                <a:gd name="connsiteX7" fmla="*/ 0 w 4117974"/>
                <a:gd name="connsiteY7" fmla="*/ 582822 h 647580"/>
                <a:gd name="connsiteX8" fmla="*/ 0 w 4117974"/>
                <a:gd name="connsiteY8" fmla="*/ 64758 h 647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17974" h="647580">
                  <a:moveTo>
                    <a:pt x="0" y="64758"/>
                  </a:moveTo>
                  <a:cubicBezTo>
                    <a:pt x="0" y="28993"/>
                    <a:pt x="28993" y="0"/>
                    <a:pt x="64758" y="0"/>
                  </a:cubicBezTo>
                  <a:lnTo>
                    <a:pt x="4053216" y="0"/>
                  </a:lnTo>
                  <a:cubicBezTo>
                    <a:pt x="4088981" y="0"/>
                    <a:pt x="4117974" y="28993"/>
                    <a:pt x="4117974" y="64758"/>
                  </a:cubicBezTo>
                  <a:lnTo>
                    <a:pt x="4117974" y="582822"/>
                  </a:lnTo>
                  <a:cubicBezTo>
                    <a:pt x="4117974" y="618587"/>
                    <a:pt x="4088981" y="647580"/>
                    <a:pt x="4053216" y="647580"/>
                  </a:cubicBezTo>
                  <a:lnTo>
                    <a:pt x="64758" y="647580"/>
                  </a:lnTo>
                  <a:cubicBezTo>
                    <a:pt x="28993" y="647580"/>
                    <a:pt x="0" y="618587"/>
                    <a:pt x="0" y="582822"/>
                  </a:cubicBezTo>
                  <a:lnTo>
                    <a:pt x="0" y="64758"/>
                  </a:lnTo>
                  <a:close/>
                </a:path>
              </a:pathLst>
            </a:custGeom>
            <a:solidFill>
              <a:schemeClr val="accent1"/>
            </a:solidFill>
            <a:ln>
              <a:noFill/>
            </a:ln>
            <a:effectLst>
              <a:outerShdw blurRad="50800" dist="38100" dir="2700000" algn="tl" rotWithShape="0">
                <a:prstClr val="black">
                  <a:alpha val="40000"/>
                </a:prstClr>
              </a:outerShdw>
            </a:effectLst>
          </p:spPr>
          <p:style>
            <a:lnRef idx="2">
              <a:scrgbClr r="0" g="0" b="0"/>
            </a:lnRef>
            <a:fillRef idx="1">
              <a:scrgbClr r="0" g="0" b="0"/>
            </a:fillRef>
            <a:effectRef idx="0">
              <a:scrgbClr r="0" g="0" b="0"/>
            </a:effectRef>
            <a:fontRef idx="minor">
              <a:schemeClr val="lt1"/>
            </a:fontRef>
          </p:style>
          <p:txBody>
            <a:bodyPr spcFirstLastPara="0" vert="horz" wrap="square" lIns="29127" tIns="29127" rIns="29127" bIns="29127" numCol="1" spcCol="1270" anchor="ctr" anchorCtr="0">
              <a:noAutofit/>
            </a:bodyPr>
            <a:lstStyle/>
            <a:p>
              <a:pPr lvl="0" algn="ctr" defTabSz="711200">
                <a:lnSpc>
                  <a:spcPct val="90000"/>
                </a:lnSpc>
                <a:spcBef>
                  <a:spcPct val="0"/>
                </a:spcBef>
                <a:spcAft>
                  <a:spcPct val="35000"/>
                </a:spcAft>
              </a:pPr>
              <a:r>
                <a:rPr lang="en-US" sz="1600" b="0" i="0" kern="12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Test Set</a:t>
              </a:r>
            </a:p>
            <a:p>
              <a:pPr lvl="0" algn="ctr" defTabSz="711200">
                <a:lnSpc>
                  <a:spcPct val="90000"/>
                </a:lnSpc>
                <a:spcBef>
                  <a:spcPct val="0"/>
                </a:spcBef>
                <a:spcAft>
                  <a:spcPct val="35000"/>
                </a:spcAft>
              </a:pPr>
              <a:r>
                <a:rPr lang="en-US" sz="1600" b="0" i="0" kern="12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(used for final evaluation of the model)</a:t>
              </a:r>
            </a:p>
          </p:txBody>
        </p:sp>
        <p:sp>
          <p:nvSpPr>
            <p:cNvPr id="33" name="Horizontal Scroll 32">
              <a:extLst>
                <a:ext uri="{FF2B5EF4-FFF2-40B4-BE49-F238E27FC236}">
                  <a16:creationId xmlns:a16="http://schemas.microsoft.com/office/drawing/2014/main" id="{8359481D-F608-8042-AFCD-57316CCE856F}"/>
                </a:ext>
              </a:extLst>
            </p:cNvPr>
            <p:cNvSpPr/>
            <p:nvPr/>
          </p:nvSpPr>
          <p:spPr>
            <a:xfrm>
              <a:off x="8306818" y="1652080"/>
              <a:ext cx="2899356" cy="814654"/>
            </a:xfrm>
            <a:prstGeom prst="horizontalScroll">
              <a:avLst/>
            </a:prstGeom>
            <a:solidFill>
              <a:schemeClr val="accent3"/>
            </a:solidFill>
            <a:ln>
              <a:solidFill>
                <a:schemeClr val="bg2">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6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Train, tune and validate the model (multiple times!)</a:t>
              </a:r>
            </a:p>
          </p:txBody>
        </p:sp>
        <p:sp>
          <p:nvSpPr>
            <p:cNvPr id="34" name="Horizontal Scroll 33">
              <a:extLst>
                <a:ext uri="{FF2B5EF4-FFF2-40B4-BE49-F238E27FC236}">
                  <a16:creationId xmlns:a16="http://schemas.microsoft.com/office/drawing/2014/main" id="{E7C1A1BC-DA1D-2449-BC27-E7FDA718A1D0}"/>
                </a:ext>
              </a:extLst>
            </p:cNvPr>
            <p:cNvSpPr/>
            <p:nvPr/>
          </p:nvSpPr>
          <p:spPr>
            <a:xfrm>
              <a:off x="8311898" y="2830903"/>
              <a:ext cx="2899353" cy="814654"/>
            </a:xfrm>
            <a:prstGeom prst="horizontalScroll">
              <a:avLst/>
            </a:prstGeom>
            <a:solidFill>
              <a:schemeClr val="accent1"/>
            </a:solidFill>
            <a:ln>
              <a:solidFill>
                <a:schemeClr val="bg2">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6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(Final) Test the model</a:t>
              </a:r>
            </a:p>
          </p:txBody>
        </p:sp>
        <p:sp>
          <p:nvSpPr>
            <p:cNvPr id="35" name="Right Brace 34">
              <a:extLst>
                <a:ext uri="{FF2B5EF4-FFF2-40B4-BE49-F238E27FC236}">
                  <a16:creationId xmlns:a16="http://schemas.microsoft.com/office/drawing/2014/main" id="{F9A88312-4295-994A-B725-D978488CCA4F}"/>
                </a:ext>
              </a:extLst>
            </p:cNvPr>
            <p:cNvSpPr/>
            <p:nvPr/>
          </p:nvSpPr>
          <p:spPr>
            <a:xfrm>
              <a:off x="7871967" y="1699958"/>
              <a:ext cx="214312" cy="874866"/>
            </a:xfrm>
            <a:prstGeom prst="rightBrace">
              <a:avLst/>
            </a:prstGeom>
            <a:ln w="38100">
              <a:solidFill>
                <a:schemeClr val="tx1"/>
              </a:solidFill>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cxnSp>
          <p:nvCxnSpPr>
            <p:cNvPr id="36" name="Straight Arrow Connector 35">
              <a:extLst>
                <a:ext uri="{FF2B5EF4-FFF2-40B4-BE49-F238E27FC236}">
                  <a16:creationId xmlns:a16="http://schemas.microsoft.com/office/drawing/2014/main" id="{1DBA0932-9525-A54B-879B-83DBA41AFEBE}"/>
                </a:ext>
              </a:extLst>
            </p:cNvPr>
            <p:cNvCxnSpPr>
              <a:cxnSpLocks/>
            </p:cNvCxnSpPr>
            <p:nvPr/>
          </p:nvCxnSpPr>
          <p:spPr>
            <a:xfrm>
              <a:off x="7667638" y="3280565"/>
              <a:ext cx="644260" cy="0"/>
            </a:xfrm>
            <a:prstGeom prst="straightConnector1">
              <a:avLst/>
            </a:prstGeom>
            <a:ln w="38100">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95C452C7-3BB6-4540-94A5-D71D54AF7AE7}"/>
                </a:ext>
              </a:extLst>
            </p:cNvPr>
            <p:cNvCxnSpPr>
              <a:cxnSpLocks/>
              <a:stCxn id="33" idx="2"/>
              <a:endCxn id="34" idx="0"/>
            </p:cNvCxnSpPr>
            <p:nvPr/>
          </p:nvCxnSpPr>
          <p:spPr>
            <a:xfrm>
              <a:off x="9756496" y="2364902"/>
              <a:ext cx="5079" cy="56783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Curved Right Arrow 37">
              <a:extLst>
                <a:ext uri="{FF2B5EF4-FFF2-40B4-BE49-F238E27FC236}">
                  <a16:creationId xmlns:a16="http://schemas.microsoft.com/office/drawing/2014/main" id="{BF755904-F7B7-1146-A897-D330B47816DE}"/>
                </a:ext>
              </a:extLst>
            </p:cNvPr>
            <p:cNvSpPr/>
            <p:nvPr/>
          </p:nvSpPr>
          <p:spPr>
            <a:xfrm>
              <a:off x="8747272" y="1246444"/>
              <a:ext cx="396223" cy="442477"/>
            </a:xfrm>
            <a:prstGeom prst="curvedRightArrow">
              <a:avLst/>
            </a:prstGeom>
            <a:solidFill>
              <a:schemeClr val="accent3"/>
            </a:solidFill>
            <a:ln>
              <a:solidFill>
                <a:schemeClr val="bg2">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39" name="Curved Left Arrow 38">
              <a:extLst>
                <a:ext uri="{FF2B5EF4-FFF2-40B4-BE49-F238E27FC236}">
                  <a16:creationId xmlns:a16="http://schemas.microsoft.com/office/drawing/2014/main" id="{E51D53D3-C629-B247-9742-8211A5ED2BA6}"/>
                </a:ext>
              </a:extLst>
            </p:cNvPr>
            <p:cNvSpPr/>
            <p:nvPr/>
          </p:nvSpPr>
          <p:spPr>
            <a:xfrm flipV="1">
              <a:off x="9164453" y="1204483"/>
              <a:ext cx="391011" cy="450951"/>
            </a:xfrm>
            <a:prstGeom prst="curvedLeftArrow">
              <a:avLst/>
            </a:prstGeom>
            <a:solidFill>
              <a:schemeClr val="accent3"/>
            </a:solidFill>
            <a:ln>
              <a:solidFill>
                <a:schemeClr val="bg2">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40" name="TextBox 39">
              <a:extLst>
                <a:ext uri="{FF2B5EF4-FFF2-40B4-BE49-F238E27FC236}">
                  <a16:creationId xmlns:a16="http://schemas.microsoft.com/office/drawing/2014/main" id="{03943554-2377-D94D-A746-FF58341C6A2F}"/>
                </a:ext>
              </a:extLst>
            </p:cNvPr>
            <p:cNvSpPr txBox="1"/>
            <p:nvPr/>
          </p:nvSpPr>
          <p:spPr>
            <a:xfrm>
              <a:off x="9653133" y="1208345"/>
              <a:ext cx="1286719" cy="400110"/>
            </a:xfrm>
            <a:prstGeom prst="rect">
              <a:avLst/>
            </a:prstGeom>
            <a:noFill/>
            <a:effectLst/>
          </p:spPr>
          <p:txBody>
            <a:bodyPr wrap="square" rtlCol="0">
              <a:spAutoFit/>
            </a:bodyPr>
            <a:lstStyle/>
            <a:p>
              <a:pPr>
                <a:spcBef>
                  <a:spcPts val="600"/>
                </a:spcBef>
                <a:spcAft>
                  <a:spcPts val="600"/>
                </a:spcAft>
              </a:pPr>
              <a:r>
                <a:rPr lang="en-US" sz="2000" b="1" dirty="0">
                  <a:solidFill>
                    <a:schemeClr val="accent3"/>
                  </a:solidFill>
                  <a:latin typeface="Amazon Ember Light" panose="020B0403020204020204" pitchFamily="34" charset="0"/>
                  <a:ea typeface="Amazon Ember Light" panose="020B0403020204020204" pitchFamily="34" charset="0"/>
                  <a:cs typeface="Amazon Ember Light" panose="020B0403020204020204" pitchFamily="34" charset="0"/>
                </a:rPr>
                <a:t>Learning</a:t>
              </a:r>
            </a:p>
          </p:txBody>
        </p:sp>
        <p:sp>
          <p:nvSpPr>
            <p:cNvPr id="41" name="TextBox 40">
              <a:extLst>
                <a:ext uri="{FF2B5EF4-FFF2-40B4-BE49-F238E27FC236}">
                  <a16:creationId xmlns:a16="http://schemas.microsoft.com/office/drawing/2014/main" id="{C2EDBFCA-F6BF-2B41-9A05-1CEFC065AF73}"/>
                </a:ext>
              </a:extLst>
            </p:cNvPr>
            <p:cNvSpPr txBox="1"/>
            <p:nvPr/>
          </p:nvSpPr>
          <p:spPr>
            <a:xfrm>
              <a:off x="9840515" y="2475343"/>
              <a:ext cx="1286719" cy="400110"/>
            </a:xfrm>
            <a:prstGeom prst="rect">
              <a:avLst/>
            </a:prstGeom>
            <a:noFill/>
            <a:effectLst/>
          </p:spPr>
          <p:txBody>
            <a:bodyPr wrap="square" rtlCol="0">
              <a:spAutoFit/>
            </a:bodyPr>
            <a:lstStyle/>
            <a:p>
              <a:pPr>
                <a:spcBef>
                  <a:spcPts val="600"/>
                </a:spcBef>
                <a:spcAft>
                  <a:spcPts val="600"/>
                </a:spcAft>
              </a:pPr>
              <a:r>
                <a:rPr lang="en-US" sz="2000" b="1" dirty="0">
                  <a:solidFill>
                    <a:srgbClr val="0090C3"/>
                  </a:solidFill>
                  <a:latin typeface="Amazon Ember Light" panose="020B0403020204020204" pitchFamily="34" charset="0"/>
                  <a:ea typeface="Amazon Ember Light" panose="020B0403020204020204" pitchFamily="34" charset="0"/>
                  <a:cs typeface="Amazon Ember Light" panose="020B0403020204020204" pitchFamily="34" charset="0"/>
                </a:rPr>
                <a:t>Testing</a:t>
              </a:r>
            </a:p>
          </p:txBody>
        </p:sp>
      </p:grpSp>
      <p:graphicFrame>
        <p:nvGraphicFramePr>
          <p:cNvPr id="62" name="Table 3">
            <a:extLst>
              <a:ext uri="{FF2B5EF4-FFF2-40B4-BE49-F238E27FC236}">
                <a16:creationId xmlns:a16="http://schemas.microsoft.com/office/drawing/2014/main" id="{2F2399DE-5E24-A147-8711-49CBB0A63D27}"/>
              </a:ext>
            </a:extLst>
          </p:cNvPr>
          <p:cNvGraphicFramePr>
            <a:graphicFrameLocks noGrp="1"/>
          </p:cNvGraphicFramePr>
          <p:nvPr>
            <p:extLst>
              <p:ext uri="{D42A27DB-BD31-4B8C-83A1-F6EECF244321}">
                <p14:modId xmlns:p14="http://schemas.microsoft.com/office/powerpoint/2010/main" val="1477780283"/>
              </p:ext>
            </p:extLst>
          </p:nvPr>
        </p:nvGraphicFramePr>
        <p:xfrm>
          <a:off x="182540" y="3666787"/>
          <a:ext cx="5117926" cy="2386768"/>
        </p:xfrm>
        <a:graphic>
          <a:graphicData uri="http://schemas.openxmlformats.org/drawingml/2006/table">
            <a:tbl>
              <a:tblPr firstRow="1" bandRow="1">
                <a:tableStyleId>{5940675A-B579-460E-94D1-54222C63F5DA}</a:tableStyleId>
              </a:tblPr>
              <a:tblGrid>
                <a:gridCol w="2469012">
                  <a:extLst>
                    <a:ext uri="{9D8B030D-6E8A-4147-A177-3AD203B41FA5}">
                      <a16:colId xmlns:a16="http://schemas.microsoft.com/office/drawing/2014/main" val="383699179"/>
                    </a:ext>
                  </a:extLst>
                </a:gridCol>
                <a:gridCol w="1075655">
                  <a:extLst>
                    <a:ext uri="{9D8B030D-6E8A-4147-A177-3AD203B41FA5}">
                      <a16:colId xmlns:a16="http://schemas.microsoft.com/office/drawing/2014/main" val="1871781930"/>
                    </a:ext>
                  </a:extLst>
                </a:gridCol>
                <a:gridCol w="748598">
                  <a:extLst>
                    <a:ext uri="{9D8B030D-6E8A-4147-A177-3AD203B41FA5}">
                      <a16:colId xmlns:a16="http://schemas.microsoft.com/office/drawing/2014/main" val="1477347279"/>
                    </a:ext>
                  </a:extLst>
                </a:gridCol>
                <a:gridCol w="824661">
                  <a:extLst>
                    <a:ext uri="{9D8B030D-6E8A-4147-A177-3AD203B41FA5}">
                      <a16:colId xmlns:a16="http://schemas.microsoft.com/office/drawing/2014/main" val="2627641632"/>
                    </a:ext>
                  </a:extLst>
                </a:gridCol>
              </a:tblGrid>
              <a:tr h="493776">
                <a:tc>
                  <a:txBody>
                    <a:bodyPr/>
                    <a:lstStyle/>
                    <a:p>
                      <a:pPr algn="ctr" fontAlgn="b"/>
                      <a:r>
                        <a:rPr lang="en-US" sz="1600" b="1" i="0" u="none" strike="noStrike" dirty="0">
                          <a:solidFill>
                            <a:srgbClr val="000000"/>
                          </a:solidFill>
                          <a:effectLst/>
                          <a:latin typeface="Calibri" panose="020F0502020204030204" pitchFamily="34" charset="0"/>
                        </a:rPr>
                        <a:t>review text</a:t>
                      </a:r>
                    </a:p>
                  </a:txBody>
                  <a:tcPr marL="9525" marR="9525" marT="9525" marB="0" anchor="ctr"/>
                </a:tc>
                <a:tc>
                  <a:txBody>
                    <a:bodyPr/>
                    <a:lstStyle/>
                    <a:p>
                      <a:pPr algn="ctr" fontAlgn="b"/>
                      <a:r>
                        <a:rPr lang="en-US" sz="1600" b="1" i="0" u="none" strike="noStrike">
                          <a:solidFill>
                            <a:srgbClr val="000000"/>
                          </a:solidFill>
                          <a:effectLst/>
                          <a:latin typeface="Calibri" panose="020F0502020204030204" pitchFamily="34" charset="0"/>
                        </a:rPr>
                        <a:t>summary</a:t>
                      </a:r>
                    </a:p>
                  </a:txBody>
                  <a:tcPr marL="9525" marR="9525" marT="9525" marB="0" anchor="ctr"/>
                </a:tc>
                <a:tc>
                  <a:txBody>
                    <a:bodyPr/>
                    <a:lstStyle/>
                    <a:p>
                      <a:pPr algn="ctr" fontAlgn="b"/>
                      <a:r>
                        <a:rPr lang="en-US" sz="1600" b="1" i="0" u="none" strike="noStrike">
                          <a:solidFill>
                            <a:srgbClr val="000000"/>
                          </a:solidFill>
                          <a:effectLst/>
                          <a:latin typeface="Calibri" panose="020F0502020204030204" pitchFamily="34" charset="0"/>
                        </a:rPr>
                        <a:t>verified</a:t>
                      </a:r>
                    </a:p>
                  </a:txBody>
                  <a:tcPr marL="9525" marR="9525" marT="9525" marB="0" anchor="ctr"/>
                </a:tc>
                <a:tc>
                  <a:txBody>
                    <a:bodyPr/>
                    <a:lstStyle/>
                    <a:p>
                      <a:pPr algn="ctr" fontAlgn="b"/>
                      <a:r>
                        <a:rPr lang="en-US" sz="1600" b="1" i="0" u="none" strike="noStrike" dirty="0" err="1">
                          <a:solidFill>
                            <a:srgbClr val="000000"/>
                          </a:solidFill>
                          <a:effectLst/>
                          <a:latin typeface="Calibri" panose="020F0502020204030204" pitchFamily="34" charset="0"/>
                        </a:rPr>
                        <a:t>isPositive</a:t>
                      </a:r>
                      <a:endParaRPr lang="en-US" sz="1600" b="1"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829915216"/>
                  </a:ext>
                </a:extLst>
              </a:tr>
              <a:tr h="182880">
                <a:tc>
                  <a:txBody>
                    <a:bodyPr/>
                    <a:lstStyle/>
                    <a:p>
                      <a:pPr algn="ctr" fontAlgn="b"/>
                      <a:r>
                        <a:rPr lang="en-US" sz="1000" b="0" i="0" u="none" strike="noStrike" dirty="0">
                          <a:solidFill>
                            <a:srgbClr val="000000"/>
                          </a:solidFill>
                          <a:effectLst/>
                          <a:latin typeface="Calibri" panose="020F0502020204030204" pitchFamily="34" charset="0"/>
                        </a:rPr>
                        <a:t>PURCHASED FOR YOUNGSTER WHO\</a:t>
                      </a:r>
                      <a:r>
                        <a:rPr lang="en-US" sz="1000" b="0" i="0" u="none" strike="noStrike" dirty="0" err="1">
                          <a:solidFill>
                            <a:srgbClr val="000000"/>
                          </a:solidFill>
                          <a:effectLst/>
                          <a:latin typeface="Calibri" panose="020F0502020204030204" pitchFamily="34" charset="0"/>
                        </a:rPr>
                        <a:t>nINHERITED</a:t>
                      </a:r>
                      <a:r>
                        <a:rPr lang="en-US" sz="1000" b="0" i="0" u="none" strike="noStrike" dirty="0">
                          <a:solidFill>
                            <a:srgbClr val="000000"/>
                          </a:solidFill>
                          <a:effectLst/>
                          <a:latin typeface="Calibri" panose="020F0502020204030204" pitchFamily="34" charset="0"/>
                        </a:rPr>
                        <a:t> MY "TOO...</a:t>
                      </a:r>
                    </a:p>
                  </a:txBody>
                  <a:tcPr marL="9525" marR="9525" marT="9525" marB="0" anchor="ctr"/>
                </a:tc>
                <a:tc>
                  <a:txBody>
                    <a:bodyPr/>
                    <a:lstStyle/>
                    <a:p>
                      <a:pPr algn="ctr" fontAlgn="b"/>
                      <a:r>
                        <a:rPr lang="en-US" sz="1000" b="0" i="0" u="none" strike="noStrike">
                          <a:solidFill>
                            <a:srgbClr val="000000"/>
                          </a:solidFill>
                          <a:effectLst/>
                          <a:latin typeface="Calibri" panose="020F0502020204030204" pitchFamily="34" charset="0"/>
                        </a:rPr>
                        <a:t>IDEAL FOR BEGINNER!</a:t>
                      </a:r>
                    </a:p>
                  </a:txBody>
                  <a:tcPr marL="9525" marR="9525" marT="9525" marB="0" anchor="ctr"/>
                </a:tc>
                <a:tc>
                  <a:txBody>
                    <a:bodyPr/>
                    <a:lstStyle/>
                    <a:p>
                      <a:pPr algn="ctr" fontAlgn="b"/>
                      <a:r>
                        <a:rPr lang="en-US" sz="1000" b="0" i="0" u="none" strike="noStrike">
                          <a:solidFill>
                            <a:srgbClr val="000000"/>
                          </a:solidFill>
                          <a:effectLst/>
                          <a:latin typeface="Calibri" panose="020F0502020204030204" pitchFamily="34" charset="0"/>
                        </a:rPr>
                        <a:t>TRUE</a:t>
                      </a:r>
                    </a:p>
                  </a:txBody>
                  <a:tcPr marL="9525" marR="9525" marT="9525" marB="0" anchor="ctr"/>
                </a:tc>
                <a:tc>
                  <a:txBody>
                    <a:bodyPr/>
                    <a:lstStyle/>
                    <a:p>
                      <a:pPr algn="ctr" fontAlgn="b"/>
                      <a:r>
                        <a:rPr lang="en-US" sz="1000" b="0" i="0" u="none" strike="noStrike">
                          <a:solidFill>
                            <a:srgbClr val="000000"/>
                          </a:solidFill>
                          <a:effectLst/>
                          <a:latin typeface="Calibri" panose="020F0502020204030204" pitchFamily="34" charset="0"/>
                        </a:rPr>
                        <a:t>1</a:t>
                      </a:r>
                    </a:p>
                  </a:txBody>
                  <a:tcPr marL="9525" marR="9525" marT="9525" marB="0" anchor="ctr"/>
                </a:tc>
                <a:extLst>
                  <a:ext uri="{0D108BD9-81ED-4DB2-BD59-A6C34878D82A}">
                    <a16:rowId xmlns:a16="http://schemas.microsoft.com/office/drawing/2014/main" val="3844273942"/>
                  </a:ext>
                </a:extLst>
              </a:tr>
              <a:tr h="269932">
                <a:tc>
                  <a:txBody>
                    <a:bodyPr/>
                    <a:lstStyle/>
                    <a:p>
                      <a:pPr algn="ctr" fontAlgn="b"/>
                      <a:r>
                        <a:rPr lang="en-US" sz="1000" b="0" i="0" u="none" strike="noStrike" dirty="0">
                          <a:solidFill>
                            <a:srgbClr val="000000"/>
                          </a:solidFill>
                          <a:effectLst/>
                          <a:latin typeface="Calibri" panose="020F0502020204030204" pitchFamily="34" charset="0"/>
                        </a:rPr>
                        <a:t>unable to open or use</a:t>
                      </a:r>
                    </a:p>
                  </a:txBody>
                  <a:tcPr marL="9525" marR="9525" marT="9525" marB="0" anchor="ctr"/>
                </a:tc>
                <a:tc>
                  <a:txBody>
                    <a:bodyPr/>
                    <a:lstStyle/>
                    <a:p>
                      <a:pPr algn="ctr" fontAlgn="b"/>
                      <a:r>
                        <a:rPr lang="en-US" sz="1000" b="0" i="0" u="none" strike="noStrike">
                          <a:solidFill>
                            <a:srgbClr val="000000"/>
                          </a:solidFill>
                          <a:effectLst/>
                          <a:latin typeface="Calibri" panose="020F0502020204030204" pitchFamily="34" charset="0"/>
                        </a:rPr>
                        <a:t>Two Stars</a:t>
                      </a:r>
                    </a:p>
                  </a:txBody>
                  <a:tcPr marL="9525" marR="9525" marT="9525" marB="0" anchor="ctr"/>
                </a:tc>
                <a:tc>
                  <a:txBody>
                    <a:bodyPr/>
                    <a:lstStyle/>
                    <a:p>
                      <a:pPr algn="ctr" fontAlgn="b"/>
                      <a:r>
                        <a:rPr lang="en-US" sz="1000" b="0" i="0" u="none" strike="noStrike">
                          <a:solidFill>
                            <a:srgbClr val="000000"/>
                          </a:solidFill>
                          <a:effectLst/>
                          <a:latin typeface="Calibri" panose="020F0502020204030204" pitchFamily="34" charset="0"/>
                        </a:rPr>
                        <a:t>TRUE</a:t>
                      </a:r>
                    </a:p>
                  </a:txBody>
                  <a:tcPr marL="9525" marR="9525" marT="9525" marB="0" anchor="ctr"/>
                </a:tc>
                <a:tc>
                  <a:txBody>
                    <a:bodyPr/>
                    <a:lstStyle/>
                    <a:p>
                      <a:pPr algn="ctr" fontAlgn="b"/>
                      <a:r>
                        <a:rPr lang="en-US" sz="1000" b="0" i="0" u="none" strike="noStrike">
                          <a:solidFill>
                            <a:srgbClr val="000000"/>
                          </a:solidFill>
                          <a:effectLst/>
                          <a:latin typeface="Calibri" panose="020F0502020204030204" pitchFamily="34" charset="0"/>
                        </a:rPr>
                        <a:t>0</a:t>
                      </a:r>
                    </a:p>
                  </a:txBody>
                  <a:tcPr marL="9525" marR="9525" marT="9525" marB="0" anchor="ctr"/>
                </a:tc>
                <a:extLst>
                  <a:ext uri="{0D108BD9-81ED-4DB2-BD59-A6C34878D82A}">
                    <a16:rowId xmlns:a16="http://schemas.microsoft.com/office/drawing/2014/main" val="2548766328"/>
                  </a:ext>
                </a:extLst>
              </a:tr>
              <a:tr h="182880">
                <a:tc>
                  <a:txBody>
                    <a:bodyPr/>
                    <a:lstStyle/>
                    <a:p>
                      <a:pPr algn="ctr" fontAlgn="b"/>
                      <a:r>
                        <a:rPr lang="en-US" sz="1000" b="0" i="0" u="none" strike="noStrike" dirty="0">
                          <a:solidFill>
                            <a:srgbClr val="000000"/>
                          </a:solidFill>
                          <a:effectLst/>
                          <a:latin typeface="Calibri" panose="020F0502020204030204" pitchFamily="34" charset="0"/>
                        </a:rPr>
                        <a:t>Waste of money!!! It wouldn't load to my system.</a:t>
                      </a:r>
                    </a:p>
                  </a:txBody>
                  <a:tcPr marL="9525" marR="9525" marT="9525" marB="0" anchor="ctr"/>
                </a:tc>
                <a:tc>
                  <a:txBody>
                    <a:bodyPr/>
                    <a:lstStyle/>
                    <a:p>
                      <a:pPr algn="ctr" fontAlgn="b"/>
                      <a:r>
                        <a:rPr lang="en-US" sz="1000" b="0" i="0" u="none" strike="noStrike">
                          <a:solidFill>
                            <a:srgbClr val="000000"/>
                          </a:solidFill>
                          <a:effectLst/>
                          <a:latin typeface="Calibri" panose="020F0502020204030204" pitchFamily="34" charset="0"/>
                        </a:rPr>
                        <a:t>Dont buy it!</a:t>
                      </a:r>
                    </a:p>
                  </a:txBody>
                  <a:tcPr marL="9525" marR="9525" marT="9525" marB="0" anchor="ctr"/>
                </a:tc>
                <a:tc>
                  <a:txBody>
                    <a:bodyPr/>
                    <a:lstStyle/>
                    <a:p>
                      <a:pPr algn="ctr" fontAlgn="b"/>
                      <a:r>
                        <a:rPr lang="en-US" sz="1000" b="0" i="0" u="none" strike="noStrike">
                          <a:solidFill>
                            <a:srgbClr val="000000"/>
                          </a:solidFill>
                          <a:effectLst/>
                          <a:latin typeface="Calibri" panose="020F0502020204030204" pitchFamily="34" charset="0"/>
                        </a:rPr>
                        <a:t>TRUE</a:t>
                      </a:r>
                    </a:p>
                  </a:txBody>
                  <a:tcPr marL="9525" marR="9525" marT="9525" marB="0" anchor="ctr"/>
                </a:tc>
                <a:tc>
                  <a:txBody>
                    <a:bodyPr/>
                    <a:lstStyle/>
                    <a:p>
                      <a:pPr algn="ctr" fontAlgn="b"/>
                      <a:r>
                        <a:rPr lang="en-US" sz="1000" b="0" i="0" u="none" strike="noStrike">
                          <a:solidFill>
                            <a:srgbClr val="000000"/>
                          </a:solidFill>
                          <a:effectLst/>
                          <a:latin typeface="Calibri" panose="020F0502020204030204" pitchFamily="34" charset="0"/>
                        </a:rPr>
                        <a:t>0</a:t>
                      </a:r>
                    </a:p>
                  </a:txBody>
                  <a:tcPr marL="9525" marR="9525" marT="9525" marB="0" anchor="ctr"/>
                </a:tc>
                <a:extLst>
                  <a:ext uri="{0D108BD9-81ED-4DB2-BD59-A6C34878D82A}">
                    <a16:rowId xmlns:a16="http://schemas.microsoft.com/office/drawing/2014/main" val="1586170933"/>
                  </a:ext>
                </a:extLst>
              </a:tr>
              <a:tr h="182880">
                <a:tc>
                  <a:txBody>
                    <a:bodyPr/>
                    <a:lstStyle/>
                    <a:p>
                      <a:pPr algn="ctr" fontAlgn="b"/>
                      <a:r>
                        <a:rPr lang="en-US" sz="1000" b="0" i="0" u="none" strike="noStrike" dirty="0">
                          <a:solidFill>
                            <a:srgbClr val="000000"/>
                          </a:solidFill>
                          <a:effectLst/>
                          <a:latin typeface="Calibri" panose="020F0502020204030204" pitchFamily="34" charset="0"/>
                        </a:rPr>
                        <a:t>I attempted to install this OS on two </a:t>
                      </a:r>
                      <a:r>
                        <a:rPr lang="en-US" sz="1000" b="0" i="0" u="none" strike="noStrike" dirty="0" err="1">
                          <a:solidFill>
                            <a:srgbClr val="000000"/>
                          </a:solidFill>
                          <a:effectLst/>
                          <a:latin typeface="Calibri" panose="020F0502020204030204" pitchFamily="34" charset="0"/>
                        </a:rPr>
                        <a:t>differen</a:t>
                      </a:r>
                      <a:r>
                        <a:rPr lang="en-US" sz="1000" b="0" i="0" u="none" strike="noStrike" dirty="0">
                          <a:solidFill>
                            <a:srgbClr val="000000"/>
                          </a:solidFill>
                          <a:effectLst/>
                          <a:latin typeface="Calibri" panose="020F0502020204030204" pitchFamily="34" charset="0"/>
                        </a:rPr>
                        <a:t>...</a:t>
                      </a:r>
                    </a:p>
                  </a:txBody>
                  <a:tcPr marL="9525" marR="9525" marT="9525" marB="0" anchor="ctr"/>
                </a:tc>
                <a:tc>
                  <a:txBody>
                    <a:bodyPr/>
                    <a:lstStyle/>
                    <a:p>
                      <a:pPr algn="ctr" fontAlgn="b"/>
                      <a:r>
                        <a:rPr lang="en-US" sz="1000" b="0" i="0" u="none" strike="noStrike" dirty="0">
                          <a:solidFill>
                            <a:srgbClr val="000000"/>
                          </a:solidFill>
                          <a:effectLst/>
                          <a:latin typeface="Calibri" panose="020F0502020204030204" pitchFamily="34" charset="0"/>
                        </a:rPr>
                        <a:t>I attempted to install this OS.. </a:t>
                      </a:r>
                    </a:p>
                  </a:txBody>
                  <a:tcPr marL="9525" marR="9525" marT="9525" marB="0" anchor="ctr"/>
                </a:tc>
                <a:tc>
                  <a:txBody>
                    <a:bodyPr/>
                    <a:lstStyle/>
                    <a:p>
                      <a:pPr algn="ctr" fontAlgn="b"/>
                      <a:r>
                        <a:rPr lang="en-US" sz="1000" b="0" i="0" u="none" strike="noStrike">
                          <a:solidFill>
                            <a:srgbClr val="000000"/>
                          </a:solidFill>
                          <a:effectLst/>
                          <a:latin typeface="Calibri" panose="020F0502020204030204" pitchFamily="34" charset="0"/>
                        </a:rPr>
                        <a:t>TRUE</a:t>
                      </a:r>
                    </a:p>
                  </a:txBody>
                  <a:tcPr marL="9525" marR="9525" marT="9525" marB="0" anchor="ctr"/>
                </a:tc>
                <a:tc>
                  <a:txBody>
                    <a:bodyPr/>
                    <a:lstStyle/>
                    <a:p>
                      <a:pPr algn="ctr" fontAlgn="b"/>
                      <a:r>
                        <a:rPr lang="en-US" sz="1000" b="0" i="0" u="none" strike="noStrike">
                          <a:solidFill>
                            <a:srgbClr val="000000"/>
                          </a:solidFill>
                          <a:effectLst/>
                          <a:latin typeface="Calibri" panose="020F0502020204030204" pitchFamily="34" charset="0"/>
                        </a:rPr>
                        <a:t>0</a:t>
                      </a:r>
                    </a:p>
                  </a:txBody>
                  <a:tcPr marL="9525" marR="9525" marT="9525" marB="0" anchor="ctr"/>
                </a:tc>
                <a:extLst>
                  <a:ext uri="{0D108BD9-81ED-4DB2-BD59-A6C34878D82A}">
                    <a16:rowId xmlns:a16="http://schemas.microsoft.com/office/drawing/2014/main" val="802276018"/>
                  </a:ext>
                </a:extLst>
              </a:tr>
              <a:tr h="182880">
                <a:tc>
                  <a:txBody>
                    <a:bodyPr/>
                    <a:lstStyle/>
                    <a:p>
                      <a:pPr algn="ctr" fontAlgn="b"/>
                      <a:r>
                        <a:rPr lang="en-US" sz="1000" b="0" i="0" u="none" strike="noStrike">
                          <a:solidFill>
                            <a:srgbClr val="000000"/>
                          </a:solidFill>
                          <a:effectLst/>
                          <a:latin typeface="Calibri" panose="020F0502020204030204" pitchFamily="34" charset="0"/>
                        </a:rPr>
                        <a:t>I've spent 14 fruitless hours over the past tw...</a:t>
                      </a:r>
                    </a:p>
                  </a:txBody>
                  <a:tcPr marL="9525" marR="9525" marT="9525" marB="0" anchor="ctr"/>
                </a:tc>
                <a:tc>
                  <a:txBody>
                    <a:bodyPr/>
                    <a:lstStyle/>
                    <a:p>
                      <a:pPr algn="ctr" fontAlgn="b"/>
                      <a:r>
                        <a:rPr lang="en-US" sz="1000" b="0" i="0" u="none" strike="noStrike" dirty="0">
                          <a:solidFill>
                            <a:srgbClr val="000000"/>
                          </a:solidFill>
                          <a:effectLst/>
                          <a:latin typeface="Calibri" panose="020F0502020204030204" pitchFamily="34" charset="0"/>
                        </a:rPr>
                        <a:t>Do NOT Download.</a:t>
                      </a:r>
                    </a:p>
                  </a:txBody>
                  <a:tcPr marL="9525" marR="9525" marT="9525" marB="0" anchor="ctr"/>
                </a:tc>
                <a:tc>
                  <a:txBody>
                    <a:bodyPr/>
                    <a:lstStyle/>
                    <a:p>
                      <a:pPr algn="ctr" fontAlgn="b"/>
                      <a:r>
                        <a:rPr lang="en-US" sz="1000" b="0" i="0" u="none" strike="noStrike">
                          <a:solidFill>
                            <a:srgbClr val="000000"/>
                          </a:solidFill>
                          <a:effectLst/>
                          <a:latin typeface="Calibri" panose="020F0502020204030204" pitchFamily="34" charset="0"/>
                        </a:rPr>
                        <a:t>TRUE</a:t>
                      </a:r>
                    </a:p>
                  </a:txBody>
                  <a:tcPr marL="9525" marR="9525" marT="9525" marB="0" anchor="ctr"/>
                </a:tc>
                <a:tc>
                  <a:txBody>
                    <a:bodyPr/>
                    <a:lstStyle/>
                    <a:p>
                      <a:pPr algn="ctr" fontAlgn="b"/>
                      <a:r>
                        <a:rPr lang="en-US" sz="1000" b="0" i="0" u="none" strike="noStrike">
                          <a:solidFill>
                            <a:srgbClr val="000000"/>
                          </a:solidFill>
                          <a:effectLst/>
                          <a:latin typeface="Calibri" panose="020F0502020204030204" pitchFamily="34" charset="0"/>
                        </a:rPr>
                        <a:t>0</a:t>
                      </a:r>
                    </a:p>
                  </a:txBody>
                  <a:tcPr marL="9525" marR="9525" marT="9525" marB="0" anchor="ctr"/>
                </a:tc>
                <a:extLst>
                  <a:ext uri="{0D108BD9-81ED-4DB2-BD59-A6C34878D82A}">
                    <a16:rowId xmlns:a16="http://schemas.microsoft.com/office/drawing/2014/main" val="2735935438"/>
                  </a:ext>
                </a:extLst>
              </a:tr>
              <a:tr h="182880">
                <a:tc>
                  <a:txBody>
                    <a:bodyPr/>
                    <a:lstStyle/>
                    <a:p>
                      <a:pPr algn="ctr" fontAlgn="b"/>
                      <a:r>
                        <a:rPr lang="en-US" sz="1000" b="0" i="0" u="none" strike="noStrike" dirty="0">
                          <a:solidFill>
                            <a:srgbClr val="000000"/>
                          </a:solidFill>
                          <a:effectLst/>
                          <a:latin typeface="Calibri" panose="020F0502020204030204" pitchFamily="34" charset="0"/>
                        </a:rPr>
                        <a:t>I purchased the home and business because I </a:t>
                      </a:r>
                      <a:r>
                        <a:rPr lang="en-US" sz="1000" b="0" i="0" u="none" strike="noStrike" dirty="0" err="1">
                          <a:solidFill>
                            <a:srgbClr val="000000"/>
                          </a:solidFill>
                          <a:effectLst/>
                          <a:latin typeface="Calibri" panose="020F0502020204030204" pitchFamily="34" charset="0"/>
                        </a:rPr>
                        <a:t>wa</a:t>
                      </a:r>
                      <a:r>
                        <a:rPr lang="en-US" sz="1000" b="0" i="0" u="none" strike="noStrike" dirty="0">
                          <a:solidFill>
                            <a:srgbClr val="000000"/>
                          </a:solidFill>
                          <a:effectLst/>
                          <a:latin typeface="Calibri" panose="020F0502020204030204" pitchFamily="34" charset="0"/>
                        </a:rPr>
                        <a:t>...</a:t>
                      </a:r>
                    </a:p>
                  </a:txBody>
                  <a:tcPr marL="9525" marR="9525" marT="9525" marB="0" anchor="ctr"/>
                </a:tc>
                <a:tc>
                  <a:txBody>
                    <a:bodyPr/>
                    <a:lstStyle/>
                    <a:p>
                      <a:pPr algn="ctr" fontAlgn="b"/>
                      <a:r>
                        <a:rPr lang="en-US" sz="1000" b="0" i="0" u="none" strike="noStrike" dirty="0">
                          <a:solidFill>
                            <a:srgbClr val="000000"/>
                          </a:solidFill>
                          <a:effectLst/>
                          <a:latin typeface="Calibri" panose="020F0502020204030204" pitchFamily="34" charset="0"/>
                        </a:rPr>
                        <a:t>Quicken home and business ..</a:t>
                      </a:r>
                    </a:p>
                  </a:txBody>
                  <a:tcPr marL="9525" marR="9525" marT="9525" marB="0" anchor="ctr"/>
                </a:tc>
                <a:tc>
                  <a:txBody>
                    <a:bodyPr/>
                    <a:lstStyle/>
                    <a:p>
                      <a:pPr algn="ctr" fontAlgn="b"/>
                      <a:r>
                        <a:rPr lang="en-US" sz="1000" b="0" i="0" u="none" strike="noStrike" dirty="0">
                          <a:solidFill>
                            <a:srgbClr val="000000"/>
                          </a:solidFill>
                          <a:effectLst/>
                          <a:latin typeface="Calibri" panose="020F0502020204030204" pitchFamily="34" charset="0"/>
                        </a:rPr>
                        <a:t>TRUE</a:t>
                      </a:r>
                    </a:p>
                  </a:txBody>
                  <a:tcPr marL="9525" marR="9525" marT="9525" marB="0" anchor="ctr"/>
                </a:tc>
                <a:tc>
                  <a:txBody>
                    <a:bodyPr/>
                    <a:lstStyle/>
                    <a:p>
                      <a:pPr algn="ctr" fontAlgn="b"/>
                      <a:r>
                        <a:rPr lang="en-US" sz="1000" b="0" i="0" u="none" strike="noStrike">
                          <a:solidFill>
                            <a:srgbClr val="000000"/>
                          </a:solidFill>
                          <a:effectLst/>
                          <a:latin typeface="Calibri" panose="020F0502020204030204" pitchFamily="34" charset="0"/>
                        </a:rPr>
                        <a:t>0</a:t>
                      </a:r>
                    </a:p>
                  </a:txBody>
                  <a:tcPr marL="9525" marR="9525" marT="9525" marB="0" anchor="ctr"/>
                </a:tc>
                <a:extLst>
                  <a:ext uri="{0D108BD9-81ED-4DB2-BD59-A6C34878D82A}">
                    <a16:rowId xmlns:a16="http://schemas.microsoft.com/office/drawing/2014/main" val="2247906086"/>
                  </a:ext>
                </a:extLst>
              </a:tr>
              <a:tr h="182880">
                <a:tc>
                  <a:txBody>
                    <a:bodyPr/>
                    <a:lstStyle/>
                    <a:p>
                      <a:pPr algn="ctr" fontAlgn="b"/>
                      <a:r>
                        <a:rPr lang="en-US" sz="1000" b="0" i="0" u="none" strike="noStrike">
                          <a:solidFill>
                            <a:srgbClr val="000000"/>
                          </a:solidFill>
                          <a:effectLst/>
                          <a:latin typeface="Calibri" panose="020F0502020204030204" pitchFamily="34" charset="0"/>
                        </a:rPr>
                        <a:t>The download doesn't take long at all. And it'...</a:t>
                      </a:r>
                    </a:p>
                  </a:txBody>
                  <a:tcPr marL="9525" marR="9525" marT="9525" marB="0" anchor="ctr"/>
                </a:tc>
                <a:tc>
                  <a:txBody>
                    <a:bodyPr/>
                    <a:lstStyle/>
                    <a:p>
                      <a:pPr algn="ctr" fontAlgn="b"/>
                      <a:r>
                        <a:rPr lang="en-US" sz="1000" b="0" i="0" u="none" strike="noStrike">
                          <a:solidFill>
                            <a:srgbClr val="000000"/>
                          </a:solidFill>
                          <a:effectLst/>
                          <a:latin typeface="Calibri" panose="020F0502020204030204" pitchFamily="34" charset="0"/>
                        </a:rPr>
                        <a:t>Great!</a:t>
                      </a:r>
                    </a:p>
                  </a:txBody>
                  <a:tcPr marL="9525" marR="9525" marT="9525" marB="0" anchor="ctr"/>
                </a:tc>
                <a:tc>
                  <a:txBody>
                    <a:bodyPr/>
                    <a:lstStyle/>
                    <a:p>
                      <a:pPr algn="ctr" fontAlgn="b"/>
                      <a:r>
                        <a:rPr lang="en-US" sz="1000" b="0" i="0" u="none" strike="noStrike" dirty="0">
                          <a:solidFill>
                            <a:srgbClr val="000000"/>
                          </a:solidFill>
                          <a:effectLst/>
                          <a:latin typeface="Calibri" panose="020F0502020204030204" pitchFamily="34" charset="0"/>
                        </a:rPr>
                        <a:t>TRUE</a:t>
                      </a:r>
                    </a:p>
                  </a:txBody>
                  <a:tcPr marL="9525" marR="9525" marT="9525" marB="0" anchor="ctr"/>
                </a:tc>
                <a:tc>
                  <a:txBody>
                    <a:bodyPr/>
                    <a:lstStyle/>
                    <a:p>
                      <a:pPr algn="ctr" fontAlgn="b"/>
                      <a:r>
                        <a:rPr lang="en-US" sz="1000" b="0" i="0" u="none" strike="noStrike" dirty="0">
                          <a:solidFill>
                            <a:srgbClr val="000000"/>
                          </a:solidFill>
                          <a:effectLst/>
                          <a:latin typeface="Calibri" panose="020F0502020204030204" pitchFamily="34" charset="0"/>
                        </a:rPr>
                        <a:t>1</a:t>
                      </a:r>
                    </a:p>
                  </a:txBody>
                  <a:tcPr marL="9525" marR="9525" marT="9525" marB="0" anchor="ctr"/>
                </a:tc>
                <a:extLst>
                  <a:ext uri="{0D108BD9-81ED-4DB2-BD59-A6C34878D82A}">
                    <a16:rowId xmlns:a16="http://schemas.microsoft.com/office/drawing/2014/main" val="3464834925"/>
                  </a:ext>
                </a:extLst>
              </a:tr>
            </a:tbl>
          </a:graphicData>
        </a:graphic>
      </p:graphicFrame>
      <p:sp>
        <p:nvSpPr>
          <p:cNvPr id="63" name="TextBox 62">
            <a:extLst>
              <a:ext uri="{FF2B5EF4-FFF2-40B4-BE49-F238E27FC236}">
                <a16:creationId xmlns:a16="http://schemas.microsoft.com/office/drawing/2014/main" id="{54567FA4-3E0F-954C-A32D-D2D4D6C52BE5}"/>
              </a:ext>
            </a:extLst>
          </p:cNvPr>
          <p:cNvSpPr txBox="1"/>
          <p:nvPr/>
        </p:nvSpPr>
        <p:spPr>
          <a:xfrm>
            <a:off x="5773079" y="4342246"/>
            <a:ext cx="1602279" cy="338554"/>
          </a:xfrm>
          <a:prstGeom prst="rect">
            <a:avLst/>
          </a:prstGeom>
          <a:solidFill>
            <a:schemeClr val="accent3"/>
          </a:solidFill>
          <a:ln w="12700">
            <a:noFill/>
          </a:ln>
        </p:spPr>
        <p:txBody>
          <a:bodyPr wrap="square" rtlCol="0">
            <a:spAutoFit/>
          </a:bodyPr>
          <a:lstStyle/>
          <a:p>
            <a:pPr algn="ctr"/>
            <a:r>
              <a:rPr lang="en-US" sz="1600" b="1"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Training Set</a:t>
            </a:r>
          </a:p>
        </p:txBody>
      </p:sp>
      <p:sp>
        <p:nvSpPr>
          <p:cNvPr id="64" name="TextBox 63">
            <a:extLst>
              <a:ext uri="{FF2B5EF4-FFF2-40B4-BE49-F238E27FC236}">
                <a16:creationId xmlns:a16="http://schemas.microsoft.com/office/drawing/2014/main" id="{159C2338-8E37-6846-BD6E-F67ECD4026B5}"/>
              </a:ext>
            </a:extLst>
          </p:cNvPr>
          <p:cNvSpPr txBox="1"/>
          <p:nvPr/>
        </p:nvSpPr>
        <p:spPr>
          <a:xfrm>
            <a:off x="5741740" y="5585805"/>
            <a:ext cx="1633618" cy="338554"/>
          </a:xfrm>
          <a:prstGeom prst="rect">
            <a:avLst/>
          </a:prstGeom>
          <a:solidFill>
            <a:schemeClr val="accent1"/>
          </a:solidFill>
          <a:ln w="12700">
            <a:noFill/>
          </a:ln>
        </p:spPr>
        <p:txBody>
          <a:bodyPr wrap="square" rtlCol="0">
            <a:spAutoFit/>
          </a:bodyPr>
          <a:lstStyle/>
          <a:p>
            <a:pPr algn="ctr"/>
            <a:r>
              <a:rPr lang="en-US" sz="1600" b="1"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Test Set</a:t>
            </a:r>
          </a:p>
        </p:txBody>
      </p:sp>
      <p:cxnSp>
        <p:nvCxnSpPr>
          <p:cNvPr id="65" name="Straight Connector 64">
            <a:extLst>
              <a:ext uri="{FF2B5EF4-FFF2-40B4-BE49-F238E27FC236}">
                <a16:creationId xmlns:a16="http://schemas.microsoft.com/office/drawing/2014/main" id="{2ED93BAB-71DE-4848-A910-1C1E8C480F25}"/>
              </a:ext>
            </a:extLst>
          </p:cNvPr>
          <p:cNvCxnSpPr>
            <a:cxnSpLocks/>
            <a:endCxn id="63" idx="1"/>
          </p:cNvCxnSpPr>
          <p:nvPr/>
        </p:nvCxnSpPr>
        <p:spPr>
          <a:xfrm>
            <a:off x="5290642" y="4164570"/>
            <a:ext cx="482437" cy="346953"/>
          </a:xfrm>
          <a:prstGeom prst="line">
            <a:avLst/>
          </a:prstGeom>
          <a:ln w="254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AEED258F-A734-BC40-98E3-DD5DE0C0E848}"/>
              </a:ext>
            </a:extLst>
          </p:cNvPr>
          <p:cNvCxnSpPr>
            <a:cxnSpLocks/>
            <a:stCxn id="63" idx="1"/>
          </p:cNvCxnSpPr>
          <p:nvPr/>
        </p:nvCxnSpPr>
        <p:spPr>
          <a:xfrm flipH="1">
            <a:off x="5290642" y="4511523"/>
            <a:ext cx="482437" cy="550418"/>
          </a:xfrm>
          <a:prstGeom prst="line">
            <a:avLst/>
          </a:prstGeom>
          <a:ln w="254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2B38C276-0381-144B-83C2-7E09FEB0AAB0}"/>
              </a:ext>
            </a:extLst>
          </p:cNvPr>
          <p:cNvCxnSpPr>
            <a:cxnSpLocks/>
            <a:endCxn id="73" idx="1"/>
          </p:cNvCxnSpPr>
          <p:nvPr/>
        </p:nvCxnSpPr>
        <p:spPr>
          <a:xfrm>
            <a:off x="5290644" y="5061941"/>
            <a:ext cx="472614" cy="220135"/>
          </a:xfrm>
          <a:prstGeom prst="line">
            <a:avLst/>
          </a:prstGeom>
          <a:ln w="254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07758AEE-1951-9542-A8C7-E511E096E29B}"/>
              </a:ext>
            </a:extLst>
          </p:cNvPr>
          <p:cNvCxnSpPr>
            <a:cxnSpLocks/>
            <a:endCxn id="73" idx="1"/>
          </p:cNvCxnSpPr>
          <p:nvPr/>
        </p:nvCxnSpPr>
        <p:spPr>
          <a:xfrm flipV="1">
            <a:off x="5290644" y="5282076"/>
            <a:ext cx="472614" cy="236303"/>
          </a:xfrm>
          <a:prstGeom prst="line">
            <a:avLst/>
          </a:prstGeom>
          <a:ln w="254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C0178951-4BBE-7A47-8F8B-05C650EC32B8}"/>
              </a:ext>
            </a:extLst>
          </p:cNvPr>
          <p:cNvCxnSpPr>
            <a:cxnSpLocks/>
            <a:endCxn id="64" idx="1"/>
          </p:cNvCxnSpPr>
          <p:nvPr/>
        </p:nvCxnSpPr>
        <p:spPr>
          <a:xfrm>
            <a:off x="5290642" y="5562814"/>
            <a:ext cx="451098" cy="192268"/>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5478A63F-52FC-FA4D-97C4-F4CCF12E56EE}"/>
              </a:ext>
            </a:extLst>
          </p:cNvPr>
          <p:cNvCxnSpPr>
            <a:cxnSpLocks/>
            <a:endCxn id="64" idx="1"/>
          </p:cNvCxnSpPr>
          <p:nvPr/>
        </p:nvCxnSpPr>
        <p:spPr>
          <a:xfrm flipV="1">
            <a:off x="5300466" y="5755082"/>
            <a:ext cx="441274" cy="298473"/>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71" name="Rectangle 70">
            <a:extLst>
              <a:ext uri="{FF2B5EF4-FFF2-40B4-BE49-F238E27FC236}">
                <a16:creationId xmlns:a16="http://schemas.microsoft.com/office/drawing/2014/main" id="{FD76BCD3-51C1-4F43-AF8C-20AC05828447}"/>
              </a:ext>
            </a:extLst>
          </p:cNvPr>
          <p:cNvSpPr/>
          <p:nvPr/>
        </p:nvSpPr>
        <p:spPr>
          <a:xfrm>
            <a:off x="182537" y="4164571"/>
            <a:ext cx="5108105" cy="879072"/>
          </a:xfrm>
          <a:prstGeom prst="rect">
            <a:avLst/>
          </a:prstGeom>
          <a:noFill/>
          <a:ln w="254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72" name="Rectangle 71">
            <a:extLst>
              <a:ext uri="{FF2B5EF4-FFF2-40B4-BE49-F238E27FC236}">
                <a16:creationId xmlns:a16="http://schemas.microsoft.com/office/drawing/2014/main" id="{196B8F68-6355-E743-8047-C7276B66CD5F}"/>
              </a:ext>
            </a:extLst>
          </p:cNvPr>
          <p:cNvSpPr/>
          <p:nvPr/>
        </p:nvSpPr>
        <p:spPr>
          <a:xfrm>
            <a:off x="182540" y="5555069"/>
            <a:ext cx="5117926" cy="511175"/>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73" name="TextBox 72">
            <a:extLst>
              <a:ext uri="{FF2B5EF4-FFF2-40B4-BE49-F238E27FC236}">
                <a16:creationId xmlns:a16="http://schemas.microsoft.com/office/drawing/2014/main" id="{0DBF083A-86BB-F942-B261-A22475321FF9}"/>
              </a:ext>
            </a:extLst>
          </p:cNvPr>
          <p:cNvSpPr txBox="1"/>
          <p:nvPr/>
        </p:nvSpPr>
        <p:spPr>
          <a:xfrm>
            <a:off x="5763258" y="5112799"/>
            <a:ext cx="1612100" cy="338554"/>
          </a:xfrm>
          <a:prstGeom prst="rect">
            <a:avLst/>
          </a:prstGeom>
          <a:solidFill>
            <a:schemeClr val="accent3">
              <a:lumMod val="75000"/>
            </a:schemeClr>
          </a:solidFill>
          <a:ln w="12700">
            <a:noFill/>
          </a:ln>
        </p:spPr>
        <p:txBody>
          <a:bodyPr wrap="square" rtlCol="0">
            <a:spAutoFit/>
          </a:bodyPr>
          <a:lstStyle/>
          <a:p>
            <a:pPr algn="ctr"/>
            <a:r>
              <a:rPr lang="en-US" sz="1600" b="1"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Validation Set</a:t>
            </a:r>
          </a:p>
        </p:txBody>
      </p:sp>
      <p:sp>
        <p:nvSpPr>
          <p:cNvPr id="74" name="Rectangle 73">
            <a:extLst>
              <a:ext uri="{FF2B5EF4-FFF2-40B4-BE49-F238E27FC236}">
                <a16:creationId xmlns:a16="http://schemas.microsoft.com/office/drawing/2014/main" id="{8F207655-4F53-154C-A1A8-F8D3331B9687}"/>
              </a:ext>
            </a:extLst>
          </p:cNvPr>
          <p:cNvSpPr/>
          <p:nvPr/>
        </p:nvSpPr>
        <p:spPr>
          <a:xfrm>
            <a:off x="182539" y="5043644"/>
            <a:ext cx="5108105" cy="494020"/>
          </a:xfrm>
          <a:prstGeom prst="rect">
            <a:avLst/>
          </a:prstGeom>
          <a:noFill/>
          <a:ln w="2540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Tree>
    <p:extLst>
      <p:ext uri="{BB962C8B-B14F-4D97-AF65-F5344CB8AC3E}">
        <p14:creationId xmlns:p14="http://schemas.microsoft.com/office/powerpoint/2010/main" val="37604757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C8D8E-48F6-8C48-98E5-C08C73C3242B}"/>
              </a:ext>
            </a:extLst>
          </p:cNvPr>
          <p:cNvSpPr>
            <a:spLocks noGrp="1"/>
          </p:cNvSpPr>
          <p:nvPr>
            <p:ph type="title"/>
          </p:nvPr>
        </p:nvSpPr>
        <p:spPr/>
        <p:txBody>
          <a:bodyPr/>
          <a:lstStyle/>
          <a:p>
            <a:r>
              <a:rPr lang="en-US" altLang="en-US" b="1" dirty="0">
                <a:latin typeface="Amazon Ember Light" panose="020B0403020204020204" pitchFamily="34" charset="0"/>
                <a:ea typeface="Amazon Ember Light" panose="020B0403020204020204" pitchFamily="34" charset="0"/>
                <a:cs typeface="Amazon Ember Light" panose="020B0403020204020204" pitchFamily="34" charset="0"/>
              </a:rPr>
              <a:t>Course Overview</a:t>
            </a:r>
            <a:endParaRPr lang="en-US" dirty="0"/>
          </a:p>
        </p:txBody>
      </p:sp>
      <p:grpSp>
        <p:nvGrpSpPr>
          <p:cNvPr id="4" name="Group 3">
            <a:extLst>
              <a:ext uri="{FF2B5EF4-FFF2-40B4-BE49-F238E27FC236}">
                <a16:creationId xmlns:a16="http://schemas.microsoft.com/office/drawing/2014/main" id="{567AA090-18A1-A140-99B5-0029C78945DA}"/>
              </a:ext>
            </a:extLst>
          </p:cNvPr>
          <p:cNvGrpSpPr/>
          <p:nvPr/>
        </p:nvGrpSpPr>
        <p:grpSpPr>
          <a:xfrm>
            <a:off x="868709" y="1191261"/>
            <a:ext cx="11020754" cy="4731478"/>
            <a:chOff x="867120" y="1178561"/>
            <a:chExt cx="11020754" cy="4731478"/>
          </a:xfrm>
        </p:grpSpPr>
        <p:grpSp>
          <p:nvGrpSpPr>
            <p:cNvPr id="5" name="Group 4">
              <a:extLst>
                <a:ext uri="{FF2B5EF4-FFF2-40B4-BE49-F238E27FC236}">
                  <a16:creationId xmlns:a16="http://schemas.microsoft.com/office/drawing/2014/main" id="{DE058209-2D3D-514D-B827-8D36B18FDD9E}"/>
                </a:ext>
              </a:extLst>
            </p:cNvPr>
            <p:cNvGrpSpPr/>
            <p:nvPr/>
          </p:nvGrpSpPr>
          <p:grpSpPr>
            <a:xfrm>
              <a:off x="4626481" y="1178867"/>
              <a:ext cx="3487689" cy="4731172"/>
              <a:chOff x="6402419" y="1178561"/>
              <a:chExt cx="5051644" cy="4731172"/>
            </a:xfrm>
            <a:effectLst>
              <a:outerShdw blurRad="50800" dist="38100" algn="l" rotWithShape="0">
                <a:prstClr val="black">
                  <a:alpha val="40000"/>
                </a:prstClr>
              </a:outerShdw>
            </a:effectLst>
          </p:grpSpPr>
          <p:sp>
            <p:nvSpPr>
              <p:cNvPr id="12" name="Text Placeholder 2">
                <a:extLst>
                  <a:ext uri="{FF2B5EF4-FFF2-40B4-BE49-F238E27FC236}">
                    <a16:creationId xmlns:a16="http://schemas.microsoft.com/office/drawing/2014/main" id="{9488C845-BB72-6A4C-8762-7E2CE65477D5}"/>
                  </a:ext>
                </a:extLst>
              </p:cNvPr>
              <p:cNvSpPr txBox="1">
                <a:spLocks/>
              </p:cNvSpPr>
              <p:nvPr/>
            </p:nvSpPr>
            <p:spPr>
              <a:xfrm>
                <a:off x="6402420" y="1310105"/>
                <a:ext cx="5051643" cy="4599628"/>
              </a:xfrm>
              <a:prstGeom prst="roundRect">
                <a:avLst>
                  <a:gd name="adj" fmla="val 3274"/>
                </a:avLst>
              </a:prstGeom>
              <a:solidFill>
                <a:schemeClr val="bg1"/>
              </a:solidFill>
              <a:ln w="25400">
                <a:solidFill>
                  <a:schemeClr val="tx1"/>
                </a:solidFill>
              </a:ln>
            </p:spPr>
            <p:txBody>
              <a:bodyPr vert="horz"/>
              <a:lstStyle>
                <a:lvl1pPr marL="249500" indent="-249500" algn="l" defTabSz="997999" rtl="0" eaLnBrk="1" latinLnBrk="0" hangingPunct="1">
                  <a:lnSpc>
                    <a:spcPct val="100000"/>
                  </a:lnSpc>
                  <a:spcBef>
                    <a:spcPts val="800"/>
                  </a:spcBef>
                  <a:buFont typeface="Arial" panose="020B0604020202020204" pitchFamily="34" charset="0"/>
                  <a:buChar char="•"/>
                  <a:defRPr sz="3000" kern="1200">
                    <a:solidFill>
                      <a:schemeClr val="tx1"/>
                    </a:solidFill>
                    <a:latin typeface="+mn-lt"/>
                    <a:ea typeface="+mn-ea"/>
                    <a:cs typeface="+mn-cs"/>
                  </a:defRPr>
                </a:lvl1pPr>
                <a:lvl2pPr marL="685457" indent="-228486" algn="l" defTabSz="997999" rtl="0" eaLnBrk="1" latinLnBrk="0" hangingPunct="1">
                  <a:lnSpc>
                    <a:spcPct val="100000"/>
                  </a:lnSpc>
                  <a:spcBef>
                    <a:spcPts val="800"/>
                  </a:spcBef>
                  <a:buFont typeface="Wingdings" charset="2"/>
                  <a:buChar char="§"/>
                  <a:defRPr sz="2600" kern="1200">
                    <a:solidFill>
                      <a:schemeClr val="tx1"/>
                    </a:solidFill>
                    <a:latin typeface="+mn-lt"/>
                    <a:ea typeface="+mn-ea"/>
                    <a:cs typeface="+mn-cs"/>
                  </a:defRPr>
                </a:lvl2pPr>
                <a:lvl3pPr marL="1142428" indent="-228486" algn="l" defTabSz="997999" rtl="0" eaLnBrk="1" latinLnBrk="0" hangingPunct="1">
                  <a:lnSpc>
                    <a:spcPct val="100000"/>
                  </a:lnSpc>
                  <a:spcBef>
                    <a:spcPts val="800"/>
                  </a:spcBef>
                  <a:buFont typeface="Lucida Grande"/>
                  <a:buChar char="-"/>
                  <a:defRPr sz="2200" kern="1200">
                    <a:solidFill>
                      <a:schemeClr val="tx1"/>
                    </a:solidFill>
                    <a:latin typeface="+mn-lt"/>
                    <a:ea typeface="+mn-ea"/>
                    <a:cs typeface="+mn-cs"/>
                  </a:defRPr>
                </a:lvl3pPr>
                <a:lvl4pPr marL="1599399" indent="-228486" algn="l" defTabSz="997999" rtl="0" eaLnBrk="1" latinLnBrk="0" hangingPunct="1">
                  <a:lnSpc>
                    <a:spcPct val="90000"/>
                  </a:lnSpc>
                  <a:spcBef>
                    <a:spcPts val="545"/>
                  </a:spcBef>
                  <a:buFont typeface="Lucida Grande"/>
                  <a:buChar char="-"/>
                  <a:defRPr sz="1900" kern="1200">
                    <a:solidFill>
                      <a:schemeClr val="tx1"/>
                    </a:solidFill>
                    <a:latin typeface="+mn-lt"/>
                    <a:ea typeface="+mn-ea"/>
                    <a:cs typeface="+mn-cs"/>
                  </a:defRPr>
                </a:lvl4pPr>
                <a:lvl5pPr marL="2056370" indent="-228486" algn="l" defTabSz="997999" rtl="0" eaLnBrk="1" latinLnBrk="0" hangingPunct="1">
                  <a:lnSpc>
                    <a:spcPct val="90000"/>
                  </a:lnSpc>
                  <a:spcBef>
                    <a:spcPts val="545"/>
                  </a:spcBef>
                  <a:buFont typeface="Lucida Grande"/>
                  <a:buChar char="-"/>
                  <a:defRPr sz="1900" kern="1200">
                    <a:solidFill>
                      <a:schemeClr val="tx1"/>
                    </a:solidFill>
                    <a:latin typeface="+mn-lt"/>
                    <a:ea typeface="+mn-ea"/>
                    <a:cs typeface="+mn-cs"/>
                  </a:defRPr>
                </a:lvl5pPr>
                <a:lvl6pPr marL="2744499"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6pPr>
                <a:lvl7pPr marL="3243499"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7pPr>
                <a:lvl8pPr marL="3742499"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8pPr>
                <a:lvl9pPr marL="4241498"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9pPr>
              </a:lstStyle>
              <a:p>
                <a:pPr marL="0" indent="0">
                  <a:buNone/>
                </a:pP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Day 2: </a:t>
                </a:r>
              </a:p>
              <a:p>
                <a:pPr>
                  <a:spcBef>
                    <a:spcPts val="1800"/>
                  </a:spcBef>
                </a:pP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Multi Layer Neural Networks</a:t>
                </a:r>
              </a:p>
              <a:p>
                <a:pPr>
                  <a:spcBef>
                    <a:spcPts val="1800"/>
                  </a:spcBef>
                </a:pP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Word Vectors</a:t>
                </a:r>
              </a:p>
              <a:p>
                <a:pPr>
                  <a:spcBef>
                    <a:spcPts val="1800"/>
                  </a:spcBef>
                </a:pP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Recurrent Networks</a:t>
                </a:r>
              </a:p>
              <a:p>
                <a:pPr>
                  <a:spcBef>
                    <a:spcPts val="1800"/>
                  </a:spcBef>
                </a:pP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AWS Services</a:t>
                </a:r>
              </a:p>
            </p:txBody>
          </p:sp>
          <p:sp>
            <p:nvSpPr>
              <p:cNvPr id="13" name="Rectangle 12">
                <a:extLst>
                  <a:ext uri="{FF2B5EF4-FFF2-40B4-BE49-F238E27FC236}">
                    <a16:creationId xmlns:a16="http://schemas.microsoft.com/office/drawing/2014/main" id="{7F146E7E-1752-E744-A2B6-91D4F0D44BDC}"/>
                  </a:ext>
                </a:extLst>
              </p:cNvPr>
              <p:cNvSpPr/>
              <p:nvPr/>
            </p:nvSpPr>
            <p:spPr>
              <a:xfrm>
                <a:off x="6402419" y="1178561"/>
                <a:ext cx="5051643" cy="595697"/>
              </a:xfrm>
              <a:prstGeom prst="rect">
                <a:avLst/>
              </a:prstGeom>
              <a:solidFill>
                <a:schemeClr val="tx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Amazon Ember Light" panose="020B0403020204020204" pitchFamily="34" charset="0"/>
                    <a:ea typeface="Amazon Ember Light" panose="020B0403020204020204" pitchFamily="34" charset="0"/>
                    <a:cs typeface="Amazon Ember Light" panose="020B0403020204020204" pitchFamily="34" charset="0"/>
                  </a:rPr>
                  <a:t>Lecture 2</a:t>
                </a:r>
              </a:p>
            </p:txBody>
          </p:sp>
        </p:grpSp>
        <p:grpSp>
          <p:nvGrpSpPr>
            <p:cNvPr id="6" name="Group 5">
              <a:extLst>
                <a:ext uri="{FF2B5EF4-FFF2-40B4-BE49-F238E27FC236}">
                  <a16:creationId xmlns:a16="http://schemas.microsoft.com/office/drawing/2014/main" id="{4BA7D0A7-8203-014B-A960-6BCD36544812}"/>
                </a:ext>
              </a:extLst>
            </p:cNvPr>
            <p:cNvGrpSpPr/>
            <p:nvPr/>
          </p:nvGrpSpPr>
          <p:grpSpPr>
            <a:xfrm>
              <a:off x="867120" y="1178561"/>
              <a:ext cx="3487692" cy="4731172"/>
              <a:chOff x="6402419" y="1178561"/>
              <a:chExt cx="5051646" cy="4731172"/>
            </a:xfrm>
            <a:effectLst>
              <a:outerShdw blurRad="50800" dist="38100" algn="l" rotWithShape="0">
                <a:prstClr val="black">
                  <a:alpha val="40000"/>
                </a:prstClr>
              </a:outerShdw>
            </a:effectLst>
          </p:grpSpPr>
          <p:sp>
            <p:nvSpPr>
              <p:cNvPr id="10" name="Text Placeholder 2">
                <a:extLst>
                  <a:ext uri="{FF2B5EF4-FFF2-40B4-BE49-F238E27FC236}">
                    <a16:creationId xmlns:a16="http://schemas.microsoft.com/office/drawing/2014/main" id="{454BCF2A-335F-DE48-B1C9-6A761D1C1364}"/>
                  </a:ext>
                </a:extLst>
              </p:cNvPr>
              <p:cNvSpPr txBox="1">
                <a:spLocks/>
              </p:cNvSpPr>
              <p:nvPr/>
            </p:nvSpPr>
            <p:spPr>
              <a:xfrm>
                <a:off x="6402422" y="1310105"/>
                <a:ext cx="5051643" cy="4599628"/>
              </a:xfrm>
              <a:prstGeom prst="roundRect">
                <a:avLst>
                  <a:gd name="adj" fmla="val 3274"/>
                </a:avLst>
              </a:prstGeom>
              <a:solidFill>
                <a:schemeClr val="bg1"/>
              </a:solidFill>
              <a:ln w="25400">
                <a:solidFill>
                  <a:schemeClr val="tx1"/>
                </a:solidFill>
              </a:ln>
            </p:spPr>
            <p:txBody>
              <a:bodyPr vert="horz"/>
              <a:lstStyle>
                <a:lvl1pPr marL="249500" indent="-249500" algn="l" defTabSz="997999" rtl="0" eaLnBrk="1" latinLnBrk="0" hangingPunct="1">
                  <a:lnSpc>
                    <a:spcPct val="100000"/>
                  </a:lnSpc>
                  <a:spcBef>
                    <a:spcPts val="800"/>
                  </a:spcBef>
                  <a:buFont typeface="Arial" panose="020B0604020202020204" pitchFamily="34" charset="0"/>
                  <a:buChar char="•"/>
                  <a:defRPr sz="3000" kern="1200">
                    <a:solidFill>
                      <a:schemeClr val="tx1"/>
                    </a:solidFill>
                    <a:latin typeface="+mn-lt"/>
                    <a:ea typeface="+mn-ea"/>
                    <a:cs typeface="+mn-cs"/>
                  </a:defRPr>
                </a:lvl1pPr>
                <a:lvl2pPr marL="685457" indent="-228486" algn="l" defTabSz="997999" rtl="0" eaLnBrk="1" latinLnBrk="0" hangingPunct="1">
                  <a:lnSpc>
                    <a:spcPct val="100000"/>
                  </a:lnSpc>
                  <a:spcBef>
                    <a:spcPts val="800"/>
                  </a:spcBef>
                  <a:buFont typeface="Wingdings" charset="2"/>
                  <a:buChar char="§"/>
                  <a:defRPr sz="2600" kern="1200">
                    <a:solidFill>
                      <a:schemeClr val="tx1"/>
                    </a:solidFill>
                    <a:latin typeface="+mn-lt"/>
                    <a:ea typeface="+mn-ea"/>
                    <a:cs typeface="+mn-cs"/>
                  </a:defRPr>
                </a:lvl2pPr>
                <a:lvl3pPr marL="1142428" indent="-228486" algn="l" defTabSz="997999" rtl="0" eaLnBrk="1" latinLnBrk="0" hangingPunct="1">
                  <a:lnSpc>
                    <a:spcPct val="100000"/>
                  </a:lnSpc>
                  <a:spcBef>
                    <a:spcPts val="800"/>
                  </a:spcBef>
                  <a:buFont typeface="Lucida Grande"/>
                  <a:buChar char="-"/>
                  <a:defRPr sz="2200" kern="1200">
                    <a:solidFill>
                      <a:schemeClr val="tx1"/>
                    </a:solidFill>
                    <a:latin typeface="+mn-lt"/>
                    <a:ea typeface="+mn-ea"/>
                    <a:cs typeface="+mn-cs"/>
                  </a:defRPr>
                </a:lvl3pPr>
                <a:lvl4pPr marL="1599399" indent="-228486" algn="l" defTabSz="997999" rtl="0" eaLnBrk="1" latinLnBrk="0" hangingPunct="1">
                  <a:lnSpc>
                    <a:spcPct val="90000"/>
                  </a:lnSpc>
                  <a:spcBef>
                    <a:spcPts val="545"/>
                  </a:spcBef>
                  <a:buFont typeface="Lucida Grande"/>
                  <a:buChar char="-"/>
                  <a:defRPr sz="1900" kern="1200">
                    <a:solidFill>
                      <a:schemeClr val="tx1"/>
                    </a:solidFill>
                    <a:latin typeface="+mn-lt"/>
                    <a:ea typeface="+mn-ea"/>
                    <a:cs typeface="+mn-cs"/>
                  </a:defRPr>
                </a:lvl4pPr>
                <a:lvl5pPr marL="2056370" indent="-228486" algn="l" defTabSz="997999" rtl="0" eaLnBrk="1" latinLnBrk="0" hangingPunct="1">
                  <a:lnSpc>
                    <a:spcPct val="90000"/>
                  </a:lnSpc>
                  <a:spcBef>
                    <a:spcPts val="545"/>
                  </a:spcBef>
                  <a:buFont typeface="Lucida Grande"/>
                  <a:buChar char="-"/>
                  <a:defRPr sz="1900" kern="1200">
                    <a:solidFill>
                      <a:schemeClr val="tx1"/>
                    </a:solidFill>
                    <a:latin typeface="+mn-lt"/>
                    <a:ea typeface="+mn-ea"/>
                    <a:cs typeface="+mn-cs"/>
                  </a:defRPr>
                </a:lvl5pPr>
                <a:lvl6pPr marL="2744499"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6pPr>
                <a:lvl7pPr marL="3243499"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7pPr>
                <a:lvl8pPr marL="3742499"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8pPr>
                <a:lvl9pPr marL="4241498"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9pPr>
              </a:lstStyle>
              <a:p>
                <a:pPr marL="0" indent="0">
                  <a:buNone/>
                </a:pP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Day 2: </a:t>
                </a:r>
              </a:p>
              <a:p>
                <a:pPr>
                  <a:spcBef>
                    <a:spcPts val="1800"/>
                  </a:spcBef>
                </a:pP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Introduction to Machine Learning and NLP</a:t>
                </a:r>
              </a:p>
              <a:p>
                <a:pPr>
                  <a:spcBef>
                    <a:spcPts val="1800"/>
                  </a:spcBef>
                </a:pP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Text Processing</a:t>
                </a:r>
              </a:p>
              <a:p>
                <a:pPr>
                  <a:spcBef>
                    <a:spcPts val="1800"/>
                  </a:spcBef>
                </a:pP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Bag of Words (</a:t>
                </a:r>
                <a:r>
                  <a:rPr lang="en-US" sz="2000" dirty="0" err="1">
                    <a:latin typeface="Amazon Ember Light" panose="020B0403020204020204" pitchFamily="34" charset="0"/>
                    <a:ea typeface="Amazon Ember Light" panose="020B0403020204020204" pitchFamily="34" charset="0"/>
                    <a:cs typeface="Amazon Ember Light" panose="020B0403020204020204" pitchFamily="34" charset="0"/>
                  </a:rPr>
                  <a:t>BoW</a:t>
                </a: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a:t>
                </a:r>
              </a:p>
              <a:p>
                <a:pPr>
                  <a:spcBef>
                    <a:spcPts val="1800"/>
                  </a:spcBef>
                </a:pP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Single Layer Neural Networks</a:t>
                </a:r>
              </a:p>
            </p:txBody>
          </p:sp>
          <p:sp>
            <p:nvSpPr>
              <p:cNvPr id="11" name="Rectangle 10">
                <a:extLst>
                  <a:ext uri="{FF2B5EF4-FFF2-40B4-BE49-F238E27FC236}">
                    <a16:creationId xmlns:a16="http://schemas.microsoft.com/office/drawing/2014/main" id="{8E0617F8-2511-C847-B3E2-C286008915F4}"/>
                  </a:ext>
                </a:extLst>
              </p:cNvPr>
              <p:cNvSpPr/>
              <p:nvPr/>
            </p:nvSpPr>
            <p:spPr>
              <a:xfrm>
                <a:off x="6402419" y="1178561"/>
                <a:ext cx="5051643" cy="595697"/>
              </a:xfrm>
              <a:prstGeom prst="rect">
                <a:avLst/>
              </a:prstGeom>
              <a:solidFill>
                <a:schemeClr val="tx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Amazon Ember Light" panose="020B0403020204020204" pitchFamily="34" charset="0"/>
                    <a:ea typeface="Amazon Ember Light" panose="020B0403020204020204" pitchFamily="34" charset="0"/>
                    <a:cs typeface="Amazon Ember Light" panose="020B0403020204020204" pitchFamily="34" charset="0"/>
                  </a:rPr>
                  <a:t>Lecture 1</a:t>
                </a:r>
              </a:p>
            </p:txBody>
          </p:sp>
        </p:grpSp>
        <p:grpSp>
          <p:nvGrpSpPr>
            <p:cNvPr id="7" name="Group 6">
              <a:extLst>
                <a:ext uri="{FF2B5EF4-FFF2-40B4-BE49-F238E27FC236}">
                  <a16:creationId xmlns:a16="http://schemas.microsoft.com/office/drawing/2014/main" id="{4A331A7D-BF05-8B4D-BADE-780A4787ECE1}"/>
                </a:ext>
              </a:extLst>
            </p:cNvPr>
            <p:cNvGrpSpPr/>
            <p:nvPr/>
          </p:nvGrpSpPr>
          <p:grpSpPr>
            <a:xfrm>
              <a:off x="8400186" y="1178561"/>
              <a:ext cx="3487688" cy="4731172"/>
              <a:chOff x="6402419" y="1178561"/>
              <a:chExt cx="5051644" cy="4731172"/>
            </a:xfrm>
            <a:effectLst>
              <a:outerShdw blurRad="50800" dist="38100" algn="l" rotWithShape="0">
                <a:prstClr val="black">
                  <a:alpha val="40000"/>
                </a:prstClr>
              </a:outerShdw>
            </a:effectLst>
          </p:grpSpPr>
          <p:sp>
            <p:nvSpPr>
              <p:cNvPr id="8" name="Text Placeholder 2">
                <a:extLst>
                  <a:ext uri="{FF2B5EF4-FFF2-40B4-BE49-F238E27FC236}">
                    <a16:creationId xmlns:a16="http://schemas.microsoft.com/office/drawing/2014/main" id="{09F7E4FC-CBC4-0D4B-A7D1-901BC85AA45C}"/>
                  </a:ext>
                </a:extLst>
              </p:cNvPr>
              <p:cNvSpPr txBox="1">
                <a:spLocks/>
              </p:cNvSpPr>
              <p:nvPr/>
            </p:nvSpPr>
            <p:spPr>
              <a:xfrm>
                <a:off x="6402420" y="1310105"/>
                <a:ext cx="5051643" cy="4599628"/>
              </a:xfrm>
              <a:prstGeom prst="roundRect">
                <a:avLst>
                  <a:gd name="adj" fmla="val 3274"/>
                </a:avLst>
              </a:prstGeom>
              <a:solidFill>
                <a:schemeClr val="bg1"/>
              </a:solidFill>
              <a:ln w="25400">
                <a:solidFill>
                  <a:schemeClr val="tx1"/>
                </a:solidFill>
              </a:ln>
            </p:spPr>
            <p:txBody>
              <a:bodyPr vert="horz"/>
              <a:lstStyle>
                <a:lvl1pPr marL="249500" indent="-249500" algn="l" defTabSz="997999" rtl="0" eaLnBrk="1" latinLnBrk="0" hangingPunct="1">
                  <a:lnSpc>
                    <a:spcPct val="100000"/>
                  </a:lnSpc>
                  <a:spcBef>
                    <a:spcPts val="800"/>
                  </a:spcBef>
                  <a:buFont typeface="Arial" panose="020B0604020202020204" pitchFamily="34" charset="0"/>
                  <a:buChar char="•"/>
                  <a:defRPr sz="3000" kern="1200">
                    <a:solidFill>
                      <a:schemeClr val="tx1"/>
                    </a:solidFill>
                    <a:latin typeface="+mn-lt"/>
                    <a:ea typeface="+mn-ea"/>
                    <a:cs typeface="+mn-cs"/>
                  </a:defRPr>
                </a:lvl1pPr>
                <a:lvl2pPr marL="685457" indent="-228486" algn="l" defTabSz="997999" rtl="0" eaLnBrk="1" latinLnBrk="0" hangingPunct="1">
                  <a:lnSpc>
                    <a:spcPct val="100000"/>
                  </a:lnSpc>
                  <a:spcBef>
                    <a:spcPts val="800"/>
                  </a:spcBef>
                  <a:buFont typeface="Wingdings" charset="2"/>
                  <a:buChar char="§"/>
                  <a:defRPr sz="2600" kern="1200">
                    <a:solidFill>
                      <a:schemeClr val="tx1"/>
                    </a:solidFill>
                    <a:latin typeface="+mn-lt"/>
                    <a:ea typeface="+mn-ea"/>
                    <a:cs typeface="+mn-cs"/>
                  </a:defRPr>
                </a:lvl2pPr>
                <a:lvl3pPr marL="1142428" indent="-228486" algn="l" defTabSz="997999" rtl="0" eaLnBrk="1" latinLnBrk="0" hangingPunct="1">
                  <a:lnSpc>
                    <a:spcPct val="100000"/>
                  </a:lnSpc>
                  <a:spcBef>
                    <a:spcPts val="800"/>
                  </a:spcBef>
                  <a:buFont typeface="Lucida Grande"/>
                  <a:buChar char="-"/>
                  <a:defRPr sz="2200" kern="1200">
                    <a:solidFill>
                      <a:schemeClr val="tx1"/>
                    </a:solidFill>
                    <a:latin typeface="+mn-lt"/>
                    <a:ea typeface="+mn-ea"/>
                    <a:cs typeface="+mn-cs"/>
                  </a:defRPr>
                </a:lvl3pPr>
                <a:lvl4pPr marL="1599399" indent="-228486" algn="l" defTabSz="997999" rtl="0" eaLnBrk="1" latinLnBrk="0" hangingPunct="1">
                  <a:lnSpc>
                    <a:spcPct val="90000"/>
                  </a:lnSpc>
                  <a:spcBef>
                    <a:spcPts val="545"/>
                  </a:spcBef>
                  <a:buFont typeface="Lucida Grande"/>
                  <a:buChar char="-"/>
                  <a:defRPr sz="1900" kern="1200">
                    <a:solidFill>
                      <a:schemeClr val="tx1"/>
                    </a:solidFill>
                    <a:latin typeface="+mn-lt"/>
                    <a:ea typeface="+mn-ea"/>
                    <a:cs typeface="+mn-cs"/>
                  </a:defRPr>
                </a:lvl4pPr>
                <a:lvl5pPr marL="2056370" indent="-228486" algn="l" defTabSz="997999" rtl="0" eaLnBrk="1" latinLnBrk="0" hangingPunct="1">
                  <a:lnSpc>
                    <a:spcPct val="90000"/>
                  </a:lnSpc>
                  <a:spcBef>
                    <a:spcPts val="545"/>
                  </a:spcBef>
                  <a:buFont typeface="Lucida Grande"/>
                  <a:buChar char="-"/>
                  <a:defRPr sz="1900" kern="1200">
                    <a:solidFill>
                      <a:schemeClr val="tx1"/>
                    </a:solidFill>
                    <a:latin typeface="+mn-lt"/>
                    <a:ea typeface="+mn-ea"/>
                    <a:cs typeface="+mn-cs"/>
                  </a:defRPr>
                </a:lvl5pPr>
                <a:lvl6pPr marL="2744499"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6pPr>
                <a:lvl7pPr marL="3243499"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7pPr>
                <a:lvl8pPr marL="3742499"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8pPr>
                <a:lvl9pPr marL="4241498"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9pPr>
              </a:lstStyle>
              <a:p>
                <a:pPr marL="0" indent="0">
                  <a:buNone/>
                </a:pP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Day 2: </a:t>
                </a:r>
              </a:p>
              <a:p>
                <a:pPr>
                  <a:spcBef>
                    <a:spcPts val="1800"/>
                  </a:spcBef>
                </a:pP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Long Short-Term Memory Networks</a:t>
                </a:r>
              </a:p>
              <a:p>
                <a:pPr>
                  <a:spcBef>
                    <a:spcPts val="1800"/>
                  </a:spcBef>
                </a:pP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Sequence-to-sequence Models</a:t>
                </a:r>
              </a:p>
              <a:p>
                <a:pPr>
                  <a:spcBef>
                    <a:spcPts val="1800"/>
                  </a:spcBef>
                </a:pP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Transformers</a:t>
                </a:r>
              </a:p>
              <a:p>
                <a:pPr>
                  <a:spcBef>
                    <a:spcPts val="1800"/>
                  </a:spcBef>
                </a:pP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BERT</a:t>
                </a:r>
              </a:p>
            </p:txBody>
          </p:sp>
          <p:sp>
            <p:nvSpPr>
              <p:cNvPr id="9" name="Rectangle 8">
                <a:extLst>
                  <a:ext uri="{FF2B5EF4-FFF2-40B4-BE49-F238E27FC236}">
                    <a16:creationId xmlns:a16="http://schemas.microsoft.com/office/drawing/2014/main" id="{24220B03-F79E-E34D-8C1B-D47FD6E7325A}"/>
                  </a:ext>
                </a:extLst>
              </p:cNvPr>
              <p:cNvSpPr/>
              <p:nvPr/>
            </p:nvSpPr>
            <p:spPr>
              <a:xfrm>
                <a:off x="6402419" y="1178561"/>
                <a:ext cx="5051643" cy="595697"/>
              </a:xfrm>
              <a:prstGeom prst="rect">
                <a:avLst/>
              </a:prstGeom>
              <a:solidFill>
                <a:schemeClr val="tx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Amazon Ember Light" panose="020B0403020204020204" pitchFamily="34" charset="0"/>
                    <a:ea typeface="Amazon Ember Light" panose="020B0403020204020204" pitchFamily="34" charset="0"/>
                    <a:cs typeface="Amazon Ember Light" panose="020B0403020204020204" pitchFamily="34" charset="0"/>
                  </a:rPr>
                  <a:t>Lecture 3</a:t>
                </a:r>
              </a:p>
            </p:txBody>
          </p:sp>
        </p:grpSp>
      </p:grpSp>
    </p:spTree>
    <p:extLst>
      <p:ext uri="{BB962C8B-B14F-4D97-AF65-F5344CB8AC3E}">
        <p14:creationId xmlns:p14="http://schemas.microsoft.com/office/powerpoint/2010/main" val="12156874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EAD5F91-F97A-5F41-A21E-3EB716E0788F}"/>
              </a:ext>
            </a:extLst>
          </p:cNvPr>
          <p:cNvSpPr>
            <a:spLocks noGrp="1"/>
          </p:cNvSpPr>
          <p:nvPr>
            <p:ph type="body" sz="quarter" idx="10"/>
          </p:nvPr>
        </p:nvSpPr>
        <p:spPr>
          <a:xfrm>
            <a:off x="1336964" y="1836544"/>
            <a:ext cx="9518073" cy="2735457"/>
          </a:xfrm>
        </p:spPr>
        <p:txBody>
          <a:bodyPr/>
          <a:lstStyle/>
          <a:p>
            <a:r>
              <a:rPr lang="en-US" sz="4800" b="1"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Model Evaluation</a:t>
            </a:r>
          </a:p>
        </p:txBody>
      </p:sp>
    </p:spTree>
    <p:extLst>
      <p:ext uri="{BB962C8B-B14F-4D97-AF65-F5344CB8AC3E}">
        <p14:creationId xmlns:p14="http://schemas.microsoft.com/office/powerpoint/2010/main" val="21705265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Pentagon 98">
            <a:extLst>
              <a:ext uri="{FF2B5EF4-FFF2-40B4-BE49-F238E27FC236}">
                <a16:creationId xmlns:a16="http://schemas.microsoft.com/office/drawing/2014/main" id="{4D8415BD-AA5B-FB47-A1B7-EB82A511706D}"/>
              </a:ext>
            </a:extLst>
          </p:cNvPr>
          <p:cNvSpPr/>
          <p:nvPr/>
        </p:nvSpPr>
        <p:spPr bwMode="ltGray">
          <a:xfrm>
            <a:off x="957713" y="1400935"/>
            <a:ext cx="10514528" cy="4378609"/>
          </a:xfrm>
          <a:prstGeom prst="homePlate">
            <a:avLst>
              <a:gd name="adj" fmla="val 12270"/>
            </a:avLst>
          </a:prstGeom>
          <a:solidFill>
            <a:schemeClr val="tx1">
              <a:lumMod val="20000"/>
              <a:lumOff val="80000"/>
            </a:schemeClr>
          </a:solidFill>
          <a:ln w="57150" cap="flat" cmpd="sng" algn="ctr">
            <a:solidFill>
              <a:schemeClr val="bg1"/>
            </a:solidFill>
            <a:prstDash val="solid"/>
            <a:round/>
            <a:headEnd type="none" w="med" len="med"/>
            <a:tailEnd type="none" w="med" len="med"/>
          </a:ln>
          <a:effectLst/>
        </p:spPr>
        <p:txBody>
          <a:bodyPr vert="horz" wrap="square" lIns="91440" tIns="180000" rIns="91440" bIns="45720" numCol="1" rtlCol="0" anchor="t" anchorCtr="0" compatLnSpc="1">
            <a:prstTxWarp prst="textNoShape">
              <a:avLst/>
            </a:prstTxWarp>
          </a:bodyPr>
          <a:lstStyle/>
          <a:p>
            <a:pPr marL="266700" indent="-4763" eaLnBrk="0" fontAlgn="base" hangingPunct="0">
              <a:spcAft>
                <a:spcPct val="0"/>
              </a:spcAft>
              <a:buClr>
                <a:schemeClr val="accent1"/>
              </a:buClr>
            </a:pPr>
            <a:endParaRPr kumimoji="1" lang="en-US" sz="9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00" name="Pentagon 99">
            <a:extLst>
              <a:ext uri="{FF2B5EF4-FFF2-40B4-BE49-F238E27FC236}">
                <a16:creationId xmlns:a16="http://schemas.microsoft.com/office/drawing/2014/main" id="{0B862CB1-93B3-C942-AB67-3F0F134F7637}"/>
              </a:ext>
            </a:extLst>
          </p:cNvPr>
          <p:cNvSpPr/>
          <p:nvPr/>
        </p:nvSpPr>
        <p:spPr bwMode="white">
          <a:xfrm>
            <a:off x="555331" y="1711577"/>
            <a:ext cx="10924553" cy="4199019"/>
          </a:xfrm>
          <a:prstGeom prst="homePlate">
            <a:avLst>
              <a:gd name="adj" fmla="val 5609"/>
            </a:avLst>
          </a:prstGeom>
          <a:solidFill>
            <a:schemeClr val="bg1">
              <a:alpha val="62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fontAlgn="base">
              <a:spcAft>
                <a:spcPts val="600"/>
              </a:spcAft>
              <a:buClr>
                <a:schemeClr val="accent1"/>
              </a:buClr>
            </a:pPr>
            <a:endParaRPr kumimoji="1" lang="en-US" sz="14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 name="Title 1">
            <a:extLst>
              <a:ext uri="{FF2B5EF4-FFF2-40B4-BE49-F238E27FC236}">
                <a16:creationId xmlns:a16="http://schemas.microsoft.com/office/drawing/2014/main" id="{103BB298-400B-A340-99C0-DE2253050599}"/>
              </a:ext>
            </a:extLst>
          </p:cNvPr>
          <p:cNvSpPr>
            <a:spLocks noGrp="1"/>
          </p:cNvSpPr>
          <p:nvPr>
            <p:ph type="title"/>
          </p:nvPr>
        </p:nvSpPr>
        <p:spPr/>
        <p:txBody>
          <a:bodyPr/>
          <a:lstStyle/>
          <a:p>
            <a:r>
              <a:rPr lang="en-US" b="1" dirty="0">
                <a:latin typeface="Amazon Ember Light" panose="020B0403020204020204" pitchFamily="34" charset="0"/>
                <a:ea typeface="Amazon Ember Light" panose="020B0403020204020204" pitchFamily="34" charset="0"/>
                <a:cs typeface="Amazon Ember Light" panose="020B0403020204020204" pitchFamily="34" charset="0"/>
              </a:rPr>
              <a:t>Regression Metrics</a:t>
            </a:r>
          </a:p>
        </p:txBody>
      </p:sp>
      <p:grpSp>
        <p:nvGrpSpPr>
          <p:cNvPr id="55" name="Group 54">
            <a:extLst>
              <a:ext uri="{FF2B5EF4-FFF2-40B4-BE49-F238E27FC236}">
                <a16:creationId xmlns:a16="http://schemas.microsoft.com/office/drawing/2014/main" id="{E6C1BEAE-6472-574D-B103-3F7349640813}"/>
              </a:ext>
            </a:extLst>
          </p:cNvPr>
          <p:cNvGrpSpPr/>
          <p:nvPr/>
        </p:nvGrpSpPr>
        <p:grpSpPr>
          <a:xfrm>
            <a:off x="5775823" y="1876108"/>
            <a:ext cx="5221109" cy="1200329"/>
            <a:chOff x="5775823" y="1876108"/>
            <a:chExt cx="5221109" cy="1200329"/>
          </a:xfrm>
        </p:grpSpPr>
        <p:sp>
          <p:nvSpPr>
            <p:cNvPr id="56" name="TextBox 55">
              <a:extLst>
                <a:ext uri="{FF2B5EF4-FFF2-40B4-BE49-F238E27FC236}">
                  <a16:creationId xmlns:a16="http://schemas.microsoft.com/office/drawing/2014/main" id="{5CA8C8FE-1F62-BE49-969A-5A55E9635DF5}"/>
                </a:ext>
              </a:extLst>
            </p:cNvPr>
            <p:cNvSpPr txBox="1"/>
            <p:nvPr/>
          </p:nvSpPr>
          <p:spPr>
            <a:xfrm>
              <a:off x="5775823" y="1876108"/>
              <a:ext cx="4483668" cy="1200329"/>
            </a:xfrm>
            <a:prstGeom prst="rect">
              <a:avLst/>
            </a:prstGeom>
            <a:noFill/>
          </p:spPr>
          <p:txBody>
            <a:bodyPr wrap="square" rtlCol="0">
              <a:spAutoFit/>
            </a:bodyPr>
            <a:lstStyle/>
            <a:p>
              <a:r>
                <a:rPr lang="en-US" dirty="0">
                  <a:latin typeface="Amazon Ember Light" panose="020B0403020204020204" pitchFamily="34" charset="0"/>
                  <a:ea typeface="Amazon Ember Light" panose="020B0403020204020204" pitchFamily="34" charset="0"/>
                  <a:cs typeface="Amazon Ember Light" panose="020B0403020204020204" pitchFamily="34" charset="0"/>
                </a:rPr>
                <a:t>	</a:t>
              </a:r>
              <a:r>
                <a:rPr lang="en-US" sz="1800" dirty="0">
                  <a:latin typeface="Amazon Ember Light" panose="020B0403020204020204" pitchFamily="34" charset="0"/>
                  <a:ea typeface="Amazon Ember Light" panose="020B0403020204020204" pitchFamily="34" charset="0"/>
                  <a:cs typeface="Amazon Ember Light" panose="020B0403020204020204" pitchFamily="34" charset="0"/>
                </a:rPr>
                <a:t>: Data values</a:t>
              </a:r>
            </a:p>
            <a:p>
              <a:r>
                <a:rPr lang="en-US" sz="1800" dirty="0">
                  <a:latin typeface="Amazon Ember Light" panose="020B0403020204020204" pitchFamily="34" charset="0"/>
                  <a:ea typeface="Amazon Ember Light" panose="020B0403020204020204" pitchFamily="34" charset="0"/>
                  <a:cs typeface="Amazon Ember Light" panose="020B0403020204020204" pitchFamily="34" charset="0"/>
                </a:rPr>
                <a:t>	: Predicted values</a:t>
              </a:r>
            </a:p>
            <a:p>
              <a:r>
                <a:rPr lang="en-US" sz="1800" dirty="0">
                  <a:latin typeface="Amazon Ember Light" panose="020B0403020204020204" pitchFamily="34" charset="0"/>
                  <a:ea typeface="Amazon Ember Light" panose="020B0403020204020204" pitchFamily="34" charset="0"/>
                  <a:cs typeface="Amazon Ember Light" panose="020B0403020204020204" pitchFamily="34" charset="0"/>
                </a:rPr>
                <a:t>	: Mean value of data values, </a:t>
              </a:r>
              <a:endParaRPr lang="en-US" sz="1600" dirty="0">
                <a:latin typeface="Amazon Ember Light" panose="020B0403020204020204" pitchFamily="34" charset="0"/>
                <a:ea typeface="Amazon Ember Light" panose="020B0403020204020204" pitchFamily="34" charset="0"/>
                <a:cs typeface="Amazon Ember Light" panose="020B0403020204020204" pitchFamily="34" charset="0"/>
              </a:endParaRPr>
            </a:p>
            <a:p>
              <a:r>
                <a:rPr lang="en-US" sz="1800" dirty="0">
                  <a:latin typeface="Amazon Ember Light" panose="020B0403020204020204" pitchFamily="34" charset="0"/>
                  <a:ea typeface="Amazon Ember Light" panose="020B0403020204020204" pitchFamily="34" charset="0"/>
                  <a:cs typeface="Amazon Ember Light" panose="020B0403020204020204" pitchFamily="34" charset="0"/>
                </a:rPr>
                <a:t>	: Number of data records</a:t>
              </a:r>
            </a:p>
          </p:txBody>
        </p:sp>
        <p:pic>
          <p:nvPicPr>
            <p:cNvPr id="58" name="Picture 57">
              <a:extLst>
                <a:ext uri="{FF2B5EF4-FFF2-40B4-BE49-F238E27FC236}">
                  <a16:creationId xmlns:a16="http://schemas.microsoft.com/office/drawing/2014/main" id="{C903B0E3-7638-804D-A512-CE2A511A0BAB}"/>
                </a:ext>
              </a:extLst>
            </p:cNvPr>
            <p:cNvPicPr>
              <a:picLocks noChangeAspect="1"/>
            </p:cNvPicPr>
            <p:nvPr/>
          </p:nvPicPr>
          <p:blipFill>
            <a:blip r:embed="rId3"/>
            <a:stretch>
              <a:fillRect/>
            </a:stretch>
          </p:blipFill>
          <p:spPr>
            <a:xfrm>
              <a:off x="9717109" y="2294875"/>
              <a:ext cx="1279823" cy="618479"/>
            </a:xfrm>
            <a:prstGeom prst="rect">
              <a:avLst/>
            </a:prstGeom>
          </p:spPr>
        </p:pic>
        <p:pic>
          <p:nvPicPr>
            <p:cNvPr id="59" name="Picture 58">
              <a:extLst>
                <a:ext uri="{FF2B5EF4-FFF2-40B4-BE49-F238E27FC236}">
                  <a16:creationId xmlns:a16="http://schemas.microsoft.com/office/drawing/2014/main" id="{A5C6E8F0-2192-B949-871D-015901FDBD71}"/>
                </a:ext>
              </a:extLst>
            </p:cNvPr>
            <p:cNvPicPr>
              <a:picLocks noChangeAspect="1"/>
            </p:cNvPicPr>
            <p:nvPr/>
          </p:nvPicPr>
          <p:blipFill>
            <a:blip r:embed="rId4"/>
            <a:stretch>
              <a:fillRect/>
            </a:stretch>
          </p:blipFill>
          <p:spPr>
            <a:xfrm>
              <a:off x="6464457" y="1878200"/>
              <a:ext cx="307085" cy="269483"/>
            </a:xfrm>
            <a:prstGeom prst="rect">
              <a:avLst/>
            </a:prstGeom>
          </p:spPr>
        </p:pic>
        <p:pic>
          <p:nvPicPr>
            <p:cNvPr id="60" name="Picture 59">
              <a:extLst>
                <a:ext uri="{FF2B5EF4-FFF2-40B4-BE49-F238E27FC236}">
                  <a16:creationId xmlns:a16="http://schemas.microsoft.com/office/drawing/2014/main" id="{9108B499-7BD4-A349-8F11-3C45B65FBD54}"/>
                </a:ext>
              </a:extLst>
            </p:cNvPr>
            <p:cNvPicPr>
              <a:picLocks noChangeAspect="1"/>
            </p:cNvPicPr>
            <p:nvPr/>
          </p:nvPicPr>
          <p:blipFill>
            <a:blip r:embed="rId5"/>
            <a:stretch>
              <a:fillRect/>
            </a:stretch>
          </p:blipFill>
          <p:spPr>
            <a:xfrm>
              <a:off x="6452349" y="2183165"/>
              <a:ext cx="307086" cy="269484"/>
            </a:xfrm>
            <a:prstGeom prst="rect">
              <a:avLst/>
            </a:prstGeom>
          </p:spPr>
        </p:pic>
        <p:pic>
          <p:nvPicPr>
            <p:cNvPr id="61" name="Picture 60">
              <a:extLst>
                <a:ext uri="{FF2B5EF4-FFF2-40B4-BE49-F238E27FC236}">
                  <a16:creationId xmlns:a16="http://schemas.microsoft.com/office/drawing/2014/main" id="{F82FE4D3-5BCB-9D41-A04F-E2EA5465F8B7}"/>
                </a:ext>
              </a:extLst>
            </p:cNvPr>
            <p:cNvPicPr>
              <a:picLocks noChangeAspect="1"/>
            </p:cNvPicPr>
            <p:nvPr/>
          </p:nvPicPr>
          <p:blipFill>
            <a:blip r:embed="rId6"/>
            <a:stretch>
              <a:fillRect/>
            </a:stretch>
          </p:blipFill>
          <p:spPr>
            <a:xfrm>
              <a:off x="6462937" y="2550329"/>
              <a:ext cx="106412" cy="183265"/>
            </a:xfrm>
            <a:prstGeom prst="rect">
              <a:avLst/>
            </a:prstGeom>
          </p:spPr>
        </p:pic>
        <p:pic>
          <p:nvPicPr>
            <p:cNvPr id="62" name="Picture 61">
              <a:extLst>
                <a:ext uri="{FF2B5EF4-FFF2-40B4-BE49-F238E27FC236}">
                  <a16:creationId xmlns:a16="http://schemas.microsoft.com/office/drawing/2014/main" id="{96D07A8C-C83B-F940-BFA8-9C5B61AAEE56}"/>
                </a:ext>
              </a:extLst>
            </p:cNvPr>
            <p:cNvPicPr>
              <a:picLocks noChangeAspect="1"/>
            </p:cNvPicPr>
            <p:nvPr/>
          </p:nvPicPr>
          <p:blipFill>
            <a:blip r:embed="rId7"/>
            <a:stretch>
              <a:fillRect/>
            </a:stretch>
          </p:blipFill>
          <p:spPr>
            <a:xfrm>
              <a:off x="6454572" y="2831274"/>
              <a:ext cx="128618" cy="115756"/>
            </a:xfrm>
            <a:prstGeom prst="rect">
              <a:avLst/>
            </a:prstGeom>
          </p:spPr>
        </p:pic>
      </p:grpSp>
      <p:graphicFrame>
        <p:nvGraphicFramePr>
          <p:cNvPr id="63" name="Table 62">
            <a:extLst>
              <a:ext uri="{FF2B5EF4-FFF2-40B4-BE49-F238E27FC236}">
                <a16:creationId xmlns:a16="http://schemas.microsoft.com/office/drawing/2014/main" id="{773D8E56-432E-3E4F-ABBE-976D3B0AF0C5}"/>
              </a:ext>
            </a:extLst>
          </p:cNvPr>
          <p:cNvGraphicFramePr>
            <a:graphicFrameLocks noGrp="1"/>
          </p:cNvGraphicFramePr>
          <p:nvPr/>
        </p:nvGraphicFramePr>
        <p:xfrm>
          <a:off x="1072139" y="1638647"/>
          <a:ext cx="5233216" cy="3812898"/>
        </p:xfrm>
        <a:graphic>
          <a:graphicData uri="http://schemas.openxmlformats.org/drawingml/2006/table">
            <a:tbl>
              <a:tblPr firstRow="1" bandRow="1">
                <a:tableStyleId>{5C22544A-7EE6-4342-B048-85BDC9FD1C3A}</a:tableStyleId>
              </a:tblPr>
              <a:tblGrid>
                <a:gridCol w="2505725">
                  <a:extLst>
                    <a:ext uri="{9D8B030D-6E8A-4147-A177-3AD203B41FA5}">
                      <a16:colId xmlns:a16="http://schemas.microsoft.com/office/drawing/2014/main" val="1725729869"/>
                    </a:ext>
                  </a:extLst>
                </a:gridCol>
                <a:gridCol w="2727491">
                  <a:extLst>
                    <a:ext uri="{9D8B030D-6E8A-4147-A177-3AD203B41FA5}">
                      <a16:colId xmlns:a16="http://schemas.microsoft.com/office/drawing/2014/main" val="3620867233"/>
                    </a:ext>
                  </a:extLst>
                </a:gridCol>
              </a:tblGrid>
              <a:tr h="557596">
                <a:tc>
                  <a:txBody>
                    <a:bodyPr/>
                    <a:lstStyle/>
                    <a:p>
                      <a:pPr algn="ctr"/>
                      <a:r>
                        <a:rPr lang="en-US" sz="2000" b="0" i="0" dirty="0">
                          <a:latin typeface="Amazon Ember Light" panose="020B0403020204020204" pitchFamily="34" charset="0"/>
                          <a:ea typeface="Amazon Ember Light" panose="020B0403020204020204" pitchFamily="34" charset="0"/>
                          <a:cs typeface="Amazon Ember Light" panose="020B0403020204020204" pitchFamily="34" charset="0"/>
                        </a:rPr>
                        <a:t>Metrics</a:t>
                      </a:r>
                    </a:p>
                  </a:txBody>
                  <a:tcPr anchor="ctr">
                    <a:lnB w="12700" cap="flat" cmpd="sng" algn="ctr">
                      <a:solidFill>
                        <a:schemeClr val="tx1"/>
                      </a:solidFill>
                      <a:prstDash val="solid"/>
                      <a:round/>
                      <a:headEnd type="none" w="med" len="med"/>
                      <a:tailEnd type="none" w="med" len="med"/>
                    </a:lnB>
                    <a:solidFill>
                      <a:schemeClr val="tx1"/>
                    </a:solidFill>
                  </a:tcPr>
                </a:tc>
                <a:tc>
                  <a:txBody>
                    <a:bodyPr/>
                    <a:lstStyle/>
                    <a:p>
                      <a:pPr algn="ctr"/>
                      <a:r>
                        <a:rPr lang="en-US" sz="2000" b="0" i="0" dirty="0">
                          <a:latin typeface="Amazon Ember Light" panose="020B0403020204020204" pitchFamily="34" charset="0"/>
                          <a:ea typeface="Amazon Ember Light" panose="020B0403020204020204" pitchFamily="34" charset="0"/>
                          <a:cs typeface="Amazon Ember Light" panose="020B0403020204020204" pitchFamily="34" charset="0"/>
                        </a:rPr>
                        <a:t>Equations</a:t>
                      </a:r>
                    </a:p>
                  </a:txBody>
                  <a:tcPr anchor="ctr">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3729781550"/>
                  </a:ext>
                </a:extLst>
              </a:tr>
              <a:tr h="824048">
                <a:tc>
                  <a:txBody>
                    <a:bodyPr/>
                    <a:lstStyle/>
                    <a:p>
                      <a:pPr algn="ctr"/>
                      <a:r>
                        <a:rPr lang="en-US" b="0" i="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Mean Squared Error (MSE)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b="0" i="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34760207"/>
                  </a:ext>
                </a:extLst>
              </a:tr>
              <a:tr h="746095">
                <a:tc>
                  <a:txBody>
                    <a:bodyPr/>
                    <a:lstStyle/>
                    <a:p>
                      <a:pPr algn="ctr"/>
                      <a:r>
                        <a:rPr lang="en-US" b="0" i="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Root Mean Squared Error (RMSE)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b="0" i="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77641130"/>
                  </a:ext>
                </a:extLst>
              </a:tr>
              <a:tr h="770759">
                <a:tc>
                  <a:txBody>
                    <a:bodyPr/>
                    <a:lstStyle/>
                    <a:p>
                      <a:pPr algn="ctr"/>
                      <a:r>
                        <a:rPr lang="en-US" b="0" i="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Mean Absolute Error (MAE)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b="0" i="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0208479"/>
                  </a:ext>
                </a:extLst>
              </a:tr>
              <a:tr h="746095">
                <a:tc>
                  <a:txBody>
                    <a:bodyPr/>
                    <a:lstStyle/>
                    <a:p>
                      <a:pPr algn="ctr"/>
                      <a:endParaRPr lang="en-US" b="0" i="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endParaRPr>
                    </a:p>
                    <a:p>
                      <a:pPr algn="ctr"/>
                      <a:r>
                        <a:rPr lang="en-US" b="0" i="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R Squared (R</a:t>
                      </a:r>
                      <a:r>
                        <a:rPr lang="en-US" b="0" i="0" baseline="3000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2</a:t>
                      </a:r>
                      <a:r>
                        <a:rPr lang="en-US" b="0" i="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a:t>
                      </a:r>
                    </a:p>
                    <a:p>
                      <a:pPr algn="ctr"/>
                      <a:endParaRPr lang="en-US" b="0" i="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b="0" i="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55806773"/>
                  </a:ext>
                </a:extLst>
              </a:tr>
            </a:tbl>
          </a:graphicData>
        </a:graphic>
      </p:graphicFrame>
      <p:cxnSp>
        <p:nvCxnSpPr>
          <p:cNvPr id="42" name="Straight Connector 41">
            <a:extLst>
              <a:ext uri="{FF2B5EF4-FFF2-40B4-BE49-F238E27FC236}">
                <a16:creationId xmlns:a16="http://schemas.microsoft.com/office/drawing/2014/main" id="{4264EB6A-8A7F-7A49-BD4F-73489E28CC51}"/>
              </a:ext>
            </a:extLst>
          </p:cNvPr>
          <p:cNvCxnSpPr/>
          <p:nvPr/>
        </p:nvCxnSpPr>
        <p:spPr>
          <a:xfrm flipV="1">
            <a:off x="6879905" y="3451101"/>
            <a:ext cx="0" cy="1948117"/>
          </a:xfrm>
          <a:prstGeom prst="line">
            <a:avLst/>
          </a:prstGeom>
          <a:solidFill>
            <a:schemeClr val="tx1"/>
          </a:solidFill>
          <a:ln>
            <a:solidFill>
              <a:srgbClr val="51504F"/>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FA587367-4CDE-A649-AD24-BE3C6A647FF8}"/>
              </a:ext>
            </a:extLst>
          </p:cNvPr>
          <p:cNvCxnSpPr/>
          <p:nvPr/>
        </p:nvCxnSpPr>
        <p:spPr>
          <a:xfrm>
            <a:off x="6879905" y="5387752"/>
            <a:ext cx="4038540" cy="0"/>
          </a:xfrm>
          <a:prstGeom prst="line">
            <a:avLst/>
          </a:prstGeom>
          <a:solidFill>
            <a:schemeClr val="tx1"/>
          </a:solidFill>
          <a:ln>
            <a:solidFill>
              <a:srgbClr val="51504F"/>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50D6CDDE-09B0-D64A-AC1C-1B3BE36F8F70}"/>
              </a:ext>
            </a:extLst>
          </p:cNvPr>
          <p:cNvCxnSpPr/>
          <p:nvPr/>
        </p:nvCxnSpPr>
        <p:spPr>
          <a:xfrm flipV="1">
            <a:off x="6879905" y="3633807"/>
            <a:ext cx="3949266" cy="1512616"/>
          </a:xfrm>
          <a:prstGeom prst="line">
            <a:avLst/>
          </a:prstGeom>
          <a:solidFill>
            <a:schemeClr val="tx1"/>
          </a:solidFill>
          <a:ln w="38100">
            <a:solidFill>
              <a:schemeClr val="accent3"/>
            </a:solidFill>
            <a:prstDash val="solid"/>
          </a:ln>
        </p:spPr>
        <p:style>
          <a:lnRef idx="3">
            <a:schemeClr val="accent4"/>
          </a:lnRef>
          <a:fillRef idx="0">
            <a:schemeClr val="accent4"/>
          </a:fillRef>
          <a:effectRef idx="2">
            <a:schemeClr val="accent4"/>
          </a:effectRef>
          <a:fontRef idx="minor">
            <a:schemeClr val="tx1"/>
          </a:fontRef>
        </p:style>
      </p:cxnSp>
      <p:pic>
        <p:nvPicPr>
          <p:cNvPr id="77" name="Picture 76">
            <a:extLst>
              <a:ext uri="{FF2B5EF4-FFF2-40B4-BE49-F238E27FC236}">
                <a16:creationId xmlns:a16="http://schemas.microsoft.com/office/drawing/2014/main" id="{A81AA685-B970-414B-A0A1-FE6AEF7A55D3}"/>
              </a:ext>
            </a:extLst>
          </p:cNvPr>
          <p:cNvPicPr>
            <a:picLocks noChangeAspect="1"/>
          </p:cNvPicPr>
          <p:nvPr/>
        </p:nvPicPr>
        <p:blipFill>
          <a:blip r:embed="rId8"/>
          <a:stretch>
            <a:fillRect/>
          </a:stretch>
        </p:blipFill>
        <p:spPr>
          <a:xfrm>
            <a:off x="9005609" y="5503809"/>
            <a:ext cx="128915" cy="115345"/>
          </a:xfrm>
          <a:prstGeom prst="rect">
            <a:avLst/>
          </a:prstGeom>
        </p:spPr>
      </p:pic>
      <p:pic>
        <p:nvPicPr>
          <p:cNvPr id="78" name="Picture 77">
            <a:extLst>
              <a:ext uri="{FF2B5EF4-FFF2-40B4-BE49-F238E27FC236}">
                <a16:creationId xmlns:a16="http://schemas.microsoft.com/office/drawing/2014/main" id="{BFC66FCB-33A1-D340-8FAE-54F018C74039}"/>
              </a:ext>
            </a:extLst>
          </p:cNvPr>
          <p:cNvPicPr>
            <a:picLocks noChangeAspect="1"/>
          </p:cNvPicPr>
          <p:nvPr/>
        </p:nvPicPr>
        <p:blipFill>
          <a:blip r:embed="rId9"/>
          <a:stretch>
            <a:fillRect/>
          </a:stretch>
        </p:blipFill>
        <p:spPr>
          <a:xfrm>
            <a:off x="6722465" y="3358274"/>
            <a:ext cx="115344" cy="162839"/>
          </a:xfrm>
          <a:prstGeom prst="rect">
            <a:avLst/>
          </a:prstGeom>
        </p:spPr>
      </p:pic>
      <p:pic>
        <p:nvPicPr>
          <p:cNvPr id="79" name="Picture 78">
            <a:extLst>
              <a:ext uri="{FF2B5EF4-FFF2-40B4-BE49-F238E27FC236}">
                <a16:creationId xmlns:a16="http://schemas.microsoft.com/office/drawing/2014/main" id="{57EF1E58-0F19-5743-B62B-7C8D53B9A573}"/>
              </a:ext>
            </a:extLst>
          </p:cNvPr>
          <p:cNvPicPr>
            <a:picLocks noChangeAspect="1"/>
          </p:cNvPicPr>
          <p:nvPr/>
        </p:nvPicPr>
        <p:blipFill>
          <a:blip r:embed="rId10"/>
          <a:stretch>
            <a:fillRect/>
          </a:stretch>
        </p:blipFill>
        <p:spPr>
          <a:xfrm>
            <a:off x="6533091" y="3813421"/>
            <a:ext cx="308793" cy="264679"/>
          </a:xfrm>
          <a:prstGeom prst="rect">
            <a:avLst/>
          </a:prstGeom>
        </p:spPr>
      </p:pic>
      <p:pic>
        <p:nvPicPr>
          <p:cNvPr id="80" name="Picture 79">
            <a:extLst>
              <a:ext uri="{FF2B5EF4-FFF2-40B4-BE49-F238E27FC236}">
                <a16:creationId xmlns:a16="http://schemas.microsoft.com/office/drawing/2014/main" id="{65A3D616-5BA2-8843-8C4B-F388A26FB95A}"/>
              </a:ext>
            </a:extLst>
          </p:cNvPr>
          <p:cNvPicPr>
            <a:picLocks noChangeAspect="1"/>
          </p:cNvPicPr>
          <p:nvPr/>
        </p:nvPicPr>
        <p:blipFill>
          <a:blip r:embed="rId11"/>
          <a:stretch>
            <a:fillRect/>
          </a:stretch>
        </p:blipFill>
        <p:spPr>
          <a:xfrm>
            <a:off x="6535522" y="4159985"/>
            <a:ext cx="308793" cy="264679"/>
          </a:xfrm>
          <a:prstGeom prst="rect">
            <a:avLst/>
          </a:prstGeom>
        </p:spPr>
      </p:pic>
      <p:cxnSp>
        <p:nvCxnSpPr>
          <p:cNvPr id="91" name="Straight Connector 90">
            <a:extLst>
              <a:ext uri="{FF2B5EF4-FFF2-40B4-BE49-F238E27FC236}">
                <a16:creationId xmlns:a16="http://schemas.microsoft.com/office/drawing/2014/main" id="{7D89BC2C-2A2B-3E40-B7CC-56AF48BBB035}"/>
              </a:ext>
            </a:extLst>
          </p:cNvPr>
          <p:cNvCxnSpPr>
            <a:cxnSpLocks/>
          </p:cNvCxnSpPr>
          <p:nvPr/>
        </p:nvCxnSpPr>
        <p:spPr>
          <a:xfrm flipV="1">
            <a:off x="7338987" y="4980590"/>
            <a:ext cx="0" cy="151048"/>
          </a:xfrm>
          <a:prstGeom prst="line">
            <a:avLst/>
          </a:prstGeom>
          <a:ln w="25400" cap="rnd" cmpd="sng">
            <a:solidFill>
              <a:schemeClr val="accent6"/>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BEFF3026-8B56-3141-BB24-7D0ABF6CA838}"/>
              </a:ext>
            </a:extLst>
          </p:cNvPr>
          <p:cNvCxnSpPr>
            <a:cxnSpLocks/>
          </p:cNvCxnSpPr>
          <p:nvPr/>
        </p:nvCxnSpPr>
        <p:spPr>
          <a:xfrm>
            <a:off x="7738727" y="4529319"/>
            <a:ext cx="0" cy="286036"/>
          </a:xfrm>
          <a:prstGeom prst="line">
            <a:avLst/>
          </a:prstGeom>
          <a:ln w="25400" cap="rnd" cmpd="sng">
            <a:solidFill>
              <a:schemeClr val="accent6"/>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813BD6F7-3DDD-DD4F-BE31-310341641645}"/>
              </a:ext>
            </a:extLst>
          </p:cNvPr>
          <p:cNvCxnSpPr>
            <a:cxnSpLocks/>
          </p:cNvCxnSpPr>
          <p:nvPr/>
        </p:nvCxnSpPr>
        <p:spPr>
          <a:xfrm flipV="1">
            <a:off x="9595641" y="4132051"/>
            <a:ext cx="5080" cy="321841"/>
          </a:xfrm>
          <a:prstGeom prst="line">
            <a:avLst/>
          </a:prstGeom>
          <a:ln w="25400" cap="rnd" cmpd="sng">
            <a:solidFill>
              <a:schemeClr val="accent6"/>
            </a:solidFill>
            <a:headEnd type="oval"/>
            <a:tailEnd type="none" w="lg" len="lg"/>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90A6E6EB-4DB3-8E45-BFE4-B1297BAAE6F3}"/>
              </a:ext>
            </a:extLst>
          </p:cNvPr>
          <p:cNvCxnSpPr>
            <a:cxnSpLocks/>
          </p:cNvCxnSpPr>
          <p:nvPr/>
        </p:nvCxnSpPr>
        <p:spPr>
          <a:xfrm flipV="1">
            <a:off x="7681179" y="4837687"/>
            <a:ext cx="0" cy="179280"/>
          </a:xfrm>
          <a:prstGeom prst="line">
            <a:avLst/>
          </a:prstGeom>
          <a:ln w="25400" cap="rnd" cmpd="sng">
            <a:solidFill>
              <a:schemeClr val="accent6"/>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25674E49-A51D-5543-9AF0-05E7E2054EF2}"/>
              </a:ext>
            </a:extLst>
          </p:cNvPr>
          <p:cNvCxnSpPr>
            <a:cxnSpLocks/>
          </p:cNvCxnSpPr>
          <p:nvPr/>
        </p:nvCxnSpPr>
        <p:spPr>
          <a:xfrm>
            <a:off x="9702853" y="3690455"/>
            <a:ext cx="0" cy="368410"/>
          </a:xfrm>
          <a:prstGeom prst="line">
            <a:avLst/>
          </a:prstGeom>
          <a:ln w="25400" cap="rnd" cmpd="sng">
            <a:solidFill>
              <a:schemeClr val="accent6"/>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133F4506-C743-B645-A41F-34C06ECB25DC}"/>
              </a:ext>
            </a:extLst>
          </p:cNvPr>
          <p:cNvCxnSpPr>
            <a:cxnSpLocks/>
          </p:cNvCxnSpPr>
          <p:nvPr/>
        </p:nvCxnSpPr>
        <p:spPr>
          <a:xfrm flipV="1">
            <a:off x="8899175" y="4389285"/>
            <a:ext cx="0" cy="223454"/>
          </a:xfrm>
          <a:prstGeom prst="line">
            <a:avLst/>
          </a:prstGeom>
          <a:ln w="25400" cap="rnd" cmpd="sng">
            <a:solidFill>
              <a:schemeClr val="accent6"/>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755D9361-5B1F-F649-ADC4-69DB7ACF7215}"/>
              </a:ext>
            </a:extLst>
          </p:cNvPr>
          <p:cNvCxnSpPr>
            <a:cxnSpLocks/>
          </p:cNvCxnSpPr>
          <p:nvPr/>
        </p:nvCxnSpPr>
        <p:spPr>
          <a:xfrm flipV="1">
            <a:off x="8342105" y="4577634"/>
            <a:ext cx="0" cy="260053"/>
          </a:xfrm>
          <a:prstGeom prst="line">
            <a:avLst/>
          </a:prstGeom>
          <a:ln w="25400" cap="rnd" cmpd="sng">
            <a:solidFill>
              <a:schemeClr val="accent6"/>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C75A62C0-AFFD-8648-9045-F7D46EEF85F9}"/>
              </a:ext>
            </a:extLst>
          </p:cNvPr>
          <p:cNvCxnSpPr>
            <a:cxnSpLocks/>
          </p:cNvCxnSpPr>
          <p:nvPr/>
        </p:nvCxnSpPr>
        <p:spPr>
          <a:xfrm>
            <a:off x="9100364" y="3994438"/>
            <a:ext cx="0" cy="312807"/>
          </a:xfrm>
          <a:prstGeom prst="line">
            <a:avLst/>
          </a:prstGeom>
          <a:ln w="25400" cap="rnd" cmpd="sng">
            <a:solidFill>
              <a:schemeClr val="accent6"/>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81717E54-C01F-D94A-8438-C2E417858D7C}"/>
              </a:ext>
            </a:extLst>
          </p:cNvPr>
          <p:cNvCxnSpPr>
            <a:cxnSpLocks/>
          </p:cNvCxnSpPr>
          <p:nvPr/>
        </p:nvCxnSpPr>
        <p:spPr>
          <a:xfrm>
            <a:off x="10388957" y="3490900"/>
            <a:ext cx="0" cy="290871"/>
          </a:xfrm>
          <a:prstGeom prst="line">
            <a:avLst/>
          </a:prstGeom>
          <a:ln w="25400" cap="rnd" cmpd="sng">
            <a:solidFill>
              <a:schemeClr val="accent6"/>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26" name="Flowchart: Connector 35">
            <a:extLst>
              <a:ext uri="{FF2B5EF4-FFF2-40B4-BE49-F238E27FC236}">
                <a16:creationId xmlns:a16="http://schemas.microsoft.com/office/drawing/2014/main" id="{4211385D-827F-E94C-99D4-78200C24FAFC}"/>
              </a:ext>
            </a:extLst>
          </p:cNvPr>
          <p:cNvSpPr/>
          <p:nvPr/>
        </p:nvSpPr>
        <p:spPr>
          <a:xfrm>
            <a:off x="8307926" y="4797737"/>
            <a:ext cx="68358" cy="79599"/>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31" name="Flowchart: Connector 42">
            <a:extLst>
              <a:ext uri="{FF2B5EF4-FFF2-40B4-BE49-F238E27FC236}">
                <a16:creationId xmlns:a16="http://schemas.microsoft.com/office/drawing/2014/main" id="{2988F76D-E85C-5148-9A16-022E24F161BE}"/>
              </a:ext>
            </a:extLst>
          </p:cNvPr>
          <p:cNvSpPr/>
          <p:nvPr/>
        </p:nvSpPr>
        <p:spPr>
          <a:xfrm>
            <a:off x="8871879" y="4565229"/>
            <a:ext cx="68358" cy="79599"/>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34" name="Flowchart: Connector 45">
            <a:extLst>
              <a:ext uri="{FF2B5EF4-FFF2-40B4-BE49-F238E27FC236}">
                <a16:creationId xmlns:a16="http://schemas.microsoft.com/office/drawing/2014/main" id="{08AACC0A-A221-D947-95AD-41F450A9ABE1}"/>
              </a:ext>
            </a:extLst>
          </p:cNvPr>
          <p:cNvSpPr/>
          <p:nvPr/>
        </p:nvSpPr>
        <p:spPr>
          <a:xfrm>
            <a:off x="9066185" y="3954639"/>
            <a:ext cx="68358" cy="79599"/>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37" name="Flowchart: Connector 70">
            <a:extLst>
              <a:ext uri="{FF2B5EF4-FFF2-40B4-BE49-F238E27FC236}">
                <a16:creationId xmlns:a16="http://schemas.microsoft.com/office/drawing/2014/main" id="{DA2BC2D2-F7CA-1740-9DA5-440AC4478E70}"/>
              </a:ext>
            </a:extLst>
          </p:cNvPr>
          <p:cNvSpPr/>
          <p:nvPr/>
        </p:nvSpPr>
        <p:spPr>
          <a:xfrm>
            <a:off x="9566542" y="4418331"/>
            <a:ext cx="68358" cy="79599"/>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38" name="Flowchart: Connector 71">
            <a:extLst>
              <a:ext uri="{FF2B5EF4-FFF2-40B4-BE49-F238E27FC236}">
                <a16:creationId xmlns:a16="http://schemas.microsoft.com/office/drawing/2014/main" id="{762CFF69-026C-2E42-AA80-7BF824A9753A}"/>
              </a:ext>
            </a:extLst>
          </p:cNvPr>
          <p:cNvSpPr/>
          <p:nvPr/>
        </p:nvSpPr>
        <p:spPr>
          <a:xfrm>
            <a:off x="9673310" y="3651588"/>
            <a:ext cx="68358" cy="79599"/>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40" name="Flowchart: Connector 73">
            <a:extLst>
              <a:ext uri="{FF2B5EF4-FFF2-40B4-BE49-F238E27FC236}">
                <a16:creationId xmlns:a16="http://schemas.microsoft.com/office/drawing/2014/main" id="{4DB64F35-A163-8942-B2DF-8623CBD269F3}"/>
              </a:ext>
            </a:extLst>
          </p:cNvPr>
          <p:cNvSpPr/>
          <p:nvPr/>
        </p:nvSpPr>
        <p:spPr>
          <a:xfrm>
            <a:off x="10359858" y="3451101"/>
            <a:ext cx="68358" cy="79599"/>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4" name="Flowchart: Connector 33">
            <a:extLst>
              <a:ext uri="{FF2B5EF4-FFF2-40B4-BE49-F238E27FC236}">
                <a16:creationId xmlns:a16="http://schemas.microsoft.com/office/drawing/2014/main" id="{EA21B929-71E6-524D-84AE-268479B9F543}"/>
              </a:ext>
            </a:extLst>
          </p:cNvPr>
          <p:cNvSpPr/>
          <p:nvPr/>
        </p:nvSpPr>
        <p:spPr>
          <a:xfrm>
            <a:off x="7704548" y="4492956"/>
            <a:ext cx="68358" cy="79599"/>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3" name="Flowchart: Connector 32">
            <a:extLst>
              <a:ext uri="{FF2B5EF4-FFF2-40B4-BE49-F238E27FC236}">
                <a16:creationId xmlns:a16="http://schemas.microsoft.com/office/drawing/2014/main" id="{2C5751DA-309F-8B48-8B79-EA6B0F7266CD}"/>
              </a:ext>
            </a:extLst>
          </p:cNvPr>
          <p:cNvSpPr/>
          <p:nvPr/>
        </p:nvSpPr>
        <p:spPr>
          <a:xfrm>
            <a:off x="7652080" y="4980590"/>
            <a:ext cx="68358" cy="79599"/>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1" name="Flowchart: Connector 30">
            <a:extLst>
              <a:ext uri="{FF2B5EF4-FFF2-40B4-BE49-F238E27FC236}">
                <a16:creationId xmlns:a16="http://schemas.microsoft.com/office/drawing/2014/main" id="{D2E5BA41-D786-6041-BC24-54F2ECFA63D7}"/>
              </a:ext>
            </a:extLst>
          </p:cNvPr>
          <p:cNvSpPr/>
          <p:nvPr/>
        </p:nvSpPr>
        <p:spPr>
          <a:xfrm>
            <a:off x="7306812" y="5096674"/>
            <a:ext cx="68358" cy="79599"/>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pic>
        <p:nvPicPr>
          <p:cNvPr id="12" name="Picture 11">
            <a:extLst>
              <a:ext uri="{FF2B5EF4-FFF2-40B4-BE49-F238E27FC236}">
                <a16:creationId xmlns:a16="http://schemas.microsoft.com/office/drawing/2014/main" id="{474C0072-2653-184E-8907-3F612A3FB299}"/>
              </a:ext>
            </a:extLst>
          </p:cNvPr>
          <p:cNvPicPr>
            <a:picLocks noChangeAspect="1"/>
          </p:cNvPicPr>
          <p:nvPr/>
        </p:nvPicPr>
        <p:blipFill>
          <a:blip r:embed="rId12"/>
          <a:stretch>
            <a:fillRect/>
          </a:stretch>
        </p:blipFill>
        <p:spPr>
          <a:xfrm>
            <a:off x="3621645" y="3852228"/>
            <a:ext cx="2367432" cy="590382"/>
          </a:xfrm>
          <a:prstGeom prst="rect">
            <a:avLst/>
          </a:prstGeom>
        </p:spPr>
      </p:pic>
      <p:pic>
        <p:nvPicPr>
          <p:cNvPr id="13" name="Picture 12">
            <a:extLst>
              <a:ext uri="{FF2B5EF4-FFF2-40B4-BE49-F238E27FC236}">
                <a16:creationId xmlns:a16="http://schemas.microsoft.com/office/drawing/2014/main" id="{735E6E4C-2047-5645-9414-F4A303DAA18C}"/>
              </a:ext>
            </a:extLst>
          </p:cNvPr>
          <p:cNvPicPr>
            <a:picLocks noChangeAspect="1"/>
          </p:cNvPicPr>
          <p:nvPr/>
        </p:nvPicPr>
        <p:blipFill>
          <a:blip r:embed="rId13"/>
          <a:stretch>
            <a:fillRect/>
          </a:stretch>
        </p:blipFill>
        <p:spPr>
          <a:xfrm>
            <a:off x="3621645" y="2311941"/>
            <a:ext cx="2543033" cy="608381"/>
          </a:xfrm>
          <a:prstGeom prst="rect">
            <a:avLst/>
          </a:prstGeom>
        </p:spPr>
      </p:pic>
      <p:pic>
        <p:nvPicPr>
          <p:cNvPr id="14" name="Picture 13">
            <a:extLst>
              <a:ext uri="{FF2B5EF4-FFF2-40B4-BE49-F238E27FC236}">
                <a16:creationId xmlns:a16="http://schemas.microsoft.com/office/drawing/2014/main" id="{3C47A352-1E6C-0C4F-81F9-06C1526B3C38}"/>
              </a:ext>
            </a:extLst>
          </p:cNvPr>
          <p:cNvPicPr>
            <a:picLocks noChangeAspect="1"/>
          </p:cNvPicPr>
          <p:nvPr/>
        </p:nvPicPr>
        <p:blipFill>
          <a:blip r:embed="rId14"/>
          <a:stretch>
            <a:fillRect/>
          </a:stretch>
        </p:blipFill>
        <p:spPr>
          <a:xfrm>
            <a:off x="3621949" y="3079077"/>
            <a:ext cx="2282438" cy="647853"/>
          </a:xfrm>
          <a:prstGeom prst="rect">
            <a:avLst/>
          </a:prstGeom>
        </p:spPr>
      </p:pic>
      <p:pic>
        <p:nvPicPr>
          <p:cNvPr id="15" name="Picture 14">
            <a:extLst>
              <a:ext uri="{FF2B5EF4-FFF2-40B4-BE49-F238E27FC236}">
                <a16:creationId xmlns:a16="http://schemas.microsoft.com/office/drawing/2014/main" id="{81FC4E9D-25FF-2F44-9841-6757D35CFED0}"/>
              </a:ext>
            </a:extLst>
          </p:cNvPr>
          <p:cNvPicPr>
            <a:picLocks noChangeAspect="1"/>
          </p:cNvPicPr>
          <p:nvPr/>
        </p:nvPicPr>
        <p:blipFill>
          <a:blip r:embed="rId15"/>
          <a:stretch>
            <a:fillRect/>
          </a:stretch>
        </p:blipFill>
        <p:spPr>
          <a:xfrm>
            <a:off x="3621322" y="4709248"/>
            <a:ext cx="2603186" cy="559953"/>
          </a:xfrm>
          <a:prstGeom prst="rect">
            <a:avLst/>
          </a:prstGeom>
        </p:spPr>
      </p:pic>
      <p:cxnSp>
        <p:nvCxnSpPr>
          <p:cNvPr id="4" name="Straight Connector 3">
            <a:extLst>
              <a:ext uri="{FF2B5EF4-FFF2-40B4-BE49-F238E27FC236}">
                <a16:creationId xmlns:a16="http://schemas.microsoft.com/office/drawing/2014/main" id="{22679521-B078-4A4E-B5C3-7A383DFF9D99}"/>
              </a:ext>
            </a:extLst>
          </p:cNvPr>
          <p:cNvCxnSpPr>
            <a:stCxn id="34" idx="2"/>
          </p:cNvCxnSpPr>
          <p:nvPr/>
        </p:nvCxnSpPr>
        <p:spPr>
          <a:xfrm flipH="1" flipV="1">
            <a:off x="6879904" y="3994438"/>
            <a:ext cx="2186281" cy="1"/>
          </a:xfrm>
          <a:prstGeom prst="line">
            <a:avLst/>
          </a:prstGeom>
          <a:ln w="952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4C96EFDC-BBE6-6B4F-BD68-BEAED7333238}"/>
              </a:ext>
            </a:extLst>
          </p:cNvPr>
          <p:cNvCxnSpPr/>
          <p:nvPr/>
        </p:nvCxnSpPr>
        <p:spPr>
          <a:xfrm flipH="1" flipV="1">
            <a:off x="6886911" y="4283050"/>
            <a:ext cx="2186281" cy="1"/>
          </a:xfrm>
          <a:prstGeom prst="line">
            <a:avLst/>
          </a:prstGeom>
          <a:ln w="952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CA84F37D-22A9-6E4C-87EC-ADE037D08E47}"/>
              </a:ext>
            </a:extLst>
          </p:cNvPr>
          <p:cNvCxnSpPr/>
          <p:nvPr/>
        </p:nvCxnSpPr>
        <p:spPr>
          <a:xfrm flipV="1">
            <a:off x="8092868" y="3994185"/>
            <a:ext cx="0" cy="275731"/>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90C97EE7-1BCE-8043-A463-6D7A9A07DE6C}"/>
              </a:ext>
            </a:extLst>
          </p:cNvPr>
          <p:cNvPicPr>
            <a:picLocks noChangeAspect="1"/>
          </p:cNvPicPr>
          <p:nvPr/>
        </p:nvPicPr>
        <p:blipFill>
          <a:blip r:embed="rId16"/>
          <a:stretch>
            <a:fillRect/>
          </a:stretch>
        </p:blipFill>
        <p:spPr>
          <a:xfrm>
            <a:off x="7793119" y="3675273"/>
            <a:ext cx="737371" cy="224417"/>
          </a:xfrm>
          <a:prstGeom prst="rect">
            <a:avLst/>
          </a:prstGeom>
        </p:spPr>
      </p:pic>
      <p:sp>
        <p:nvSpPr>
          <p:cNvPr id="3" name="Rectangle 2"/>
          <p:cNvSpPr/>
          <p:nvPr/>
        </p:nvSpPr>
        <p:spPr>
          <a:xfrm>
            <a:off x="986288" y="3028812"/>
            <a:ext cx="5426915" cy="2703107"/>
          </a:xfrm>
          <a:prstGeom prst="rect">
            <a:avLst/>
          </a:prstGeom>
          <a:solidFill>
            <a:srgbClr val="F0F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0F0F0"/>
              </a:solidFill>
            </a:endParaRPr>
          </a:p>
        </p:txBody>
      </p:sp>
    </p:spTree>
    <p:extLst>
      <p:ext uri="{BB962C8B-B14F-4D97-AF65-F5344CB8AC3E}">
        <p14:creationId xmlns:p14="http://schemas.microsoft.com/office/powerpoint/2010/main" val="2963000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7218AD-E89E-9B48-8CBD-22E6B49809BE}"/>
              </a:ext>
            </a:extLst>
          </p:cNvPr>
          <p:cNvSpPr>
            <a:spLocks noGrp="1"/>
          </p:cNvSpPr>
          <p:nvPr>
            <p:ph type="title"/>
          </p:nvPr>
        </p:nvSpPr>
        <p:spPr/>
        <p:txBody>
          <a:bodyPr/>
          <a:lstStyle/>
          <a:p>
            <a:r>
              <a:rPr lang="en-US" b="1" dirty="0">
                <a:latin typeface="Amazon Ember Light" panose="020B0403020204020204" pitchFamily="34" charset="0"/>
                <a:ea typeface="Amazon Ember Light" panose="020B0403020204020204" pitchFamily="34" charset="0"/>
                <a:cs typeface="Amazon Ember Light" panose="020B0403020204020204" pitchFamily="34" charset="0"/>
              </a:rPr>
              <a:t>Classification Metrics</a:t>
            </a:r>
          </a:p>
        </p:txBody>
      </p:sp>
      <p:sp>
        <p:nvSpPr>
          <p:cNvPr id="18" name="Pentagon 17">
            <a:extLst>
              <a:ext uri="{FF2B5EF4-FFF2-40B4-BE49-F238E27FC236}">
                <a16:creationId xmlns:a16="http://schemas.microsoft.com/office/drawing/2014/main" id="{D0A0F87E-6101-0041-A23C-5120C546C6A2}"/>
              </a:ext>
            </a:extLst>
          </p:cNvPr>
          <p:cNvSpPr/>
          <p:nvPr/>
        </p:nvSpPr>
        <p:spPr bwMode="ltGray">
          <a:xfrm>
            <a:off x="957713" y="1400935"/>
            <a:ext cx="10514528" cy="4378609"/>
          </a:xfrm>
          <a:prstGeom prst="homePlate">
            <a:avLst>
              <a:gd name="adj" fmla="val 12270"/>
            </a:avLst>
          </a:prstGeom>
          <a:solidFill>
            <a:schemeClr val="tx1">
              <a:lumMod val="20000"/>
              <a:lumOff val="80000"/>
            </a:schemeClr>
          </a:solidFill>
          <a:ln w="57150" cap="flat" cmpd="sng" algn="ctr">
            <a:solidFill>
              <a:schemeClr val="bg1"/>
            </a:solidFill>
            <a:prstDash val="solid"/>
            <a:round/>
            <a:headEnd type="none" w="med" len="med"/>
            <a:tailEnd type="none" w="med" len="med"/>
          </a:ln>
          <a:effectLst/>
        </p:spPr>
        <p:txBody>
          <a:bodyPr vert="horz" wrap="square" lIns="91440" tIns="180000" rIns="91440" bIns="45720" numCol="1" rtlCol="0" anchor="t" anchorCtr="0" compatLnSpc="1">
            <a:prstTxWarp prst="textNoShape">
              <a:avLst/>
            </a:prstTxWarp>
          </a:bodyPr>
          <a:lstStyle/>
          <a:p>
            <a:pPr marL="266700" indent="-4763" eaLnBrk="0" fontAlgn="base" hangingPunct="0">
              <a:spcAft>
                <a:spcPct val="0"/>
              </a:spcAft>
              <a:buClr>
                <a:schemeClr val="accent1"/>
              </a:buClr>
            </a:pPr>
            <a:endParaRPr kumimoji="1" lang="en-US" sz="9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82" name="Pentagon 81">
            <a:extLst>
              <a:ext uri="{FF2B5EF4-FFF2-40B4-BE49-F238E27FC236}">
                <a16:creationId xmlns:a16="http://schemas.microsoft.com/office/drawing/2014/main" id="{9A3E8D92-EED3-CB4A-BFC4-A95E0CB86FA5}"/>
              </a:ext>
            </a:extLst>
          </p:cNvPr>
          <p:cNvSpPr/>
          <p:nvPr/>
        </p:nvSpPr>
        <p:spPr bwMode="white">
          <a:xfrm>
            <a:off x="638809" y="1581602"/>
            <a:ext cx="10924553" cy="4199019"/>
          </a:xfrm>
          <a:prstGeom prst="homePlate">
            <a:avLst>
              <a:gd name="adj" fmla="val 5609"/>
            </a:avLst>
          </a:prstGeom>
          <a:solidFill>
            <a:schemeClr val="bg1">
              <a:alpha val="62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fontAlgn="base">
              <a:spcAft>
                <a:spcPts val="600"/>
              </a:spcAft>
              <a:buClr>
                <a:schemeClr val="accent1"/>
              </a:buClr>
            </a:pPr>
            <a:endParaRPr kumimoji="1" lang="en-US" sz="24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nvGrpSpPr>
          <p:cNvPr id="20" name="Group 19">
            <a:extLst>
              <a:ext uri="{FF2B5EF4-FFF2-40B4-BE49-F238E27FC236}">
                <a16:creationId xmlns:a16="http://schemas.microsoft.com/office/drawing/2014/main" id="{BC099B6A-DA8E-F540-9F6B-40AFF530E4AA}"/>
              </a:ext>
            </a:extLst>
          </p:cNvPr>
          <p:cNvGrpSpPr/>
          <p:nvPr/>
        </p:nvGrpSpPr>
        <p:grpSpPr>
          <a:xfrm>
            <a:off x="1132247" y="1580772"/>
            <a:ext cx="5030709" cy="4062349"/>
            <a:chOff x="2270419" y="1438117"/>
            <a:chExt cx="5030709" cy="4062349"/>
          </a:xfrm>
        </p:grpSpPr>
        <p:sp>
          <p:nvSpPr>
            <p:cNvPr id="21" name="Rectangle 20">
              <a:extLst>
                <a:ext uri="{FF2B5EF4-FFF2-40B4-BE49-F238E27FC236}">
                  <a16:creationId xmlns:a16="http://schemas.microsoft.com/office/drawing/2014/main" id="{892C6E46-35A9-3341-B7E4-73E447448997}"/>
                </a:ext>
              </a:extLst>
            </p:cNvPr>
            <p:cNvSpPr/>
            <p:nvPr/>
          </p:nvSpPr>
          <p:spPr>
            <a:xfrm>
              <a:off x="3390313" y="2276400"/>
              <a:ext cx="1950387" cy="1600200"/>
            </a:xfrm>
            <a:prstGeom prst="rect">
              <a:avLst/>
            </a:prstGeom>
            <a:solidFill>
              <a:srgbClr val="FFA7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2000" dirty="0">
                <a:latin typeface="Amazon Ember Light" panose="020B0403020204020204" pitchFamily="34" charset="0"/>
                <a:ea typeface="Amazon Ember Light" panose="020B0403020204020204" pitchFamily="34" charset="0"/>
                <a:cs typeface="Amazon Ember Light" panose="020B0403020204020204" pitchFamily="34" charset="0"/>
              </a:endParaRPr>
            </a:p>
            <a:p>
              <a:pPr algn="ct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True Positive</a:t>
              </a:r>
            </a:p>
          </p:txBody>
        </p:sp>
        <p:sp>
          <p:nvSpPr>
            <p:cNvPr id="22" name="Rectangle 21">
              <a:extLst>
                <a:ext uri="{FF2B5EF4-FFF2-40B4-BE49-F238E27FC236}">
                  <a16:creationId xmlns:a16="http://schemas.microsoft.com/office/drawing/2014/main" id="{17BE100A-C746-1A44-B30C-A69B8E158C08}"/>
                </a:ext>
              </a:extLst>
            </p:cNvPr>
            <p:cNvSpPr/>
            <p:nvPr/>
          </p:nvSpPr>
          <p:spPr>
            <a:xfrm>
              <a:off x="3409460" y="1900563"/>
              <a:ext cx="1927274" cy="3758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Positive</a:t>
              </a:r>
            </a:p>
          </p:txBody>
        </p:sp>
        <p:sp>
          <p:nvSpPr>
            <p:cNvPr id="23" name="Rectangle 22">
              <a:extLst>
                <a:ext uri="{FF2B5EF4-FFF2-40B4-BE49-F238E27FC236}">
                  <a16:creationId xmlns:a16="http://schemas.microsoft.com/office/drawing/2014/main" id="{634BE040-E9AD-1A4C-A965-08482CF24469}"/>
                </a:ext>
              </a:extLst>
            </p:cNvPr>
            <p:cNvSpPr/>
            <p:nvPr/>
          </p:nvSpPr>
          <p:spPr>
            <a:xfrm rot="16200000">
              <a:off x="2386306" y="4351723"/>
              <a:ext cx="1623869" cy="6736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Negative</a:t>
              </a:r>
            </a:p>
          </p:txBody>
        </p:sp>
        <p:sp>
          <p:nvSpPr>
            <p:cNvPr id="24" name="Rectangle 23">
              <a:extLst>
                <a:ext uri="{FF2B5EF4-FFF2-40B4-BE49-F238E27FC236}">
                  <a16:creationId xmlns:a16="http://schemas.microsoft.com/office/drawing/2014/main" id="{AC9A1407-9D6A-F643-9427-81972788B873}"/>
                </a:ext>
              </a:extLst>
            </p:cNvPr>
            <p:cNvSpPr/>
            <p:nvPr/>
          </p:nvSpPr>
          <p:spPr>
            <a:xfrm>
              <a:off x="5325398" y="1899782"/>
              <a:ext cx="1955409" cy="3766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Negative</a:t>
              </a:r>
            </a:p>
          </p:txBody>
        </p:sp>
        <p:sp>
          <p:nvSpPr>
            <p:cNvPr id="25" name="Rectangle 24">
              <a:extLst>
                <a:ext uri="{FF2B5EF4-FFF2-40B4-BE49-F238E27FC236}">
                  <a16:creationId xmlns:a16="http://schemas.microsoft.com/office/drawing/2014/main" id="{191187E5-BACE-0746-B5BA-4F5F5178755A}"/>
                </a:ext>
              </a:extLst>
            </p:cNvPr>
            <p:cNvSpPr/>
            <p:nvPr/>
          </p:nvSpPr>
          <p:spPr>
            <a:xfrm rot="16200000">
              <a:off x="2391953" y="2739687"/>
              <a:ext cx="1600200" cy="67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Positive</a:t>
              </a:r>
            </a:p>
          </p:txBody>
        </p:sp>
        <p:sp>
          <p:nvSpPr>
            <p:cNvPr id="26" name="Rectangle 25">
              <a:extLst>
                <a:ext uri="{FF2B5EF4-FFF2-40B4-BE49-F238E27FC236}">
                  <a16:creationId xmlns:a16="http://schemas.microsoft.com/office/drawing/2014/main" id="{B438C184-F90E-CA45-85C9-9E15ADED0816}"/>
                </a:ext>
              </a:extLst>
            </p:cNvPr>
            <p:cNvSpPr/>
            <p:nvPr/>
          </p:nvSpPr>
          <p:spPr>
            <a:xfrm>
              <a:off x="3390313" y="3876597"/>
              <a:ext cx="1955408" cy="1623869"/>
            </a:xfrm>
            <a:prstGeom prst="rect">
              <a:avLst/>
            </a:prstGeom>
            <a:solidFill>
              <a:schemeClr val="bg2">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20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a:p>
              <a:pPr algn="ctr"/>
              <a:r>
                <a:rPr lang="en-US" sz="20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False Positive</a:t>
              </a:r>
            </a:p>
          </p:txBody>
        </p:sp>
        <p:sp>
          <p:nvSpPr>
            <p:cNvPr id="27" name="Rectangle 26">
              <a:extLst>
                <a:ext uri="{FF2B5EF4-FFF2-40B4-BE49-F238E27FC236}">
                  <a16:creationId xmlns:a16="http://schemas.microsoft.com/office/drawing/2014/main" id="{A72972B8-60FC-1C42-A559-B91E789B56E1}"/>
                </a:ext>
              </a:extLst>
            </p:cNvPr>
            <p:cNvSpPr/>
            <p:nvPr/>
          </p:nvSpPr>
          <p:spPr>
            <a:xfrm>
              <a:off x="5337626" y="2288593"/>
              <a:ext cx="1955409" cy="1600200"/>
            </a:xfrm>
            <a:prstGeom prst="rect">
              <a:avLst/>
            </a:prstGeom>
            <a:solidFill>
              <a:schemeClr val="bg2">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20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a:p>
              <a:pPr algn="ctr"/>
              <a:r>
                <a:rPr lang="en-US" sz="20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False Negative</a:t>
              </a:r>
            </a:p>
          </p:txBody>
        </p:sp>
        <p:sp>
          <p:nvSpPr>
            <p:cNvPr id="28" name="Rectangle 27">
              <a:extLst>
                <a:ext uri="{FF2B5EF4-FFF2-40B4-BE49-F238E27FC236}">
                  <a16:creationId xmlns:a16="http://schemas.microsoft.com/office/drawing/2014/main" id="{C962A651-E1A1-E148-971E-427DC92BEA66}"/>
                </a:ext>
              </a:extLst>
            </p:cNvPr>
            <p:cNvSpPr/>
            <p:nvPr/>
          </p:nvSpPr>
          <p:spPr>
            <a:xfrm>
              <a:off x="5345719" y="3876598"/>
              <a:ext cx="1955409" cy="1623868"/>
            </a:xfrm>
            <a:prstGeom prst="rect">
              <a:avLst/>
            </a:prstGeom>
            <a:solidFill>
              <a:srgbClr val="FFA7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2000" dirty="0">
                <a:latin typeface="Amazon Ember Light" panose="020B0403020204020204" pitchFamily="34" charset="0"/>
                <a:ea typeface="Amazon Ember Light" panose="020B0403020204020204" pitchFamily="34" charset="0"/>
                <a:cs typeface="Amazon Ember Light" panose="020B0403020204020204" pitchFamily="34" charset="0"/>
              </a:endParaRPr>
            </a:p>
            <a:p>
              <a:pPr algn="ct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True Negative</a:t>
              </a:r>
            </a:p>
          </p:txBody>
        </p:sp>
        <p:sp>
          <p:nvSpPr>
            <p:cNvPr id="29" name="TextBox 28">
              <a:extLst>
                <a:ext uri="{FF2B5EF4-FFF2-40B4-BE49-F238E27FC236}">
                  <a16:creationId xmlns:a16="http://schemas.microsoft.com/office/drawing/2014/main" id="{75A8D026-4267-DD4E-AEF6-9CC4A0A05686}"/>
                </a:ext>
              </a:extLst>
            </p:cNvPr>
            <p:cNvSpPr txBox="1"/>
            <p:nvPr/>
          </p:nvSpPr>
          <p:spPr>
            <a:xfrm>
              <a:off x="4590185" y="1438117"/>
              <a:ext cx="1515158" cy="430887"/>
            </a:xfrm>
            <a:prstGeom prst="rect">
              <a:avLst/>
            </a:prstGeom>
            <a:noFill/>
          </p:spPr>
          <p:txBody>
            <a:bodyPr wrap="none" rtlCol="0">
              <a:spAutoFit/>
            </a:bodyPr>
            <a:lstStyle/>
            <a:p>
              <a:pPr>
                <a:spcBef>
                  <a:spcPts val="600"/>
                </a:spcBef>
                <a:spcAft>
                  <a:spcPts val="600"/>
                </a:spcAft>
              </a:pPr>
              <a:r>
                <a:rPr lang="en-US" sz="2200" dirty="0">
                  <a:latin typeface="Amazon Ember Medium" panose="020B0603020204030204" pitchFamily="34" charset="0"/>
                  <a:ea typeface="Amazon Ember Medium" panose="020B0603020204030204" pitchFamily="34" charset="0"/>
                  <a:cs typeface="Amazon Ember Medium" panose="020B0603020204030204" pitchFamily="34" charset="0"/>
                </a:rPr>
                <a:t>Prediction</a:t>
              </a:r>
            </a:p>
          </p:txBody>
        </p:sp>
        <p:sp>
          <p:nvSpPr>
            <p:cNvPr id="30" name="TextBox 29">
              <a:extLst>
                <a:ext uri="{FF2B5EF4-FFF2-40B4-BE49-F238E27FC236}">
                  <a16:creationId xmlns:a16="http://schemas.microsoft.com/office/drawing/2014/main" id="{3B4D77E3-E615-EE4F-B345-DCEA27364DF1}"/>
                </a:ext>
              </a:extLst>
            </p:cNvPr>
            <p:cNvSpPr txBox="1"/>
            <p:nvPr/>
          </p:nvSpPr>
          <p:spPr>
            <a:xfrm rot="16200000">
              <a:off x="1718666" y="3678021"/>
              <a:ext cx="1534394" cy="430887"/>
            </a:xfrm>
            <a:prstGeom prst="rect">
              <a:avLst/>
            </a:prstGeom>
            <a:noFill/>
          </p:spPr>
          <p:txBody>
            <a:bodyPr wrap="none" rtlCol="0">
              <a:spAutoFit/>
            </a:bodyPr>
            <a:lstStyle/>
            <a:p>
              <a:pPr>
                <a:spcBef>
                  <a:spcPts val="600"/>
                </a:spcBef>
                <a:spcAft>
                  <a:spcPts val="600"/>
                </a:spcAft>
              </a:pPr>
              <a:r>
                <a:rPr lang="en-US" sz="2200" dirty="0">
                  <a:latin typeface="Amazon Ember Medium" panose="020B0603020204030204" pitchFamily="34" charset="0"/>
                  <a:ea typeface="Amazon Ember Medium" panose="020B0603020204030204" pitchFamily="34" charset="0"/>
                  <a:cs typeface="Amazon Ember Medium" panose="020B0603020204030204" pitchFamily="34" charset="0"/>
                </a:rPr>
                <a:t>True State</a:t>
              </a:r>
            </a:p>
          </p:txBody>
        </p:sp>
      </p:grpSp>
      <p:sp>
        <p:nvSpPr>
          <p:cNvPr id="31" name="TextBox 30">
            <a:extLst>
              <a:ext uri="{FF2B5EF4-FFF2-40B4-BE49-F238E27FC236}">
                <a16:creationId xmlns:a16="http://schemas.microsoft.com/office/drawing/2014/main" id="{2D6E7297-83B1-2A45-90B1-7D36E66B324C}"/>
              </a:ext>
            </a:extLst>
          </p:cNvPr>
          <p:cNvSpPr txBox="1"/>
          <p:nvPr/>
        </p:nvSpPr>
        <p:spPr>
          <a:xfrm>
            <a:off x="2803013" y="3158098"/>
            <a:ext cx="678094" cy="584775"/>
          </a:xfrm>
          <a:prstGeom prst="rect">
            <a:avLst/>
          </a:prstGeom>
          <a:noFill/>
        </p:spPr>
        <p:txBody>
          <a:bodyPr wrap="square" rtlCol="0">
            <a:spAutoFit/>
          </a:bodyPr>
          <a:lstStyle/>
          <a:p>
            <a:pPr algn="ctr">
              <a:spcBef>
                <a:spcPts val="600"/>
              </a:spcBef>
              <a:spcAft>
                <a:spcPts val="600"/>
              </a:spcAft>
            </a:pPr>
            <a:r>
              <a:rPr lang="en-US" sz="32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18</a:t>
            </a:r>
          </a:p>
        </p:txBody>
      </p:sp>
      <p:sp>
        <p:nvSpPr>
          <p:cNvPr id="32" name="TextBox 31">
            <a:extLst>
              <a:ext uri="{FF2B5EF4-FFF2-40B4-BE49-F238E27FC236}">
                <a16:creationId xmlns:a16="http://schemas.microsoft.com/office/drawing/2014/main" id="{1BA52B19-E8CA-8A4E-880E-53BDF1B46F08}"/>
              </a:ext>
            </a:extLst>
          </p:cNvPr>
          <p:cNvSpPr txBox="1"/>
          <p:nvPr/>
        </p:nvSpPr>
        <p:spPr>
          <a:xfrm>
            <a:off x="2803013" y="4722539"/>
            <a:ext cx="678094" cy="584775"/>
          </a:xfrm>
          <a:prstGeom prst="rect">
            <a:avLst/>
          </a:prstGeom>
          <a:noFill/>
        </p:spPr>
        <p:txBody>
          <a:bodyPr wrap="square" rtlCol="0">
            <a:spAutoFit/>
          </a:bodyPr>
          <a:lstStyle/>
          <a:p>
            <a:pPr algn="ctr">
              <a:spcBef>
                <a:spcPts val="600"/>
              </a:spcBef>
              <a:spcAft>
                <a:spcPts val="600"/>
              </a:spcAft>
            </a:pPr>
            <a:r>
              <a:rPr lang="en-US" sz="32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1</a:t>
            </a:r>
          </a:p>
        </p:txBody>
      </p:sp>
      <p:sp>
        <p:nvSpPr>
          <p:cNvPr id="33" name="TextBox 32">
            <a:extLst>
              <a:ext uri="{FF2B5EF4-FFF2-40B4-BE49-F238E27FC236}">
                <a16:creationId xmlns:a16="http://schemas.microsoft.com/office/drawing/2014/main" id="{2C30EF69-90E7-3140-98EF-4F123B68693E}"/>
              </a:ext>
            </a:extLst>
          </p:cNvPr>
          <p:cNvSpPr txBox="1"/>
          <p:nvPr/>
        </p:nvSpPr>
        <p:spPr>
          <a:xfrm>
            <a:off x="4798868" y="4724377"/>
            <a:ext cx="678094" cy="584775"/>
          </a:xfrm>
          <a:prstGeom prst="rect">
            <a:avLst/>
          </a:prstGeom>
          <a:noFill/>
        </p:spPr>
        <p:txBody>
          <a:bodyPr wrap="square" rtlCol="0">
            <a:spAutoFit/>
          </a:bodyPr>
          <a:lstStyle/>
          <a:p>
            <a:pPr algn="ctr">
              <a:spcBef>
                <a:spcPts val="600"/>
              </a:spcBef>
              <a:spcAft>
                <a:spcPts val="600"/>
              </a:spcAft>
            </a:pPr>
            <a:r>
              <a:rPr lang="en-US" sz="32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15</a:t>
            </a:r>
          </a:p>
        </p:txBody>
      </p:sp>
      <p:sp>
        <p:nvSpPr>
          <p:cNvPr id="34" name="TextBox 33">
            <a:extLst>
              <a:ext uri="{FF2B5EF4-FFF2-40B4-BE49-F238E27FC236}">
                <a16:creationId xmlns:a16="http://schemas.microsoft.com/office/drawing/2014/main" id="{D62C05AD-E8D3-674A-977D-DF0EA8453B20}"/>
              </a:ext>
            </a:extLst>
          </p:cNvPr>
          <p:cNvSpPr txBox="1"/>
          <p:nvPr/>
        </p:nvSpPr>
        <p:spPr>
          <a:xfrm>
            <a:off x="4798868" y="3162891"/>
            <a:ext cx="678094" cy="584775"/>
          </a:xfrm>
          <a:prstGeom prst="rect">
            <a:avLst/>
          </a:prstGeom>
          <a:noFill/>
        </p:spPr>
        <p:txBody>
          <a:bodyPr wrap="square" rtlCol="0">
            <a:spAutoFit/>
          </a:bodyPr>
          <a:lstStyle/>
          <a:p>
            <a:pPr algn="ctr">
              <a:spcBef>
                <a:spcPts val="600"/>
              </a:spcBef>
              <a:spcAft>
                <a:spcPts val="600"/>
              </a:spcAft>
            </a:pPr>
            <a:r>
              <a:rPr lang="en-US" sz="32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3</a:t>
            </a:r>
          </a:p>
        </p:txBody>
      </p:sp>
      <p:sp>
        <p:nvSpPr>
          <p:cNvPr id="36" name="Rectangle 35">
            <a:extLst>
              <a:ext uri="{FF2B5EF4-FFF2-40B4-BE49-F238E27FC236}">
                <a16:creationId xmlns:a16="http://schemas.microsoft.com/office/drawing/2014/main" id="{0B1ED501-C9C6-A345-96F7-5C2BED19A1AA}"/>
              </a:ext>
            </a:extLst>
          </p:cNvPr>
          <p:cNvSpPr/>
          <p:nvPr/>
        </p:nvSpPr>
        <p:spPr>
          <a:xfrm>
            <a:off x="9348647" y="3119405"/>
            <a:ext cx="1823163" cy="523220"/>
          </a:xfrm>
          <a:prstGeom prst="rect">
            <a:avLst/>
          </a:prstGeom>
          <a:ln>
            <a:solidFill>
              <a:schemeClr val="tx1"/>
            </a:solidFill>
          </a:ln>
        </p:spPr>
        <p:txBody>
          <a:bodyPr wrap="square">
            <a:spAutoFit/>
          </a:bodyPr>
          <a:lstStyle/>
          <a:p>
            <a:r>
              <a:rPr lang="en-US" sz="1400" dirty="0">
                <a:latin typeface="Amazon Ember Light" panose="020B0403020204020204" pitchFamily="34" charset="0"/>
                <a:ea typeface="Amazon Ember Light" panose="020B0403020204020204" pitchFamily="34" charset="0"/>
                <a:cs typeface="Amazon Ember Light" panose="020B0403020204020204" pitchFamily="34" charset="0"/>
              </a:rPr>
              <a:t>         = Positive</a:t>
            </a:r>
          </a:p>
          <a:p>
            <a:r>
              <a:rPr lang="en-US" sz="1400" dirty="0">
                <a:latin typeface="Amazon Ember Light" panose="020B0403020204020204" pitchFamily="34" charset="0"/>
                <a:ea typeface="Amazon Ember Light" panose="020B0403020204020204" pitchFamily="34" charset="0"/>
                <a:cs typeface="Amazon Ember Light" panose="020B0403020204020204" pitchFamily="34" charset="0"/>
              </a:rPr>
              <a:t>         = Negative</a:t>
            </a:r>
          </a:p>
        </p:txBody>
      </p:sp>
      <p:grpSp>
        <p:nvGrpSpPr>
          <p:cNvPr id="37" name="Group 36">
            <a:extLst>
              <a:ext uri="{FF2B5EF4-FFF2-40B4-BE49-F238E27FC236}">
                <a16:creationId xmlns:a16="http://schemas.microsoft.com/office/drawing/2014/main" id="{58F043B0-1536-9148-B68F-49255141608E}"/>
              </a:ext>
            </a:extLst>
          </p:cNvPr>
          <p:cNvGrpSpPr/>
          <p:nvPr/>
        </p:nvGrpSpPr>
        <p:grpSpPr>
          <a:xfrm>
            <a:off x="6589678" y="3001756"/>
            <a:ext cx="4320647" cy="1970139"/>
            <a:chOff x="735088" y="3803904"/>
            <a:chExt cx="4320647" cy="1970139"/>
          </a:xfrm>
        </p:grpSpPr>
        <p:grpSp>
          <p:nvGrpSpPr>
            <p:cNvPr id="38" name="Group 37">
              <a:extLst>
                <a:ext uri="{FF2B5EF4-FFF2-40B4-BE49-F238E27FC236}">
                  <a16:creationId xmlns:a16="http://schemas.microsoft.com/office/drawing/2014/main" id="{2A7E3DCA-1B4C-0543-8EBB-D2BC381A289B}"/>
                </a:ext>
              </a:extLst>
            </p:cNvPr>
            <p:cNvGrpSpPr/>
            <p:nvPr/>
          </p:nvGrpSpPr>
          <p:grpSpPr>
            <a:xfrm>
              <a:off x="735088" y="3897014"/>
              <a:ext cx="4320647" cy="1789854"/>
              <a:chOff x="6493683" y="3860194"/>
              <a:chExt cx="4320647" cy="1789854"/>
            </a:xfrm>
          </p:grpSpPr>
          <p:grpSp>
            <p:nvGrpSpPr>
              <p:cNvPr id="48" name="Group 47">
                <a:extLst>
                  <a:ext uri="{FF2B5EF4-FFF2-40B4-BE49-F238E27FC236}">
                    <a16:creationId xmlns:a16="http://schemas.microsoft.com/office/drawing/2014/main" id="{B9B7476B-21DF-854A-A9A4-8CCD45E033FA}"/>
                  </a:ext>
                </a:extLst>
              </p:cNvPr>
              <p:cNvGrpSpPr/>
              <p:nvPr/>
            </p:nvGrpSpPr>
            <p:grpSpPr>
              <a:xfrm>
                <a:off x="6493683" y="3860194"/>
                <a:ext cx="4320647" cy="1789854"/>
                <a:chOff x="6500798" y="1410313"/>
                <a:chExt cx="4320647" cy="1789854"/>
              </a:xfrm>
            </p:grpSpPr>
            <p:sp>
              <p:nvSpPr>
                <p:cNvPr id="55" name="5-Point Star 54">
                  <a:extLst>
                    <a:ext uri="{FF2B5EF4-FFF2-40B4-BE49-F238E27FC236}">
                      <a16:creationId xmlns:a16="http://schemas.microsoft.com/office/drawing/2014/main" id="{CFE2E185-B8A6-C447-A4F4-E7AD9992B682}"/>
                    </a:ext>
                  </a:extLst>
                </p:cNvPr>
                <p:cNvSpPr/>
                <p:nvPr/>
              </p:nvSpPr>
              <p:spPr>
                <a:xfrm>
                  <a:off x="6756706" y="1767732"/>
                  <a:ext cx="365097" cy="342564"/>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56" name="5-Point Star 55">
                  <a:extLst>
                    <a:ext uri="{FF2B5EF4-FFF2-40B4-BE49-F238E27FC236}">
                      <a16:creationId xmlns:a16="http://schemas.microsoft.com/office/drawing/2014/main" id="{D375E95A-F9AC-7045-8E2B-6A5303B60238}"/>
                    </a:ext>
                  </a:extLst>
                </p:cNvPr>
                <p:cNvSpPr/>
                <p:nvPr/>
              </p:nvSpPr>
              <p:spPr>
                <a:xfrm>
                  <a:off x="6825433" y="2143209"/>
                  <a:ext cx="365097" cy="342564"/>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57" name="5-Point Star 56">
                  <a:extLst>
                    <a:ext uri="{FF2B5EF4-FFF2-40B4-BE49-F238E27FC236}">
                      <a16:creationId xmlns:a16="http://schemas.microsoft.com/office/drawing/2014/main" id="{ACDA67D8-9543-8A44-861E-68ACB1934FD1}"/>
                    </a:ext>
                  </a:extLst>
                </p:cNvPr>
                <p:cNvSpPr/>
                <p:nvPr/>
              </p:nvSpPr>
              <p:spPr>
                <a:xfrm>
                  <a:off x="7219146" y="2475447"/>
                  <a:ext cx="365097" cy="342564"/>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58" name="5-Point Star 57">
                  <a:extLst>
                    <a:ext uri="{FF2B5EF4-FFF2-40B4-BE49-F238E27FC236}">
                      <a16:creationId xmlns:a16="http://schemas.microsoft.com/office/drawing/2014/main" id="{42DBC6EE-615D-5E46-A11C-CFE80E672978}"/>
                    </a:ext>
                  </a:extLst>
                </p:cNvPr>
                <p:cNvSpPr/>
                <p:nvPr/>
              </p:nvSpPr>
              <p:spPr>
                <a:xfrm>
                  <a:off x="6843740" y="2719380"/>
                  <a:ext cx="365097" cy="342564"/>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59" name="5-Point Star 58">
                  <a:extLst>
                    <a:ext uri="{FF2B5EF4-FFF2-40B4-BE49-F238E27FC236}">
                      <a16:creationId xmlns:a16="http://schemas.microsoft.com/office/drawing/2014/main" id="{599D7CD3-A9DB-D14C-8CC6-983286631FCA}"/>
                    </a:ext>
                  </a:extLst>
                </p:cNvPr>
                <p:cNvSpPr/>
                <p:nvPr/>
              </p:nvSpPr>
              <p:spPr>
                <a:xfrm>
                  <a:off x="7244392" y="2077595"/>
                  <a:ext cx="365097" cy="342564"/>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60" name="5-Point Star 59">
                  <a:extLst>
                    <a:ext uri="{FF2B5EF4-FFF2-40B4-BE49-F238E27FC236}">
                      <a16:creationId xmlns:a16="http://schemas.microsoft.com/office/drawing/2014/main" id="{7CD31FCA-3BA1-5242-ACCF-D2DFA87C5CA2}"/>
                    </a:ext>
                  </a:extLst>
                </p:cNvPr>
                <p:cNvSpPr/>
                <p:nvPr/>
              </p:nvSpPr>
              <p:spPr>
                <a:xfrm>
                  <a:off x="7599479" y="2728374"/>
                  <a:ext cx="365097" cy="316241"/>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61" name="5-Point Star 60">
                  <a:extLst>
                    <a:ext uri="{FF2B5EF4-FFF2-40B4-BE49-F238E27FC236}">
                      <a16:creationId xmlns:a16="http://schemas.microsoft.com/office/drawing/2014/main" id="{399E43DE-C37D-D640-9451-217F7CD200E9}"/>
                    </a:ext>
                  </a:extLst>
                </p:cNvPr>
                <p:cNvSpPr/>
                <p:nvPr/>
              </p:nvSpPr>
              <p:spPr>
                <a:xfrm>
                  <a:off x="8056281" y="2675259"/>
                  <a:ext cx="365097" cy="342564"/>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62" name="5-Point Star 61">
                  <a:extLst>
                    <a:ext uri="{FF2B5EF4-FFF2-40B4-BE49-F238E27FC236}">
                      <a16:creationId xmlns:a16="http://schemas.microsoft.com/office/drawing/2014/main" id="{41FE3F3A-E09B-274F-B62A-D85D49043E9B}"/>
                    </a:ext>
                  </a:extLst>
                </p:cNvPr>
                <p:cNvSpPr/>
                <p:nvPr/>
              </p:nvSpPr>
              <p:spPr>
                <a:xfrm>
                  <a:off x="7340622" y="1708126"/>
                  <a:ext cx="365097" cy="342564"/>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63" name="5-Point Star 62">
                  <a:extLst>
                    <a:ext uri="{FF2B5EF4-FFF2-40B4-BE49-F238E27FC236}">
                      <a16:creationId xmlns:a16="http://schemas.microsoft.com/office/drawing/2014/main" id="{A3CF6531-BBB8-EF43-AED5-2EE6C9663C57}"/>
                    </a:ext>
                  </a:extLst>
                </p:cNvPr>
                <p:cNvSpPr/>
                <p:nvPr/>
              </p:nvSpPr>
              <p:spPr>
                <a:xfrm>
                  <a:off x="8067774" y="1604233"/>
                  <a:ext cx="202128" cy="185154"/>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64" name="5-Point Star 63">
                  <a:extLst>
                    <a:ext uri="{FF2B5EF4-FFF2-40B4-BE49-F238E27FC236}">
                      <a16:creationId xmlns:a16="http://schemas.microsoft.com/office/drawing/2014/main" id="{58623F03-DA3C-724F-959D-1911D68000E7}"/>
                    </a:ext>
                  </a:extLst>
                </p:cNvPr>
                <p:cNvSpPr/>
                <p:nvPr/>
              </p:nvSpPr>
              <p:spPr>
                <a:xfrm>
                  <a:off x="7593213" y="2083691"/>
                  <a:ext cx="365097" cy="342564"/>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65" name="Flowchart: Connector 42">
                  <a:extLst>
                    <a:ext uri="{FF2B5EF4-FFF2-40B4-BE49-F238E27FC236}">
                      <a16:creationId xmlns:a16="http://schemas.microsoft.com/office/drawing/2014/main" id="{7CB34F2C-2CD2-3C45-AA1E-C5F49D920F0A}"/>
                    </a:ext>
                  </a:extLst>
                </p:cNvPr>
                <p:cNvSpPr/>
                <p:nvPr/>
              </p:nvSpPr>
              <p:spPr>
                <a:xfrm>
                  <a:off x="9278020" y="2190576"/>
                  <a:ext cx="73133" cy="73133"/>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66" name="5-Point Star 65">
                  <a:extLst>
                    <a:ext uri="{FF2B5EF4-FFF2-40B4-BE49-F238E27FC236}">
                      <a16:creationId xmlns:a16="http://schemas.microsoft.com/office/drawing/2014/main" id="{895860DC-2507-A342-98C1-0CB6F8A03799}"/>
                    </a:ext>
                  </a:extLst>
                </p:cNvPr>
                <p:cNvSpPr/>
                <p:nvPr/>
              </p:nvSpPr>
              <p:spPr>
                <a:xfrm>
                  <a:off x="7885366" y="2355505"/>
                  <a:ext cx="365097" cy="342564"/>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67" name="Flowchart: Connector 44">
                  <a:extLst>
                    <a:ext uri="{FF2B5EF4-FFF2-40B4-BE49-F238E27FC236}">
                      <a16:creationId xmlns:a16="http://schemas.microsoft.com/office/drawing/2014/main" id="{5F93B3EB-1929-DB41-B4A0-5287351D474A}"/>
                    </a:ext>
                  </a:extLst>
                </p:cNvPr>
                <p:cNvSpPr/>
                <p:nvPr/>
              </p:nvSpPr>
              <p:spPr>
                <a:xfrm>
                  <a:off x="8649345" y="2263709"/>
                  <a:ext cx="73133" cy="73133"/>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68" name="Flowchart: Connector 45">
                  <a:extLst>
                    <a:ext uri="{FF2B5EF4-FFF2-40B4-BE49-F238E27FC236}">
                      <a16:creationId xmlns:a16="http://schemas.microsoft.com/office/drawing/2014/main" id="{6A7C74A0-CD46-D042-BC0E-2979E40E4004}"/>
                    </a:ext>
                  </a:extLst>
                </p:cNvPr>
                <p:cNvSpPr/>
                <p:nvPr/>
              </p:nvSpPr>
              <p:spPr>
                <a:xfrm>
                  <a:off x="8685912" y="2022381"/>
                  <a:ext cx="73133" cy="73133"/>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69" name="Flowchart: Connector 46">
                  <a:extLst>
                    <a:ext uri="{FF2B5EF4-FFF2-40B4-BE49-F238E27FC236}">
                      <a16:creationId xmlns:a16="http://schemas.microsoft.com/office/drawing/2014/main" id="{CCAB9FF5-1FCF-E34C-8B31-451F04413261}"/>
                    </a:ext>
                  </a:extLst>
                </p:cNvPr>
                <p:cNvSpPr/>
                <p:nvPr/>
              </p:nvSpPr>
              <p:spPr>
                <a:xfrm>
                  <a:off x="8847081" y="2444873"/>
                  <a:ext cx="73133" cy="73133"/>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70" name="Flowchart: Connector 47">
                  <a:extLst>
                    <a:ext uri="{FF2B5EF4-FFF2-40B4-BE49-F238E27FC236}">
                      <a16:creationId xmlns:a16="http://schemas.microsoft.com/office/drawing/2014/main" id="{743A7E55-6BC0-7943-B9F1-E5BD2F049A70}"/>
                    </a:ext>
                  </a:extLst>
                </p:cNvPr>
                <p:cNvSpPr/>
                <p:nvPr/>
              </p:nvSpPr>
              <p:spPr>
                <a:xfrm>
                  <a:off x="8523102" y="2885525"/>
                  <a:ext cx="73133" cy="73133"/>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71" name="Flowchart: Connector 71">
                  <a:extLst>
                    <a:ext uri="{FF2B5EF4-FFF2-40B4-BE49-F238E27FC236}">
                      <a16:creationId xmlns:a16="http://schemas.microsoft.com/office/drawing/2014/main" id="{946C2337-D8FD-E94A-B574-7E14AE827C6E}"/>
                    </a:ext>
                  </a:extLst>
                </p:cNvPr>
                <p:cNvSpPr/>
                <p:nvPr/>
              </p:nvSpPr>
              <p:spPr>
                <a:xfrm>
                  <a:off x="8510667" y="1537865"/>
                  <a:ext cx="73133" cy="73133"/>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72" name="Flowchart: Connector 72">
                  <a:extLst>
                    <a:ext uri="{FF2B5EF4-FFF2-40B4-BE49-F238E27FC236}">
                      <a16:creationId xmlns:a16="http://schemas.microsoft.com/office/drawing/2014/main" id="{513794B3-1935-314B-BE8C-868FCC4208DC}"/>
                    </a:ext>
                  </a:extLst>
                </p:cNvPr>
                <p:cNvSpPr/>
                <p:nvPr/>
              </p:nvSpPr>
              <p:spPr>
                <a:xfrm>
                  <a:off x="8964799" y="1684404"/>
                  <a:ext cx="73133" cy="73133"/>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cxnSp>
              <p:nvCxnSpPr>
                <p:cNvPr id="73" name="Straight Connector 72">
                  <a:extLst>
                    <a:ext uri="{FF2B5EF4-FFF2-40B4-BE49-F238E27FC236}">
                      <a16:creationId xmlns:a16="http://schemas.microsoft.com/office/drawing/2014/main" id="{3EBEBBEA-1207-AA4D-8641-1B744EB81625}"/>
                    </a:ext>
                  </a:extLst>
                </p:cNvPr>
                <p:cNvCxnSpPr/>
                <p:nvPr/>
              </p:nvCxnSpPr>
              <p:spPr>
                <a:xfrm flipV="1">
                  <a:off x="6500798" y="1410313"/>
                  <a:ext cx="0" cy="1789854"/>
                </a:xfrm>
                <a:prstGeom prst="line">
                  <a:avLst/>
                </a:prstGeom>
                <a:ln>
                  <a:solidFill>
                    <a:srgbClr val="51504F"/>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342A6BA3-937F-B14D-96F5-B1DCF53883ED}"/>
                    </a:ext>
                  </a:extLst>
                </p:cNvPr>
                <p:cNvCxnSpPr/>
                <p:nvPr/>
              </p:nvCxnSpPr>
              <p:spPr>
                <a:xfrm>
                  <a:off x="6500799" y="3189631"/>
                  <a:ext cx="4320646" cy="0"/>
                </a:xfrm>
                <a:prstGeom prst="line">
                  <a:avLst/>
                </a:prstGeom>
                <a:ln>
                  <a:solidFill>
                    <a:srgbClr val="51504F"/>
                  </a:solidFill>
                </a:ln>
              </p:spPr>
              <p:style>
                <a:lnRef idx="1">
                  <a:schemeClr val="accent1"/>
                </a:lnRef>
                <a:fillRef idx="0">
                  <a:schemeClr val="accent1"/>
                </a:fillRef>
                <a:effectRef idx="0">
                  <a:schemeClr val="accent1"/>
                </a:effectRef>
                <a:fontRef idx="minor">
                  <a:schemeClr val="tx1"/>
                </a:fontRef>
              </p:style>
            </p:cxnSp>
            <p:sp>
              <p:nvSpPr>
                <p:cNvPr id="75" name="Flowchart: Connector 83">
                  <a:extLst>
                    <a:ext uri="{FF2B5EF4-FFF2-40B4-BE49-F238E27FC236}">
                      <a16:creationId xmlns:a16="http://schemas.microsoft.com/office/drawing/2014/main" id="{2BC666FD-1BB7-284F-AE6A-2B5C7C8A9781}"/>
                    </a:ext>
                  </a:extLst>
                </p:cNvPr>
                <p:cNvSpPr/>
                <p:nvPr/>
              </p:nvSpPr>
              <p:spPr>
                <a:xfrm>
                  <a:off x="9698534" y="2248877"/>
                  <a:ext cx="73133" cy="73133"/>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76" name="Flowchart: Connector 84">
                  <a:extLst>
                    <a:ext uri="{FF2B5EF4-FFF2-40B4-BE49-F238E27FC236}">
                      <a16:creationId xmlns:a16="http://schemas.microsoft.com/office/drawing/2014/main" id="{94CDFB67-83E7-734C-A7F6-5D7AD9D28CA9}"/>
                    </a:ext>
                  </a:extLst>
                </p:cNvPr>
                <p:cNvSpPr/>
                <p:nvPr/>
              </p:nvSpPr>
              <p:spPr>
                <a:xfrm>
                  <a:off x="9582740" y="2495296"/>
                  <a:ext cx="73133" cy="73133"/>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77" name="Flowchart: Connector 85">
                  <a:extLst>
                    <a:ext uri="{FF2B5EF4-FFF2-40B4-BE49-F238E27FC236}">
                      <a16:creationId xmlns:a16="http://schemas.microsoft.com/office/drawing/2014/main" id="{75661C52-8BC7-194D-8C86-6C63C0FFCE6E}"/>
                    </a:ext>
                  </a:extLst>
                </p:cNvPr>
                <p:cNvSpPr/>
                <p:nvPr/>
              </p:nvSpPr>
              <p:spPr>
                <a:xfrm>
                  <a:off x="9351153" y="2783553"/>
                  <a:ext cx="73133" cy="73133"/>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78" name="Flowchart: Connector 86">
                  <a:extLst>
                    <a:ext uri="{FF2B5EF4-FFF2-40B4-BE49-F238E27FC236}">
                      <a16:creationId xmlns:a16="http://schemas.microsoft.com/office/drawing/2014/main" id="{EAD81893-74B8-D643-B677-EACCB0B6CB03}"/>
                    </a:ext>
                  </a:extLst>
                </p:cNvPr>
                <p:cNvSpPr/>
                <p:nvPr/>
              </p:nvSpPr>
              <p:spPr>
                <a:xfrm>
                  <a:off x="9069614" y="2508125"/>
                  <a:ext cx="73133" cy="73133"/>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sp>
            <p:nvSpPr>
              <p:cNvPr id="49" name="5-Point Star 48">
                <a:extLst>
                  <a:ext uri="{FF2B5EF4-FFF2-40B4-BE49-F238E27FC236}">
                    <a16:creationId xmlns:a16="http://schemas.microsoft.com/office/drawing/2014/main" id="{D90F3333-F8F3-384A-A8F4-E098FD7E6CEE}"/>
                  </a:ext>
                </a:extLst>
              </p:cNvPr>
              <p:cNvSpPr/>
              <p:nvPr/>
            </p:nvSpPr>
            <p:spPr>
              <a:xfrm>
                <a:off x="8279339" y="4635800"/>
                <a:ext cx="202128" cy="185154"/>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50" name="Flowchart: Connector 85">
                <a:extLst>
                  <a:ext uri="{FF2B5EF4-FFF2-40B4-BE49-F238E27FC236}">
                    <a16:creationId xmlns:a16="http://schemas.microsoft.com/office/drawing/2014/main" id="{35C7F1B4-E468-9043-812F-F03C46327BC0}"/>
                  </a:ext>
                </a:extLst>
              </p:cNvPr>
              <p:cNvSpPr/>
              <p:nvPr/>
            </p:nvSpPr>
            <p:spPr>
              <a:xfrm>
                <a:off x="8789850" y="5081034"/>
                <a:ext cx="73133" cy="73133"/>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51" name="Flowchart: Connector 85">
                <a:extLst>
                  <a:ext uri="{FF2B5EF4-FFF2-40B4-BE49-F238E27FC236}">
                    <a16:creationId xmlns:a16="http://schemas.microsoft.com/office/drawing/2014/main" id="{664D9C68-D918-1D41-9967-43DD78C7C3B4}"/>
                  </a:ext>
                </a:extLst>
              </p:cNvPr>
              <p:cNvSpPr/>
              <p:nvPr/>
            </p:nvSpPr>
            <p:spPr>
              <a:xfrm>
                <a:off x="9011526" y="4512994"/>
                <a:ext cx="73133" cy="73133"/>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52" name="Flowchart: Connector 85">
                <a:extLst>
                  <a:ext uri="{FF2B5EF4-FFF2-40B4-BE49-F238E27FC236}">
                    <a16:creationId xmlns:a16="http://schemas.microsoft.com/office/drawing/2014/main" id="{8969AEDF-D2B6-144F-A512-38D9EB435264}"/>
                  </a:ext>
                </a:extLst>
              </p:cNvPr>
              <p:cNvSpPr/>
              <p:nvPr/>
            </p:nvSpPr>
            <p:spPr>
              <a:xfrm>
                <a:off x="9801238" y="5122595"/>
                <a:ext cx="73133" cy="73133"/>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53" name="Flowchart: Connector 85">
                <a:extLst>
                  <a:ext uri="{FF2B5EF4-FFF2-40B4-BE49-F238E27FC236}">
                    <a16:creationId xmlns:a16="http://schemas.microsoft.com/office/drawing/2014/main" id="{B7D20D5B-3294-9F41-8A1D-F6FA6FF97971}"/>
                  </a:ext>
                </a:extLst>
              </p:cNvPr>
              <p:cNvSpPr/>
              <p:nvPr/>
            </p:nvSpPr>
            <p:spPr>
              <a:xfrm>
                <a:off x="8706723" y="4222046"/>
                <a:ext cx="73133" cy="73133"/>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54" name="Flowchart: Connector 85">
                <a:extLst>
                  <a:ext uri="{FF2B5EF4-FFF2-40B4-BE49-F238E27FC236}">
                    <a16:creationId xmlns:a16="http://schemas.microsoft.com/office/drawing/2014/main" id="{95AA8FC0-67DF-F146-9DDD-54025CEF1518}"/>
                  </a:ext>
                </a:extLst>
              </p:cNvPr>
              <p:cNvSpPr/>
              <p:nvPr/>
            </p:nvSpPr>
            <p:spPr>
              <a:xfrm>
                <a:off x="9995198" y="4873216"/>
                <a:ext cx="73133" cy="73133"/>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sp>
          <p:nvSpPr>
            <p:cNvPr id="39" name="5-Point Star 38">
              <a:extLst>
                <a:ext uri="{FF2B5EF4-FFF2-40B4-BE49-F238E27FC236}">
                  <a16:creationId xmlns:a16="http://schemas.microsoft.com/office/drawing/2014/main" id="{A1013225-DA1A-AF4C-9DEF-4A6239AE7A1F}"/>
                </a:ext>
              </a:extLst>
            </p:cNvPr>
            <p:cNvSpPr/>
            <p:nvPr/>
          </p:nvSpPr>
          <p:spPr>
            <a:xfrm>
              <a:off x="2156128" y="4387865"/>
              <a:ext cx="365097" cy="342564"/>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40" name="5-Point Star 39">
              <a:extLst>
                <a:ext uri="{FF2B5EF4-FFF2-40B4-BE49-F238E27FC236}">
                  <a16:creationId xmlns:a16="http://schemas.microsoft.com/office/drawing/2014/main" id="{06395E5A-2ED4-2746-8080-490B7E43FC7A}"/>
                </a:ext>
              </a:extLst>
            </p:cNvPr>
            <p:cNvSpPr/>
            <p:nvPr/>
          </p:nvSpPr>
          <p:spPr>
            <a:xfrm>
              <a:off x="2881703" y="5275378"/>
              <a:ext cx="365097" cy="342564"/>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41" name="5-Point Star 40">
              <a:extLst>
                <a:ext uri="{FF2B5EF4-FFF2-40B4-BE49-F238E27FC236}">
                  <a16:creationId xmlns:a16="http://schemas.microsoft.com/office/drawing/2014/main" id="{1603294F-EDFD-FF40-8AB3-483C14A7E39B}"/>
                </a:ext>
              </a:extLst>
            </p:cNvPr>
            <p:cNvSpPr/>
            <p:nvPr/>
          </p:nvSpPr>
          <p:spPr>
            <a:xfrm>
              <a:off x="2788058" y="4908685"/>
              <a:ext cx="202128" cy="185154"/>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42" name="5-Point Star 41">
              <a:extLst>
                <a:ext uri="{FF2B5EF4-FFF2-40B4-BE49-F238E27FC236}">
                  <a16:creationId xmlns:a16="http://schemas.microsoft.com/office/drawing/2014/main" id="{DD10FC52-BEB5-5F44-9D16-56870C275024}"/>
                </a:ext>
              </a:extLst>
            </p:cNvPr>
            <p:cNvSpPr/>
            <p:nvPr/>
          </p:nvSpPr>
          <p:spPr>
            <a:xfrm>
              <a:off x="1843779" y="4962553"/>
              <a:ext cx="202128" cy="185154"/>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43" name="5-Point Star 42">
              <a:extLst>
                <a:ext uri="{FF2B5EF4-FFF2-40B4-BE49-F238E27FC236}">
                  <a16:creationId xmlns:a16="http://schemas.microsoft.com/office/drawing/2014/main" id="{12B90225-728F-5B4C-AD0F-65E7642A8F35}"/>
                </a:ext>
              </a:extLst>
            </p:cNvPr>
            <p:cNvSpPr/>
            <p:nvPr/>
          </p:nvSpPr>
          <p:spPr>
            <a:xfrm>
              <a:off x="1342063" y="3960246"/>
              <a:ext cx="202128" cy="185154"/>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44" name="5-Point Star 43">
              <a:extLst>
                <a:ext uri="{FF2B5EF4-FFF2-40B4-BE49-F238E27FC236}">
                  <a16:creationId xmlns:a16="http://schemas.microsoft.com/office/drawing/2014/main" id="{6F780A88-85FF-5140-A53C-0F9E4E270036}"/>
                </a:ext>
              </a:extLst>
            </p:cNvPr>
            <p:cNvSpPr/>
            <p:nvPr/>
          </p:nvSpPr>
          <p:spPr>
            <a:xfrm>
              <a:off x="2533007" y="4966271"/>
              <a:ext cx="202128" cy="185154"/>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45" name="5-Point Star 44">
              <a:extLst>
                <a:ext uri="{FF2B5EF4-FFF2-40B4-BE49-F238E27FC236}">
                  <a16:creationId xmlns:a16="http://schemas.microsoft.com/office/drawing/2014/main" id="{47A7C5E2-8EF1-3B49-B974-558353D847E9}"/>
                </a:ext>
              </a:extLst>
            </p:cNvPr>
            <p:cNvSpPr/>
            <p:nvPr/>
          </p:nvSpPr>
          <p:spPr>
            <a:xfrm>
              <a:off x="2019972" y="4146823"/>
              <a:ext cx="202128" cy="185154"/>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46" name="5-Point Star 45">
              <a:extLst>
                <a:ext uri="{FF2B5EF4-FFF2-40B4-BE49-F238E27FC236}">
                  <a16:creationId xmlns:a16="http://schemas.microsoft.com/office/drawing/2014/main" id="{93AFEE85-6D45-C44F-B9C7-3892CDB326E1}"/>
                </a:ext>
              </a:extLst>
            </p:cNvPr>
            <p:cNvSpPr/>
            <p:nvPr/>
          </p:nvSpPr>
          <p:spPr>
            <a:xfrm>
              <a:off x="2355088" y="4285807"/>
              <a:ext cx="202128" cy="185154"/>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cxnSp>
          <p:nvCxnSpPr>
            <p:cNvPr id="47" name="Straight Connector 46">
              <a:extLst>
                <a:ext uri="{FF2B5EF4-FFF2-40B4-BE49-F238E27FC236}">
                  <a16:creationId xmlns:a16="http://schemas.microsoft.com/office/drawing/2014/main" id="{879FD9D8-C197-9844-BF14-AFF521E70B0A}"/>
                </a:ext>
              </a:extLst>
            </p:cNvPr>
            <p:cNvCxnSpPr>
              <a:cxnSpLocks/>
            </p:cNvCxnSpPr>
            <p:nvPr/>
          </p:nvCxnSpPr>
          <p:spPr>
            <a:xfrm flipH="1">
              <a:off x="2636536" y="3803904"/>
              <a:ext cx="315252" cy="1970139"/>
            </a:xfrm>
            <a:prstGeom prst="line">
              <a:avLst/>
            </a:prstGeom>
            <a:ln w="38100">
              <a:solidFill>
                <a:schemeClr val="accent3"/>
              </a:solidFill>
              <a:prstDash val="solid"/>
            </a:ln>
          </p:spPr>
          <p:style>
            <a:lnRef idx="1">
              <a:schemeClr val="accent1"/>
            </a:lnRef>
            <a:fillRef idx="0">
              <a:schemeClr val="accent1"/>
            </a:fillRef>
            <a:effectRef idx="0">
              <a:schemeClr val="accent1"/>
            </a:effectRef>
            <a:fontRef idx="minor">
              <a:schemeClr val="tx1"/>
            </a:fontRef>
          </p:style>
        </p:cxnSp>
      </p:grpSp>
      <p:sp>
        <p:nvSpPr>
          <p:cNvPr id="79" name="5-Point Star 78">
            <a:extLst>
              <a:ext uri="{FF2B5EF4-FFF2-40B4-BE49-F238E27FC236}">
                <a16:creationId xmlns:a16="http://schemas.microsoft.com/office/drawing/2014/main" id="{806E3F93-CCDD-9C4A-92AE-A6FAAA1E624F}"/>
              </a:ext>
            </a:extLst>
          </p:cNvPr>
          <p:cNvSpPr/>
          <p:nvPr/>
        </p:nvSpPr>
        <p:spPr>
          <a:xfrm>
            <a:off x="8856168" y="4617272"/>
            <a:ext cx="202128" cy="185154"/>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80" name="5-Point Star 79">
            <a:extLst>
              <a:ext uri="{FF2B5EF4-FFF2-40B4-BE49-F238E27FC236}">
                <a16:creationId xmlns:a16="http://schemas.microsoft.com/office/drawing/2014/main" id="{A3CF6531-BBB8-EF43-AED5-2EE6C9663C57}"/>
              </a:ext>
            </a:extLst>
          </p:cNvPr>
          <p:cNvSpPr/>
          <p:nvPr/>
        </p:nvSpPr>
        <p:spPr>
          <a:xfrm>
            <a:off x="9571794" y="3166779"/>
            <a:ext cx="202128" cy="185154"/>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81" name="Flowchart: Connector 84">
            <a:extLst>
              <a:ext uri="{FF2B5EF4-FFF2-40B4-BE49-F238E27FC236}">
                <a16:creationId xmlns:a16="http://schemas.microsoft.com/office/drawing/2014/main" id="{94CDFB67-83E7-734C-A7F6-5D7AD9D28CA9}"/>
              </a:ext>
            </a:extLst>
          </p:cNvPr>
          <p:cNvSpPr/>
          <p:nvPr/>
        </p:nvSpPr>
        <p:spPr>
          <a:xfrm>
            <a:off x="9642226" y="3440595"/>
            <a:ext cx="73133" cy="73133"/>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Tree>
    <p:extLst>
      <p:ext uri="{BB962C8B-B14F-4D97-AF65-F5344CB8AC3E}">
        <p14:creationId xmlns:p14="http://schemas.microsoft.com/office/powerpoint/2010/main" val="41818252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Pentagon 27">
            <a:extLst>
              <a:ext uri="{FF2B5EF4-FFF2-40B4-BE49-F238E27FC236}">
                <a16:creationId xmlns:a16="http://schemas.microsoft.com/office/drawing/2014/main" id="{5EB5D1A9-75F2-6444-A618-09DE4D835534}"/>
              </a:ext>
            </a:extLst>
          </p:cNvPr>
          <p:cNvSpPr/>
          <p:nvPr/>
        </p:nvSpPr>
        <p:spPr bwMode="ltGray">
          <a:xfrm>
            <a:off x="957713" y="1400935"/>
            <a:ext cx="10514528" cy="4378609"/>
          </a:xfrm>
          <a:prstGeom prst="homePlate">
            <a:avLst>
              <a:gd name="adj" fmla="val 12270"/>
            </a:avLst>
          </a:prstGeom>
          <a:solidFill>
            <a:schemeClr val="tx1">
              <a:lumMod val="20000"/>
              <a:lumOff val="80000"/>
            </a:schemeClr>
          </a:solidFill>
          <a:ln w="57150" cap="flat" cmpd="sng" algn="ctr">
            <a:solidFill>
              <a:schemeClr val="bg1"/>
            </a:solidFill>
            <a:prstDash val="solid"/>
            <a:round/>
            <a:headEnd type="none" w="med" len="med"/>
            <a:tailEnd type="none" w="med" len="med"/>
          </a:ln>
          <a:effectLst/>
        </p:spPr>
        <p:txBody>
          <a:bodyPr vert="horz" wrap="square" lIns="91440" tIns="180000" rIns="91440" bIns="45720" numCol="1" rtlCol="0" anchor="t" anchorCtr="0" compatLnSpc="1">
            <a:prstTxWarp prst="textNoShape">
              <a:avLst/>
            </a:prstTxWarp>
          </a:bodyPr>
          <a:lstStyle/>
          <a:p>
            <a:pPr marL="266700" indent="-4763" eaLnBrk="0" fontAlgn="base" hangingPunct="0">
              <a:spcAft>
                <a:spcPct val="0"/>
              </a:spcAft>
              <a:buClr>
                <a:schemeClr val="accent1"/>
              </a:buClr>
            </a:pPr>
            <a:endParaRPr kumimoji="1" lang="en-US" sz="9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9" name="Pentagon 28">
            <a:extLst>
              <a:ext uri="{FF2B5EF4-FFF2-40B4-BE49-F238E27FC236}">
                <a16:creationId xmlns:a16="http://schemas.microsoft.com/office/drawing/2014/main" id="{ABE1C89A-812C-9B4F-B888-8490C74DAF72}"/>
              </a:ext>
            </a:extLst>
          </p:cNvPr>
          <p:cNvSpPr/>
          <p:nvPr/>
        </p:nvSpPr>
        <p:spPr bwMode="white">
          <a:xfrm>
            <a:off x="683471" y="1580525"/>
            <a:ext cx="10924553" cy="4199019"/>
          </a:xfrm>
          <a:prstGeom prst="homePlate">
            <a:avLst>
              <a:gd name="adj" fmla="val 5609"/>
            </a:avLst>
          </a:prstGeom>
          <a:solidFill>
            <a:schemeClr val="bg1">
              <a:alpha val="62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fontAlgn="base">
              <a:spcAft>
                <a:spcPts val="600"/>
              </a:spcAft>
              <a:buClr>
                <a:schemeClr val="accent1"/>
              </a:buClr>
            </a:pPr>
            <a:endParaRPr kumimoji="1" lang="en-US" sz="14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 name="Title 1">
            <a:extLst>
              <a:ext uri="{FF2B5EF4-FFF2-40B4-BE49-F238E27FC236}">
                <a16:creationId xmlns:a16="http://schemas.microsoft.com/office/drawing/2014/main" id="{F2179DC2-8F10-4E4F-8328-F7736D5A0C14}"/>
              </a:ext>
            </a:extLst>
          </p:cNvPr>
          <p:cNvSpPr>
            <a:spLocks noGrp="1"/>
          </p:cNvSpPr>
          <p:nvPr>
            <p:ph type="title"/>
          </p:nvPr>
        </p:nvSpPr>
        <p:spPr/>
        <p:txBody>
          <a:bodyPr/>
          <a:lstStyle/>
          <a:p>
            <a:r>
              <a:rPr lang="en-US" b="1" dirty="0">
                <a:latin typeface="Amazon Ember Light" panose="020B0403020204020204" pitchFamily="34" charset="0"/>
                <a:ea typeface="Amazon Ember Light" panose="020B0403020204020204" pitchFamily="34" charset="0"/>
                <a:cs typeface="Amazon Ember Light" panose="020B0403020204020204" pitchFamily="34" charset="0"/>
              </a:rPr>
              <a:t>Classification Metrics: Accuracy</a:t>
            </a:r>
          </a:p>
        </p:txBody>
      </p:sp>
      <p:grpSp>
        <p:nvGrpSpPr>
          <p:cNvPr id="43" name="Group 42">
            <a:extLst>
              <a:ext uri="{FF2B5EF4-FFF2-40B4-BE49-F238E27FC236}">
                <a16:creationId xmlns:a16="http://schemas.microsoft.com/office/drawing/2014/main" id="{11F89C9C-0A40-FF4B-BA22-42F555F01C89}"/>
              </a:ext>
            </a:extLst>
          </p:cNvPr>
          <p:cNvGrpSpPr/>
          <p:nvPr/>
        </p:nvGrpSpPr>
        <p:grpSpPr>
          <a:xfrm>
            <a:off x="1132247" y="1580772"/>
            <a:ext cx="5030709" cy="4062349"/>
            <a:chOff x="2270419" y="1438117"/>
            <a:chExt cx="5030709" cy="4062349"/>
          </a:xfrm>
        </p:grpSpPr>
        <p:sp>
          <p:nvSpPr>
            <p:cNvPr id="44" name="Rectangle 43">
              <a:extLst>
                <a:ext uri="{FF2B5EF4-FFF2-40B4-BE49-F238E27FC236}">
                  <a16:creationId xmlns:a16="http://schemas.microsoft.com/office/drawing/2014/main" id="{9B7BF6E1-C18D-0345-AB8E-9170908FD7E8}"/>
                </a:ext>
              </a:extLst>
            </p:cNvPr>
            <p:cNvSpPr/>
            <p:nvPr/>
          </p:nvSpPr>
          <p:spPr>
            <a:xfrm>
              <a:off x="3390313" y="2276400"/>
              <a:ext cx="1950387" cy="1600200"/>
            </a:xfrm>
            <a:prstGeom prst="rect">
              <a:avLst/>
            </a:prstGeom>
            <a:solidFill>
              <a:srgbClr val="FFA7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2000" dirty="0">
                <a:latin typeface="Amazon Ember Light" panose="020B0403020204020204" pitchFamily="34" charset="0"/>
                <a:ea typeface="Amazon Ember Light" panose="020B0403020204020204" pitchFamily="34" charset="0"/>
                <a:cs typeface="Amazon Ember Light" panose="020B0403020204020204" pitchFamily="34" charset="0"/>
              </a:endParaRPr>
            </a:p>
            <a:p>
              <a:pPr algn="ct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True Positive</a:t>
              </a:r>
            </a:p>
          </p:txBody>
        </p:sp>
        <p:sp>
          <p:nvSpPr>
            <p:cNvPr id="45" name="Rectangle 44">
              <a:extLst>
                <a:ext uri="{FF2B5EF4-FFF2-40B4-BE49-F238E27FC236}">
                  <a16:creationId xmlns:a16="http://schemas.microsoft.com/office/drawing/2014/main" id="{53705CA9-BF55-DD46-9899-36D76CE9D9A1}"/>
                </a:ext>
              </a:extLst>
            </p:cNvPr>
            <p:cNvSpPr/>
            <p:nvPr/>
          </p:nvSpPr>
          <p:spPr>
            <a:xfrm>
              <a:off x="3404380" y="1900563"/>
              <a:ext cx="1927274" cy="3758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Positive</a:t>
              </a:r>
            </a:p>
          </p:txBody>
        </p:sp>
        <p:sp>
          <p:nvSpPr>
            <p:cNvPr id="46" name="Rectangle 45">
              <a:extLst>
                <a:ext uri="{FF2B5EF4-FFF2-40B4-BE49-F238E27FC236}">
                  <a16:creationId xmlns:a16="http://schemas.microsoft.com/office/drawing/2014/main" id="{8565E195-4741-4145-B955-CD84725722FF}"/>
                </a:ext>
              </a:extLst>
            </p:cNvPr>
            <p:cNvSpPr/>
            <p:nvPr/>
          </p:nvSpPr>
          <p:spPr>
            <a:xfrm rot="16200000">
              <a:off x="2241571" y="4351723"/>
              <a:ext cx="1623869" cy="6736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Negative</a:t>
              </a:r>
            </a:p>
          </p:txBody>
        </p:sp>
        <p:sp>
          <p:nvSpPr>
            <p:cNvPr id="47" name="Rectangle 46">
              <a:extLst>
                <a:ext uri="{FF2B5EF4-FFF2-40B4-BE49-F238E27FC236}">
                  <a16:creationId xmlns:a16="http://schemas.microsoft.com/office/drawing/2014/main" id="{8411FAB2-DE9A-A74D-83F8-B1F9468897BB}"/>
                </a:ext>
              </a:extLst>
            </p:cNvPr>
            <p:cNvSpPr/>
            <p:nvPr/>
          </p:nvSpPr>
          <p:spPr>
            <a:xfrm>
              <a:off x="5345718" y="1899782"/>
              <a:ext cx="1955409" cy="3766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Negative</a:t>
              </a:r>
            </a:p>
          </p:txBody>
        </p:sp>
        <p:sp>
          <p:nvSpPr>
            <p:cNvPr id="48" name="Rectangle 47">
              <a:extLst>
                <a:ext uri="{FF2B5EF4-FFF2-40B4-BE49-F238E27FC236}">
                  <a16:creationId xmlns:a16="http://schemas.microsoft.com/office/drawing/2014/main" id="{9F9682DE-A504-8E46-AEB3-E50CA86B6E6A}"/>
                </a:ext>
              </a:extLst>
            </p:cNvPr>
            <p:cNvSpPr/>
            <p:nvPr/>
          </p:nvSpPr>
          <p:spPr>
            <a:xfrm rot="16200000">
              <a:off x="2253406" y="2739687"/>
              <a:ext cx="1600200" cy="67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Positive</a:t>
              </a:r>
            </a:p>
          </p:txBody>
        </p:sp>
        <p:sp>
          <p:nvSpPr>
            <p:cNvPr id="49" name="Rectangle 48">
              <a:extLst>
                <a:ext uri="{FF2B5EF4-FFF2-40B4-BE49-F238E27FC236}">
                  <a16:creationId xmlns:a16="http://schemas.microsoft.com/office/drawing/2014/main" id="{98F2409A-6E22-AE46-92C3-03765E6CFC45}"/>
                </a:ext>
              </a:extLst>
            </p:cNvPr>
            <p:cNvSpPr/>
            <p:nvPr/>
          </p:nvSpPr>
          <p:spPr>
            <a:xfrm>
              <a:off x="3390313" y="3876597"/>
              <a:ext cx="1955408" cy="1623869"/>
            </a:xfrm>
            <a:prstGeom prst="rect">
              <a:avLst/>
            </a:prstGeom>
            <a:solidFill>
              <a:schemeClr val="bg2">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20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a:p>
              <a:pPr algn="ctr"/>
              <a:r>
                <a:rPr lang="en-US" sz="20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False Positive</a:t>
              </a:r>
            </a:p>
          </p:txBody>
        </p:sp>
        <p:sp>
          <p:nvSpPr>
            <p:cNvPr id="50" name="Rectangle 49">
              <a:extLst>
                <a:ext uri="{FF2B5EF4-FFF2-40B4-BE49-F238E27FC236}">
                  <a16:creationId xmlns:a16="http://schemas.microsoft.com/office/drawing/2014/main" id="{3B32200D-4412-404A-8A4C-C3AA73BCD606}"/>
                </a:ext>
              </a:extLst>
            </p:cNvPr>
            <p:cNvSpPr/>
            <p:nvPr/>
          </p:nvSpPr>
          <p:spPr>
            <a:xfrm>
              <a:off x="5345718" y="2288593"/>
              <a:ext cx="1955409" cy="1600200"/>
            </a:xfrm>
            <a:prstGeom prst="rect">
              <a:avLst/>
            </a:prstGeom>
            <a:solidFill>
              <a:schemeClr val="bg2">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20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a:p>
              <a:pPr algn="ctr"/>
              <a:r>
                <a:rPr lang="en-US" sz="20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False Negative</a:t>
              </a:r>
            </a:p>
          </p:txBody>
        </p:sp>
        <p:sp>
          <p:nvSpPr>
            <p:cNvPr id="51" name="Rectangle 50">
              <a:extLst>
                <a:ext uri="{FF2B5EF4-FFF2-40B4-BE49-F238E27FC236}">
                  <a16:creationId xmlns:a16="http://schemas.microsoft.com/office/drawing/2014/main" id="{A10DE0DF-363E-CB4E-86B9-35EE949E3CF9}"/>
                </a:ext>
              </a:extLst>
            </p:cNvPr>
            <p:cNvSpPr/>
            <p:nvPr/>
          </p:nvSpPr>
          <p:spPr>
            <a:xfrm>
              <a:off x="5345719" y="3876598"/>
              <a:ext cx="1955409" cy="1623868"/>
            </a:xfrm>
            <a:prstGeom prst="rect">
              <a:avLst/>
            </a:prstGeom>
            <a:solidFill>
              <a:srgbClr val="FFA72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2000" dirty="0">
                <a:latin typeface="Amazon Ember Light" panose="020B0403020204020204" pitchFamily="34" charset="0"/>
                <a:ea typeface="Amazon Ember Light" panose="020B0403020204020204" pitchFamily="34" charset="0"/>
                <a:cs typeface="Amazon Ember Light" panose="020B0403020204020204" pitchFamily="34" charset="0"/>
              </a:endParaRPr>
            </a:p>
            <a:p>
              <a:pPr algn="ct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True Negative</a:t>
              </a:r>
            </a:p>
          </p:txBody>
        </p:sp>
        <p:sp>
          <p:nvSpPr>
            <p:cNvPr id="52" name="TextBox 51">
              <a:extLst>
                <a:ext uri="{FF2B5EF4-FFF2-40B4-BE49-F238E27FC236}">
                  <a16:creationId xmlns:a16="http://schemas.microsoft.com/office/drawing/2014/main" id="{5ECB3357-6783-BC4E-BFA4-FBDCA64C1750}"/>
                </a:ext>
              </a:extLst>
            </p:cNvPr>
            <p:cNvSpPr txBox="1"/>
            <p:nvPr/>
          </p:nvSpPr>
          <p:spPr>
            <a:xfrm>
              <a:off x="4590185" y="1438117"/>
              <a:ext cx="1515158" cy="430887"/>
            </a:xfrm>
            <a:prstGeom prst="rect">
              <a:avLst/>
            </a:prstGeom>
            <a:noFill/>
          </p:spPr>
          <p:txBody>
            <a:bodyPr wrap="none" rtlCol="0">
              <a:spAutoFit/>
            </a:bodyPr>
            <a:lstStyle/>
            <a:p>
              <a:pPr>
                <a:spcBef>
                  <a:spcPts val="600"/>
                </a:spcBef>
                <a:spcAft>
                  <a:spcPts val="600"/>
                </a:spcAft>
              </a:pPr>
              <a:r>
                <a:rPr lang="en-US" sz="2200" dirty="0">
                  <a:latin typeface="Amazon Ember Medium" panose="020B0603020204030204" pitchFamily="34" charset="0"/>
                  <a:ea typeface="Amazon Ember Medium" panose="020B0603020204030204" pitchFamily="34" charset="0"/>
                  <a:cs typeface="Amazon Ember Medium" panose="020B0603020204030204" pitchFamily="34" charset="0"/>
                </a:rPr>
                <a:t>Prediction</a:t>
              </a:r>
            </a:p>
          </p:txBody>
        </p:sp>
        <p:sp>
          <p:nvSpPr>
            <p:cNvPr id="53" name="TextBox 52">
              <a:extLst>
                <a:ext uri="{FF2B5EF4-FFF2-40B4-BE49-F238E27FC236}">
                  <a16:creationId xmlns:a16="http://schemas.microsoft.com/office/drawing/2014/main" id="{769A157C-9F92-C74F-9E2E-FB0BBA4E47C8}"/>
                </a:ext>
              </a:extLst>
            </p:cNvPr>
            <p:cNvSpPr txBox="1"/>
            <p:nvPr/>
          </p:nvSpPr>
          <p:spPr>
            <a:xfrm rot="16200000">
              <a:off x="1718666" y="3678021"/>
              <a:ext cx="1534394" cy="430887"/>
            </a:xfrm>
            <a:prstGeom prst="rect">
              <a:avLst/>
            </a:prstGeom>
            <a:noFill/>
          </p:spPr>
          <p:txBody>
            <a:bodyPr wrap="none" rtlCol="0">
              <a:spAutoFit/>
            </a:bodyPr>
            <a:lstStyle/>
            <a:p>
              <a:pPr>
                <a:spcBef>
                  <a:spcPts val="600"/>
                </a:spcBef>
                <a:spcAft>
                  <a:spcPts val="600"/>
                </a:spcAft>
              </a:pPr>
              <a:r>
                <a:rPr lang="en-US" sz="2200" dirty="0">
                  <a:latin typeface="Amazon Ember Medium" panose="020B0603020204030204" pitchFamily="34" charset="0"/>
                  <a:ea typeface="Amazon Ember Medium" panose="020B0603020204030204" pitchFamily="34" charset="0"/>
                  <a:cs typeface="Amazon Ember Medium" panose="020B0603020204030204" pitchFamily="34" charset="0"/>
                </a:rPr>
                <a:t>True State</a:t>
              </a:r>
            </a:p>
          </p:txBody>
        </p:sp>
      </p:grpSp>
      <p:sp>
        <p:nvSpPr>
          <p:cNvPr id="58" name="Rectangle 57">
            <a:extLst>
              <a:ext uri="{FF2B5EF4-FFF2-40B4-BE49-F238E27FC236}">
                <a16:creationId xmlns:a16="http://schemas.microsoft.com/office/drawing/2014/main" id="{65EB11C2-E807-0D4F-BFC8-2BF949AE2CF8}"/>
              </a:ext>
            </a:extLst>
          </p:cNvPr>
          <p:cNvSpPr/>
          <p:nvPr/>
        </p:nvSpPr>
        <p:spPr>
          <a:xfrm>
            <a:off x="2266208" y="2423486"/>
            <a:ext cx="1964374" cy="1590666"/>
          </a:xfrm>
          <a:prstGeom prst="rect">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24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59" name="Rectangle 58">
            <a:extLst>
              <a:ext uri="{FF2B5EF4-FFF2-40B4-BE49-F238E27FC236}">
                <a16:creationId xmlns:a16="http://schemas.microsoft.com/office/drawing/2014/main" id="{E2C4942E-918E-1E48-8CBA-C408E38716CC}"/>
              </a:ext>
            </a:extLst>
          </p:cNvPr>
          <p:cNvSpPr/>
          <p:nvPr/>
        </p:nvSpPr>
        <p:spPr>
          <a:xfrm>
            <a:off x="4230581" y="4007055"/>
            <a:ext cx="1915167" cy="1636066"/>
          </a:xfrm>
          <a:prstGeom prst="rect">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24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60" name="Rectangle 59">
            <a:extLst>
              <a:ext uri="{FF2B5EF4-FFF2-40B4-BE49-F238E27FC236}">
                <a16:creationId xmlns:a16="http://schemas.microsoft.com/office/drawing/2014/main" id="{E3B3576A-1E26-594E-94BA-4CDC4299C57E}"/>
              </a:ext>
            </a:extLst>
          </p:cNvPr>
          <p:cNvSpPr/>
          <p:nvPr/>
        </p:nvSpPr>
        <p:spPr>
          <a:xfrm>
            <a:off x="6312928" y="1960926"/>
            <a:ext cx="4792545" cy="3385542"/>
          </a:xfrm>
          <a:prstGeom prst="rect">
            <a:avLst/>
          </a:prstGeom>
        </p:spPr>
        <p:txBody>
          <a:bodyPr wrap="square">
            <a:spAutoFit/>
          </a:bodyPr>
          <a:lstStyle/>
          <a:p>
            <a:r>
              <a:rPr lang="en-US" sz="2400" b="1" dirty="0">
                <a:solidFill>
                  <a:schemeClr val="accent3"/>
                </a:solidFill>
                <a:latin typeface="Amazon Ember Light" panose="020B0403020204020204" pitchFamily="34" charset="0"/>
                <a:ea typeface="Amazon Ember Light" panose="020B0403020204020204" pitchFamily="34" charset="0"/>
                <a:cs typeface="Amazon Ember Light" panose="020B0403020204020204" pitchFamily="34" charset="0"/>
              </a:rPr>
              <a:t>Accuracy</a:t>
            </a:r>
            <a:r>
              <a:rPr lang="en-US" sz="2400" dirty="0">
                <a:latin typeface="Amazon Ember Light" panose="020B0403020204020204" pitchFamily="34" charset="0"/>
                <a:ea typeface="Amazon Ember Light" panose="020B0403020204020204" pitchFamily="34" charset="0"/>
                <a:cs typeface="Amazon Ember Light" panose="020B0403020204020204" pitchFamily="34" charset="0"/>
              </a:rPr>
              <a:t>*: The percent (ratio) of cases classified correctly</a:t>
            </a:r>
          </a:p>
          <a:p>
            <a:endParaRPr lang="en-US" sz="2400" dirty="0">
              <a:latin typeface="Amazon Ember Light" panose="020B0403020204020204" pitchFamily="34" charset="0"/>
              <a:ea typeface="Amazon Ember Light" panose="020B0403020204020204" pitchFamily="34" charset="0"/>
              <a:cs typeface="Amazon Ember Light" panose="020B0403020204020204" pitchFamily="34" charset="0"/>
            </a:endParaRPr>
          </a:p>
          <a:p>
            <a:endParaRPr lang="en-US" sz="2400" dirty="0">
              <a:latin typeface="Amazon Ember Light" panose="020B0403020204020204" pitchFamily="34" charset="0"/>
              <a:ea typeface="Amazon Ember Light" panose="020B0403020204020204" pitchFamily="34" charset="0"/>
              <a:cs typeface="Amazon Ember Light" panose="020B0403020204020204" pitchFamily="34" charset="0"/>
            </a:endParaRPr>
          </a:p>
          <a:p>
            <a:endParaRPr lang="en-US" sz="2400" dirty="0">
              <a:latin typeface="Amazon Ember Light" panose="020B0403020204020204" pitchFamily="34" charset="0"/>
              <a:ea typeface="Amazon Ember Light" panose="020B0403020204020204" pitchFamily="34" charset="0"/>
              <a:cs typeface="Amazon Ember Light" panose="020B0403020204020204" pitchFamily="34" charset="0"/>
            </a:endParaRPr>
          </a:p>
          <a:p>
            <a:r>
              <a:rPr lang="en-US" sz="2400" dirty="0">
                <a:latin typeface="Amazon Ember Light" panose="020B0403020204020204" pitchFamily="34" charset="0"/>
                <a:ea typeface="Amazon Ember Light" panose="020B0403020204020204" pitchFamily="34" charset="0"/>
                <a:cs typeface="Amazon Ember Light" panose="020B0403020204020204" pitchFamily="34" charset="0"/>
              </a:rPr>
              <a:t> </a:t>
            </a:r>
          </a:p>
          <a:p>
            <a:pPr lvl="1"/>
            <a:endParaRPr lang="en-US" sz="2400" dirty="0">
              <a:latin typeface="Amazon Ember Light" panose="020B0403020204020204" pitchFamily="34" charset="0"/>
              <a:ea typeface="Amazon Ember Light" panose="020B0403020204020204" pitchFamily="34" charset="0"/>
              <a:cs typeface="Amazon Ember Light" panose="020B0403020204020204" pitchFamily="34" charset="0"/>
            </a:endParaRPr>
          </a:p>
          <a:p>
            <a:endParaRPr lang="en-US" sz="2400" dirty="0">
              <a:latin typeface="Amazon Ember Light" panose="020B0403020204020204" pitchFamily="34" charset="0"/>
              <a:ea typeface="Amazon Ember Light" panose="020B0403020204020204" pitchFamily="34" charset="0"/>
              <a:cs typeface="Amazon Ember Light" panose="020B0403020204020204" pitchFamily="34" charset="0"/>
            </a:endParaRPr>
          </a:p>
          <a:p>
            <a:endParaRPr lang="en-US" sz="22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pic>
        <p:nvPicPr>
          <p:cNvPr id="61" name="Picture 60">
            <a:extLst>
              <a:ext uri="{FF2B5EF4-FFF2-40B4-BE49-F238E27FC236}">
                <a16:creationId xmlns:a16="http://schemas.microsoft.com/office/drawing/2014/main" id="{199CEC9B-F8B8-A54E-9594-A7196FEA05E2}"/>
              </a:ext>
            </a:extLst>
          </p:cNvPr>
          <p:cNvPicPr>
            <a:picLocks noChangeAspect="1"/>
          </p:cNvPicPr>
          <p:nvPr/>
        </p:nvPicPr>
        <p:blipFill>
          <a:blip r:embed="rId3"/>
          <a:stretch>
            <a:fillRect/>
          </a:stretch>
        </p:blipFill>
        <p:spPr>
          <a:xfrm>
            <a:off x="6885005" y="3167217"/>
            <a:ext cx="3821353" cy="523566"/>
          </a:xfrm>
          <a:prstGeom prst="rect">
            <a:avLst/>
          </a:prstGeom>
        </p:spPr>
      </p:pic>
      <p:pic>
        <p:nvPicPr>
          <p:cNvPr id="4" name="Picture 3">
            <a:extLst>
              <a:ext uri="{FF2B5EF4-FFF2-40B4-BE49-F238E27FC236}">
                <a16:creationId xmlns:a16="http://schemas.microsoft.com/office/drawing/2014/main" id="{7007B4D5-2988-DB4A-85B3-EC45B27DDC8A}"/>
              </a:ext>
            </a:extLst>
          </p:cNvPr>
          <p:cNvPicPr>
            <a:picLocks noChangeAspect="1"/>
          </p:cNvPicPr>
          <p:nvPr/>
        </p:nvPicPr>
        <p:blipFill>
          <a:blip r:embed="rId4"/>
          <a:stretch>
            <a:fillRect/>
          </a:stretch>
        </p:blipFill>
        <p:spPr>
          <a:xfrm>
            <a:off x="6551548" y="5283117"/>
            <a:ext cx="3261651" cy="248827"/>
          </a:xfrm>
          <a:prstGeom prst="rect">
            <a:avLst/>
          </a:prstGeom>
        </p:spPr>
      </p:pic>
      <p:pic>
        <p:nvPicPr>
          <p:cNvPr id="3" name="Picture 2">
            <a:extLst>
              <a:ext uri="{FF2B5EF4-FFF2-40B4-BE49-F238E27FC236}">
                <a16:creationId xmlns:a16="http://schemas.microsoft.com/office/drawing/2014/main" id="{FE059571-B1F2-AC45-897D-EB705B44199C}"/>
              </a:ext>
            </a:extLst>
          </p:cNvPr>
          <p:cNvPicPr>
            <a:picLocks noChangeAspect="1"/>
          </p:cNvPicPr>
          <p:nvPr/>
        </p:nvPicPr>
        <p:blipFill>
          <a:blip r:embed="rId5"/>
          <a:stretch>
            <a:fillRect/>
          </a:stretch>
        </p:blipFill>
        <p:spPr>
          <a:xfrm>
            <a:off x="6885311" y="4225167"/>
            <a:ext cx="3766949" cy="523565"/>
          </a:xfrm>
          <a:prstGeom prst="rect">
            <a:avLst/>
          </a:prstGeom>
        </p:spPr>
      </p:pic>
      <p:sp>
        <p:nvSpPr>
          <p:cNvPr id="30" name="TextBox 29">
            <a:extLst>
              <a:ext uri="{FF2B5EF4-FFF2-40B4-BE49-F238E27FC236}">
                <a16:creationId xmlns:a16="http://schemas.microsoft.com/office/drawing/2014/main" id="{2D6E7297-83B1-2A45-90B1-7D36E66B324C}"/>
              </a:ext>
            </a:extLst>
          </p:cNvPr>
          <p:cNvSpPr txBox="1"/>
          <p:nvPr/>
        </p:nvSpPr>
        <p:spPr>
          <a:xfrm>
            <a:off x="2803013" y="3158098"/>
            <a:ext cx="678094" cy="584775"/>
          </a:xfrm>
          <a:prstGeom prst="rect">
            <a:avLst/>
          </a:prstGeom>
          <a:noFill/>
        </p:spPr>
        <p:txBody>
          <a:bodyPr wrap="square" rtlCol="0">
            <a:spAutoFit/>
          </a:bodyPr>
          <a:lstStyle/>
          <a:p>
            <a:pPr algn="ctr">
              <a:spcBef>
                <a:spcPts val="600"/>
              </a:spcBef>
              <a:spcAft>
                <a:spcPts val="600"/>
              </a:spcAft>
            </a:pPr>
            <a:r>
              <a:rPr lang="en-US" sz="32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18</a:t>
            </a:r>
          </a:p>
        </p:txBody>
      </p:sp>
      <p:sp>
        <p:nvSpPr>
          <p:cNvPr id="31" name="TextBox 30">
            <a:extLst>
              <a:ext uri="{FF2B5EF4-FFF2-40B4-BE49-F238E27FC236}">
                <a16:creationId xmlns:a16="http://schemas.microsoft.com/office/drawing/2014/main" id="{1BA52B19-E8CA-8A4E-880E-53BDF1B46F08}"/>
              </a:ext>
            </a:extLst>
          </p:cNvPr>
          <p:cNvSpPr txBox="1"/>
          <p:nvPr/>
        </p:nvSpPr>
        <p:spPr>
          <a:xfrm>
            <a:off x="2803013" y="4722539"/>
            <a:ext cx="678094" cy="584775"/>
          </a:xfrm>
          <a:prstGeom prst="rect">
            <a:avLst/>
          </a:prstGeom>
          <a:noFill/>
        </p:spPr>
        <p:txBody>
          <a:bodyPr wrap="square" rtlCol="0">
            <a:spAutoFit/>
          </a:bodyPr>
          <a:lstStyle/>
          <a:p>
            <a:pPr algn="ctr">
              <a:spcBef>
                <a:spcPts val="600"/>
              </a:spcBef>
              <a:spcAft>
                <a:spcPts val="600"/>
              </a:spcAft>
            </a:pPr>
            <a:r>
              <a:rPr lang="en-US" sz="32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1</a:t>
            </a:r>
          </a:p>
        </p:txBody>
      </p:sp>
      <p:sp>
        <p:nvSpPr>
          <p:cNvPr id="32" name="TextBox 31">
            <a:extLst>
              <a:ext uri="{FF2B5EF4-FFF2-40B4-BE49-F238E27FC236}">
                <a16:creationId xmlns:a16="http://schemas.microsoft.com/office/drawing/2014/main" id="{2C30EF69-90E7-3140-98EF-4F123B68693E}"/>
              </a:ext>
            </a:extLst>
          </p:cNvPr>
          <p:cNvSpPr txBox="1"/>
          <p:nvPr/>
        </p:nvSpPr>
        <p:spPr>
          <a:xfrm>
            <a:off x="4798868" y="4724377"/>
            <a:ext cx="678094" cy="584775"/>
          </a:xfrm>
          <a:prstGeom prst="rect">
            <a:avLst/>
          </a:prstGeom>
          <a:noFill/>
        </p:spPr>
        <p:txBody>
          <a:bodyPr wrap="square" rtlCol="0">
            <a:spAutoFit/>
          </a:bodyPr>
          <a:lstStyle/>
          <a:p>
            <a:pPr algn="ctr">
              <a:spcBef>
                <a:spcPts val="600"/>
              </a:spcBef>
              <a:spcAft>
                <a:spcPts val="600"/>
              </a:spcAft>
            </a:pPr>
            <a:r>
              <a:rPr lang="en-US" sz="32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15</a:t>
            </a:r>
          </a:p>
        </p:txBody>
      </p:sp>
      <p:sp>
        <p:nvSpPr>
          <p:cNvPr id="33" name="TextBox 32">
            <a:extLst>
              <a:ext uri="{FF2B5EF4-FFF2-40B4-BE49-F238E27FC236}">
                <a16:creationId xmlns:a16="http://schemas.microsoft.com/office/drawing/2014/main" id="{D62C05AD-E8D3-674A-977D-DF0EA8453B20}"/>
              </a:ext>
            </a:extLst>
          </p:cNvPr>
          <p:cNvSpPr txBox="1"/>
          <p:nvPr/>
        </p:nvSpPr>
        <p:spPr>
          <a:xfrm>
            <a:off x="4798868" y="3162891"/>
            <a:ext cx="678094" cy="584775"/>
          </a:xfrm>
          <a:prstGeom prst="rect">
            <a:avLst/>
          </a:prstGeom>
          <a:noFill/>
        </p:spPr>
        <p:txBody>
          <a:bodyPr wrap="square" rtlCol="0">
            <a:spAutoFit/>
          </a:bodyPr>
          <a:lstStyle/>
          <a:p>
            <a:pPr algn="ctr">
              <a:spcBef>
                <a:spcPts val="600"/>
              </a:spcBef>
              <a:spcAft>
                <a:spcPts val="600"/>
              </a:spcAft>
            </a:pPr>
            <a:r>
              <a:rPr lang="en-US" sz="32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3</a:t>
            </a:r>
          </a:p>
        </p:txBody>
      </p:sp>
    </p:spTree>
    <p:extLst>
      <p:ext uri="{BB962C8B-B14F-4D97-AF65-F5344CB8AC3E}">
        <p14:creationId xmlns:p14="http://schemas.microsoft.com/office/powerpoint/2010/main" val="8123012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707354-D50A-4F42-A6D2-9C9DF15BEF88}"/>
              </a:ext>
            </a:extLst>
          </p:cNvPr>
          <p:cNvSpPr>
            <a:spLocks noGrp="1"/>
          </p:cNvSpPr>
          <p:nvPr>
            <p:ph type="title"/>
          </p:nvPr>
        </p:nvSpPr>
        <p:spPr/>
        <p:txBody>
          <a:bodyPr/>
          <a:lstStyle/>
          <a:p>
            <a:r>
              <a:rPr lang="en-US" b="1" dirty="0">
                <a:latin typeface="Amazon Ember Light" panose="020B0403020204020204" pitchFamily="34" charset="0"/>
                <a:ea typeface="Amazon Ember Light" panose="020B0403020204020204" pitchFamily="34" charset="0"/>
                <a:cs typeface="Amazon Ember Light" panose="020B0403020204020204" pitchFamily="34" charset="0"/>
              </a:rPr>
              <a:t>Classification Metrics: Accuracy</a:t>
            </a:r>
            <a:endParaRPr lang="en-US" b="1" dirty="0"/>
          </a:p>
        </p:txBody>
      </p:sp>
      <p:sp>
        <p:nvSpPr>
          <p:cNvPr id="30" name="Pentagon 29">
            <a:extLst>
              <a:ext uri="{FF2B5EF4-FFF2-40B4-BE49-F238E27FC236}">
                <a16:creationId xmlns:a16="http://schemas.microsoft.com/office/drawing/2014/main" id="{B08EE4A8-07BB-6342-A904-918DA46D4D40}"/>
              </a:ext>
            </a:extLst>
          </p:cNvPr>
          <p:cNvSpPr/>
          <p:nvPr/>
        </p:nvSpPr>
        <p:spPr bwMode="ltGray">
          <a:xfrm>
            <a:off x="957713" y="1400935"/>
            <a:ext cx="10514528" cy="4378609"/>
          </a:xfrm>
          <a:prstGeom prst="homePlate">
            <a:avLst>
              <a:gd name="adj" fmla="val 12270"/>
            </a:avLst>
          </a:prstGeom>
          <a:solidFill>
            <a:schemeClr val="tx1">
              <a:lumMod val="20000"/>
              <a:lumOff val="80000"/>
            </a:schemeClr>
          </a:solidFill>
          <a:ln w="57150" cap="flat" cmpd="sng" algn="ctr">
            <a:solidFill>
              <a:schemeClr val="bg1"/>
            </a:solidFill>
            <a:prstDash val="solid"/>
            <a:round/>
            <a:headEnd type="none" w="med" len="med"/>
            <a:tailEnd type="none" w="med" len="med"/>
          </a:ln>
          <a:effectLst/>
        </p:spPr>
        <p:txBody>
          <a:bodyPr vert="horz" wrap="square" lIns="91440" tIns="180000" rIns="91440" bIns="45720" numCol="1" rtlCol="0" anchor="t" anchorCtr="0" compatLnSpc="1">
            <a:prstTxWarp prst="textNoShape">
              <a:avLst/>
            </a:prstTxWarp>
          </a:bodyPr>
          <a:lstStyle/>
          <a:p>
            <a:pPr marL="266700" indent="-4763" eaLnBrk="0" fontAlgn="base" hangingPunct="0">
              <a:spcAft>
                <a:spcPct val="0"/>
              </a:spcAft>
              <a:buClr>
                <a:schemeClr val="accent1"/>
              </a:buClr>
            </a:pPr>
            <a:endParaRPr kumimoji="1" lang="en-US" sz="9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31" name="Pentagon 30">
            <a:extLst>
              <a:ext uri="{FF2B5EF4-FFF2-40B4-BE49-F238E27FC236}">
                <a16:creationId xmlns:a16="http://schemas.microsoft.com/office/drawing/2014/main" id="{E09DAC1F-8B76-DF42-8B04-F8DD3C102BE3}"/>
              </a:ext>
            </a:extLst>
          </p:cNvPr>
          <p:cNvSpPr/>
          <p:nvPr/>
        </p:nvSpPr>
        <p:spPr bwMode="white">
          <a:xfrm>
            <a:off x="683471" y="1580525"/>
            <a:ext cx="10924553" cy="4199019"/>
          </a:xfrm>
          <a:prstGeom prst="homePlate">
            <a:avLst>
              <a:gd name="adj" fmla="val 5609"/>
            </a:avLst>
          </a:prstGeom>
          <a:solidFill>
            <a:schemeClr val="bg1">
              <a:alpha val="62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fontAlgn="base">
              <a:spcAft>
                <a:spcPts val="600"/>
              </a:spcAft>
              <a:buClr>
                <a:schemeClr val="accent1"/>
              </a:buClr>
            </a:pPr>
            <a:endParaRPr kumimoji="1" lang="en-US" sz="14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nvGrpSpPr>
          <p:cNvPr id="32" name="Group 31">
            <a:extLst>
              <a:ext uri="{FF2B5EF4-FFF2-40B4-BE49-F238E27FC236}">
                <a16:creationId xmlns:a16="http://schemas.microsoft.com/office/drawing/2014/main" id="{7BA864D3-0638-F144-96EF-DF7751B0B4DF}"/>
              </a:ext>
            </a:extLst>
          </p:cNvPr>
          <p:cNvGrpSpPr/>
          <p:nvPr/>
        </p:nvGrpSpPr>
        <p:grpSpPr>
          <a:xfrm>
            <a:off x="1132247" y="1580772"/>
            <a:ext cx="5030709" cy="4062349"/>
            <a:chOff x="2270419" y="1438117"/>
            <a:chExt cx="5030709" cy="4062349"/>
          </a:xfrm>
        </p:grpSpPr>
        <p:sp>
          <p:nvSpPr>
            <p:cNvPr id="33" name="Rectangle 32">
              <a:extLst>
                <a:ext uri="{FF2B5EF4-FFF2-40B4-BE49-F238E27FC236}">
                  <a16:creationId xmlns:a16="http://schemas.microsoft.com/office/drawing/2014/main" id="{A671D66F-BA0C-CE42-8E4F-0ECC557AEC1E}"/>
                </a:ext>
              </a:extLst>
            </p:cNvPr>
            <p:cNvSpPr/>
            <p:nvPr/>
          </p:nvSpPr>
          <p:spPr>
            <a:xfrm>
              <a:off x="3390313" y="2276400"/>
              <a:ext cx="1950387" cy="1600200"/>
            </a:xfrm>
            <a:prstGeom prst="rect">
              <a:avLst/>
            </a:prstGeom>
            <a:solidFill>
              <a:srgbClr val="FFA7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2000" dirty="0">
                <a:latin typeface="Amazon Ember Light" panose="020B0403020204020204" pitchFamily="34" charset="0"/>
                <a:ea typeface="Amazon Ember Light" panose="020B0403020204020204" pitchFamily="34" charset="0"/>
                <a:cs typeface="Amazon Ember Light" panose="020B0403020204020204" pitchFamily="34" charset="0"/>
              </a:endParaRPr>
            </a:p>
            <a:p>
              <a:pPr algn="ct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True Positive</a:t>
              </a:r>
            </a:p>
          </p:txBody>
        </p:sp>
        <p:sp>
          <p:nvSpPr>
            <p:cNvPr id="34" name="Rectangle 33">
              <a:extLst>
                <a:ext uri="{FF2B5EF4-FFF2-40B4-BE49-F238E27FC236}">
                  <a16:creationId xmlns:a16="http://schemas.microsoft.com/office/drawing/2014/main" id="{504D93F5-09FF-0F4F-A39C-3009E9D79B4B}"/>
                </a:ext>
              </a:extLst>
            </p:cNvPr>
            <p:cNvSpPr/>
            <p:nvPr/>
          </p:nvSpPr>
          <p:spPr>
            <a:xfrm>
              <a:off x="3404380" y="1900563"/>
              <a:ext cx="1927274" cy="3758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Positive</a:t>
              </a:r>
            </a:p>
          </p:txBody>
        </p:sp>
        <p:sp>
          <p:nvSpPr>
            <p:cNvPr id="46" name="Rectangle 45">
              <a:extLst>
                <a:ext uri="{FF2B5EF4-FFF2-40B4-BE49-F238E27FC236}">
                  <a16:creationId xmlns:a16="http://schemas.microsoft.com/office/drawing/2014/main" id="{64EC17CF-DEA3-F647-86F3-C5D14882B313}"/>
                </a:ext>
              </a:extLst>
            </p:cNvPr>
            <p:cNvSpPr/>
            <p:nvPr/>
          </p:nvSpPr>
          <p:spPr>
            <a:xfrm rot="16200000">
              <a:off x="2241571" y="4351723"/>
              <a:ext cx="1623869" cy="6736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Negative</a:t>
              </a:r>
            </a:p>
          </p:txBody>
        </p:sp>
        <p:sp>
          <p:nvSpPr>
            <p:cNvPr id="47" name="Rectangle 46">
              <a:extLst>
                <a:ext uri="{FF2B5EF4-FFF2-40B4-BE49-F238E27FC236}">
                  <a16:creationId xmlns:a16="http://schemas.microsoft.com/office/drawing/2014/main" id="{684FB5FB-51F2-0C4E-A86B-A7D384D5D610}"/>
                </a:ext>
              </a:extLst>
            </p:cNvPr>
            <p:cNvSpPr/>
            <p:nvPr/>
          </p:nvSpPr>
          <p:spPr>
            <a:xfrm>
              <a:off x="5345718" y="1899782"/>
              <a:ext cx="1955409" cy="3766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Negative</a:t>
              </a:r>
            </a:p>
          </p:txBody>
        </p:sp>
        <p:sp>
          <p:nvSpPr>
            <p:cNvPr id="48" name="Rectangle 47">
              <a:extLst>
                <a:ext uri="{FF2B5EF4-FFF2-40B4-BE49-F238E27FC236}">
                  <a16:creationId xmlns:a16="http://schemas.microsoft.com/office/drawing/2014/main" id="{54876DA6-7B5C-3D47-8497-0DFF6A9B2CC5}"/>
                </a:ext>
              </a:extLst>
            </p:cNvPr>
            <p:cNvSpPr/>
            <p:nvPr/>
          </p:nvSpPr>
          <p:spPr>
            <a:xfrm rot="16200000">
              <a:off x="2253406" y="2739687"/>
              <a:ext cx="1600200" cy="67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Positive</a:t>
              </a:r>
            </a:p>
          </p:txBody>
        </p:sp>
        <p:sp>
          <p:nvSpPr>
            <p:cNvPr id="49" name="Rectangle 48">
              <a:extLst>
                <a:ext uri="{FF2B5EF4-FFF2-40B4-BE49-F238E27FC236}">
                  <a16:creationId xmlns:a16="http://schemas.microsoft.com/office/drawing/2014/main" id="{522E5C39-8169-D04A-AA34-DF1DB9D81471}"/>
                </a:ext>
              </a:extLst>
            </p:cNvPr>
            <p:cNvSpPr/>
            <p:nvPr/>
          </p:nvSpPr>
          <p:spPr>
            <a:xfrm>
              <a:off x="3390313" y="3876597"/>
              <a:ext cx="1955408" cy="1623869"/>
            </a:xfrm>
            <a:prstGeom prst="rect">
              <a:avLst/>
            </a:prstGeom>
            <a:solidFill>
              <a:schemeClr val="bg2">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20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a:p>
              <a:pPr algn="ctr"/>
              <a:r>
                <a:rPr lang="en-US" sz="20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False Positive</a:t>
              </a:r>
            </a:p>
          </p:txBody>
        </p:sp>
        <p:sp>
          <p:nvSpPr>
            <p:cNvPr id="50" name="Rectangle 49">
              <a:extLst>
                <a:ext uri="{FF2B5EF4-FFF2-40B4-BE49-F238E27FC236}">
                  <a16:creationId xmlns:a16="http://schemas.microsoft.com/office/drawing/2014/main" id="{3F613A5B-3066-4245-B668-50C5EE21FE1F}"/>
                </a:ext>
              </a:extLst>
            </p:cNvPr>
            <p:cNvSpPr/>
            <p:nvPr/>
          </p:nvSpPr>
          <p:spPr>
            <a:xfrm>
              <a:off x="5345718" y="2288593"/>
              <a:ext cx="1955409" cy="1600200"/>
            </a:xfrm>
            <a:prstGeom prst="rect">
              <a:avLst/>
            </a:prstGeom>
            <a:solidFill>
              <a:schemeClr val="bg2">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20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a:p>
              <a:pPr algn="ctr"/>
              <a:r>
                <a:rPr lang="en-US" sz="20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False Negative</a:t>
              </a:r>
            </a:p>
          </p:txBody>
        </p:sp>
        <p:sp>
          <p:nvSpPr>
            <p:cNvPr id="51" name="Rectangle 50">
              <a:extLst>
                <a:ext uri="{FF2B5EF4-FFF2-40B4-BE49-F238E27FC236}">
                  <a16:creationId xmlns:a16="http://schemas.microsoft.com/office/drawing/2014/main" id="{2D09FA34-9A22-FE46-A598-8464EAF86CBD}"/>
                </a:ext>
              </a:extLst>
            </p:cNvPr>
            <p:cNvSpPr/>
            <p:nvPr/>
          </p:nvSpPr>
          <p:spPr>
            <a:xfrm>
              <a:off x="5345719" y="3876598"/>
              <a:ext cx="1955409" cy="1623868"/>
            </a:xfrm>
            <a:prstGeom prst="rect">
              <a:avLst/>
            </a:prstGeom>
            <a:solidFill>
              <a:srgbClr val="FFA7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2000" dirty="0">
                <a:latin typeface="Amazon Ember Light" panose="020B0403020204020204" pitchFamily="34" charset="0"/>
                <a:ea typeface="Amazon Ember Light" panose="020B0403020204020204" pitchFamily="34" charset="0"/>
                <a:cs typeface="Amazon Ember Light" panose="020B0403020204020204" pitchFamily="34" charset="0"/>
              </a:endParaRPr>
            </a:p>
            <a:p>
              <a:pPr algn="ct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True Negative</a:t>
              </a:r>
            </a:p>
          </p:txBody>
        </p:sp>
        <p:sp>
          <p:nvSpPr>
            <p:cNvPr id="52" name="TextBox 51">
              <a:extLst>
                <a:ext uri="{FF2B5EF4-FFF2-40B4-BE49-F238E27FC236}">
                  <a16:creationId xmlns:a16="http://schemas.microsoft.com/office/drawing/2014/main" id="{74ECF058-2FAD-C444-9870-348B63A79036}"/>
                </a:ext>
              </a:extLst>
            </p:cNvPr>
            <p:cNvSpPr txBox="1"/>
            <p:nvPr/>
          </p:nvSpPr>
          <p:spPr>
            <a:xfrm>
              <a:off x="4590185" y="1438117"/>
              <a:ext cx="1511952" cy="430887"/>
            </a:xfrm>
            <a:prstGeom prst="rect">
              <a:avLst/>
            </a:prstGeom>
            <a:noFill/>
          </p:spPr>
          <p:txBody>
            <a:bodyPr wrap="none" rtlCol="0">
              <a:spAutoFit/>
            </a:bodyPr>
            <a:lstStyle/>
            <a:p>
              <a:pPr>
                <a:spcBef>
                  <a:spcPts val="600"/>
                </a:spcBef>
                <a:spcAft>
                  <a:spcPts val="600"/>
                </a:spcAft>
              </a:pPr>
              <a:r>
                <a:rPr lang="en-US" sz="2200" dirty="0">
                  <a:latin typeface="Amazon Ember Medium" panose="020B0603020204030204" pitchFamily="34" charset="0"/>
                  <a:ea typeface="Amazon Ember Medium" panose="020B0603020204030204" pitchFamily="34" charset="0"/>
                  <a:cs typeface="Amazon Ember Medium" panose="020B0603020204030204" pitchFamily="34" charset="0"/>
                </a:rPr>
                <a:t>Prediction</a:t>
              </a:r>
            </a:p>
          </p:txBody>
        </p:sp>
        <p:sp>
          <p:nvSpPr>
            <p:cNvPr id="53" name="TextBox 52">
              <a:extLst>
                <a:ext uri="{FF2B5EF4-FFF2-40B4-BE49-F238E27FC236}">
                  <a16:creationId xmlns:a16="http://schemas.microsoft.com/office/drawing/2014/main" id="{92F50339-6B5A-0449-9B46-DA0141787915}"/>
                </a:ext>
              </a:extLst>
            </p:cNvPr>
            <p:cNvSpPr txBox="1"/>
            <p:nvPr/>
          </p:nvSpPr>
          <p:spPr>
            <a:xfrm rot="16200000">
              <a:off x="1720269" y="3678021"/>
              <a:ext cx="1531188" cy="430887"/>
            </a:xfrm>
            <a:prstGeom prst="rect">
              <a:avLst/>
            </a:prstGeom>
            <a:noFill/>
          </p:spPr>
          <p:txBody>
            <a:bodyPr wrap="none" rtlCol="0">
              <a:spAutoFit/>
            </a:bodyPr>
            <a:lstStyle/>
            <a:p>
              <a:pPr>
                <a:spcBef>
                  <a:spcPts val="600"/>
                </a:spcBef>
                <a:spcAft>
                  <a:spcPts val="600"/>
                </a:spcAft>
              </a:pPr>
              <a:r>
                <a:rPr lang="en-US" sz="2200" dirty="0">
                  <a:latin typeface="Amazon Ember Medium" panose="020B0603020204030204" pitchFamily="34" charset="0"/>
                  <a:ea typeface="Amazon Ember Medium" panose="020B0603020204030204" pitchFamily="34" charset="0"/>
                  <a:cs typeface="Amazon Ember Medium" panose="020B0603020204030204" pitchFamily="34" charset="0"/>
                </a:rPr>
                <a:t>True State</a:t>
              </a:r>
            </a:p>
          </p:txBody>
        </p:sp>
      </p:grpSp>
      <p:sp>
        <p:nvSpPr>
          <p:cNvPr id="54" name="TextBox 53">
            <a:extLst>
              <a:ext uri="{FF2B5EF4-FFF2-40B4-BE49-F238E27FC236}">
                <a16:creationId xmlns:a16="http://schemas.microsoft.com/office/drawing/2014/main" id="{FB36E396-6939-374B-979A-B0910A76748F}"/>
              </a:ext>
            </a:extLst>
          </p:cNvPr>
          <p:cNvSpPr txBox="1"/>
          <p:nvPr/>
        </p:nvSpPr>
        <p:spPr>
          <a:xfrm>
            <a:off x="2879281" y="3144643"/>
            <a:ext cx="678094" cy="584775"/>
          </a:xfrm>
          <a:prstGeom prst="rect">
            <a:avLst/>
          </a:prstGeom>
          <a:noFill/>
        </p:spPr>
        <p:txBody>
          <a:bodyPr wrap="square" rtlCol="0">
            <a:spAutoFit/>
          </a:bodyPr>
          <a:lstStyle/>
          <a:p>
            <a:pPr algn="ctr">
              <a:spcBef>
                <a:spcPts val="600"/>
              </a:spcBef>
              <a:spcAft>
                <a:spcPts val="600"/>
              </a:spcAft>
            </a:pPr>
            <a:r>
              <a:rPr lang="en-US" sz="32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2</a:t>
            </a:r>
          </a:p>
        </p:txBody>
      </p:sp>
      <p:sp>
        <p:nvSpPr>
          <p:cNvPr id="55" name="TextBox 54">
            <a:extLst>
              <a:ext uri="{FF2B5EF4-FFF2-40B4-BE49-F238E27FC236}">
                <a16:creationId xmlns:a16="http://schemas.microsoft.com/office/drawing/2014/main" id="{4B0AA795-4183-024D-8374-9C11AEBB1A9F}"/>
              </a:ext>
            </a:extLst>
          </p:cNvPr>
          <p:cNvSpPr txBox="1"/>
          <p:nvPr/>
        </p:nvSpPr>
        <p:spPr>
          <a:xfrm>
            <a:off x="2885164" y="4744840"/>
            <a:ext cx="678094" cy="584775"/>
          </a:xfrm>
          <a:prstGeom prst="rect">
            <a:avLst/>
          </a:prstGeom>
          <a:noFill/>
        </p:spPr>
        <p:txBody>
          <a:bodyPr wrap="square" rtlCol="0">
            <a:spAutoFit/>
          </a:bodyPr>
          <a:lstStyle/>
          <a:p>
            <a:pPr algn="ctr">
              <a:spcBef>
                <a:spcPts val="600"/>
              </a:spcBef>
              <a:spcAft>
                <a:spcPts val="600"/>
              </a:spcAft>
            </a:pPr>
            <a:r>
              <a:rPr lang="en-US" sz="32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2</a:t>
            </a:r>
          </a:p>
        </p:txBody>
      </p:sp>
      <p:sp>
        <p:nvSpPr>
          <p:cNvPr id="56" name="TextBox 55">
            <a:extLst>
              <a:ext uri="{FF2B5EF4-FFF2-40B4-BE49-F238E27FC236}">
                <a16:creationId xmlns:a16="http://schemas.microsoft.com/office/drawing/2014/main" id="{0C5FE963-AF8A-624D-9446-0FF44E89A0CE}"/>
              </a:ext>
            </a:extLst>
          </p:cNvPr>
          <p:cNvSpPr txBox="1"/>
          <p:nvPr/>
        </p:nvSpPr>
        <p:spPr>
          <a:xfrm>
            <a:off x="4840573" y="4747311"/>
            <a:ext cx="678094" cy="584775"/>
          </a:xfrm>
          <a:prstGeom prst="rect">
            <a:avLst/>
          </a:prstGeom>
          <a:noFill/>
        </p:spPr>
        <p:txBody>
          <a:bodyPr wrap="square" rtlCol="0">
            <a:spAutoFit/>
          </a:bodyPr>
          <a:lstStyle/>
          <a:p>
            <a:pPr algn="ctr">
              <a:spcBef>
                <a:spcPts val="600"/>
              </a:spcBef>
              <a:spcAft>
                <a:spcPts val="600"/>
              </a:spcAft>
            </a:pPr>
            <a:r>
              <a:rPr lang="en-US" sz="32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88</a:t>
            </a:r>
          </a:p>
        </p:txBody>
      </p:sp>
      <p:sp>
        <p:nvSpPr>
          <p:cNvPr id="57" name="TextBox 56">
            <a:extLst>
              <a:ext uri="{FF2B5EF4-FFF2-40B4-BE49-F238E27FC236}">
                <a16:creationId xmlns:a16="http://schemas.microsoft.com/office/drawing/2014/main" id="{1125D352-869E-2749-9134-F3686A3E977F}"/>
              </a:ext>
            </a:extLst>
          </p:cNvPr>
          <p:cNvSpPr txBox="1"/>
          <p:nvPr/>
        </p:nvSpPr>
        <p:spPr>
          <a:xfrm>
            <a:off x="4840573" y="3149001"/>
            <a:ext cx="678094" cy="584775"/>
          </a:xfrm>
          <a:prstGeom prst="rect">
            <a:avLst/>
          </a:prstGeom>
          <a:noFill/>
        </p:spPr>
        <p:txBody>
          <a:bodyPr wrap="square" rtlCol="0">
            <a:spAutoFit/>
          </a:bodyPr>
          <a:lstStyle/>
          <a:p>
            <a:pPr algn="ctr">
              <a:spcBef>
                <a:spcPts val="600"/>
              </a:spcBef>
              <a:spcAft>
                <a:spcPts val="600"/>
              </a:spcAft>
            </a:pPr>
            <a:r>
              <a:rPr lang="en-US" sz="32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8</a:t>
            </a:r>
          </a:p>
        </p:txBody>
      </p:sp>
      <p:sp>
        <p:nvSpPr>
          <p:cNvPr id="58" name="Rectangle 57">
            <a:extLst>
              <a:ext uri="{FF2B5EF4-FFF2-40B4-BE49-F238E27FC236}">
                <a16:creationId xmlns:a16="http://schemas.microsoft.com/office/drawing/2014/main" id="{6161677D-A2A3-0B45-AE9C-840291DA40C7}"/>
              </a:ext>
            </a:extLst>
          </p:cNvPr>
          <p:cNvSpPr/>
          <p:nvPr/>
        </p:nvSpPr>
        <p:spPr>
          <a:xfrm>
            <a:off x="2266208" y="2423486"/>
            <a:ext cx="1964374" cy="1590666"/>
          </a:xfrm>
          <a:prstGeom prst="rect">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59" name="Rectangle 58">
            <a:extLst>
              <a:ext uri="{FF2B5EF4-FFF2-40B4-BE49-F238E27FC236}">
                <a16:creationId xmlns:a16="http://schemas.microsoft.com/office/drawing/2014/main" id="{7E15437E-E358-0140-9705-CBDE08B68A47}"/>
              </a:ext>
            </a:extLst>
          </p:cNvPr>
          <p:cNvSpPr/>
          <p:nvPr/>
        </p:nvSpPr>
        <p:spPr>
          <a:xfrm>
            <a:off x="4230581" y="4007055"/>
            <a:ext cx="1915167" cy="1636066"/>
          </a:xfrm>
          <a:prstGeom prst="rect">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pic>
        <p:nvPicPr>
          <p:cNvPr id="61" name="Picture 60">
            <a:extLst>
              <a:ext uri="{FF2B5EF4-FFF2-40B4-BE49-F238E27FC236}">
                <a16:creationId xmlns:a16="http://schemas.microsoft.com/office/drawing/2014/main" id="{6ADE9188-ACD0-6742-B10E-436884856E5C}"/>
              </a:ext>
            </a:extLst>
          </p:cNvPr>
          <p:cNvPicPr>
            <a:picLocks noChangeAspect="1"/>
          </p:cNvPicPr>
          <p:nvPr/>
        </p:nvPicPr>
        <p:blipFill>
          <a:blip r:embed="rId3"/>
          <a:stretch>
            <a:fillRect/>
          </a:stretch>
        </p:blipFill>
        <p:spPr>
          <a:xfrm>
            <a:off x="6711969" y="5079034"/>
            <a:ext cx="3651362" cy="523565"/>
          </a:xfrm>
          <a:prstGeom prst="rect">
            <a:avLst/>
          </a:prstGeom>
        </p:spPr>
      </p:pic>
      <p:sp>
        <p:nvSpPr>
          <p:cNvPr id="24" name="Rectangle 23">
            <a:extLst>
              <a:ext uri="{FF2B5EF4-FFF2-40B4-BE49-F238E27FC236}">
                <a16:creationId xmlns:a16="http://schemas.microsoft.com/office/drawing/2014/main" id="{4B9A8EEB-3482-E443-835A-C6C1EC6EE2B7}"/>
              </a:ext>
            </a:extLst>
          </p:cNvPr>
          <p:cNvSpPr/>
          <p:nvPr/>
        </p:nvSpPr>
        <p:spPr>
          <a:xfrm>
            <a:off x="6312929" y="1960926"/>
            <a:ext cx="4699550" cy="2677656"/>
          </a:xfrm>
          <a:prstGeom prst="rect">
            <a:avLst/>
          </a:prstGeom>
        </p:spPr>
        <p:txBody>
          <a:bodyPr wrap="square">
            <a:spAutoFit/>
          </a:bodyPr>
          <a:lstStyle/>
          <a:p>
            <a:r>
              <a:rPr lang="en-US" sz="2400" b="1" dirty="0">
                <a:solidFill>
                  <a:schemeClr val="accent3"/>
                </a:solidFill>
                <a:latin typeface="Amazon Ember Light" panose="020B0403020204020204" pitchFamily="34" charset="0"/>
                <a:ea typeface="Amazon Ember Light" panose="020B0403020204020204" pitchFamily="34" charset="0"/>
                <a:cs typeface="Amazon Ember Light" panose="020B0403020204020204" pitchFamily="34" charset="0"/>
              </a:rPr>
              <a:t>High Accuracy Paradox</a:t>
            </a:r>
            <a:r>
              <a:rPr lang="en-US" sz="2400" dirty="0">
                <a:latin typeface="Amazon Ember Light" panose="020B0403020204020204" pitchFamily="34" charset="0"/>
                <a:ea typeface="Amazon Ember Light" panose="020B0403020204020204" pitchFamily="34" charset="0"/>
                <a:cs typeface="Amazon Ember Light" panose="020B0403020204020204" pitchFamily="34" charset="0"/>
              </a:rPr>
              <a:t>: Accuracy is misleading when dealing with imbalanced datasets - few True Positives, the ‘rare’ class, and many True Negatives, the ‘dominant’ class. </a:t>
            </a:r>
            <a:r>
              <a:rPr lang="en-US" sz="2400" b="1" dirty="0">
                <a:solidFill>
                  <a:schemeClr val="accent3"/>
                </a:solidFill>
                <a:latin typeface="Amazon Ember Light" panose="020B0403020204020204" pitchFamily="34" charset="0"/>
                <a:ea typeface="Amazon Ember Light" panose="020B0403020204020204" pitchFamily="34" charset="0"/>
                <a:cs typeface="Amazon Ember Light" panose="020B0403020204020204" pitchFamily="34" charset="0"/>
              </a:rPr>
              <a:t>High Accuracy even when few True Positives.</a:t>
            </a:r>
            <a:endParaRPr lang="en-US" sz="2000" b="1"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Tree>
    <p:extLst>
      <p:ext uri="{BB962C8B-B14F-4D97-AF65-F5344CB8AC3E}">
        <p14:creationId xmlns:p14="http://schemas.microsoft.com/office/powerpoint/2010/main" val="42872871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5821D-236C-1F40-8D4F-CC37E89C8954}"/>
              </a:ext>
            </a:extLst>
          </p:cNvPr>
          <p:cNvSpPr>
            <a:spLocks noGrp="1"/>
          </p:cNvSpPr>
          <p:nvPr>
            <p:ph type="title"/>
          </p:nvPr>
        </p:nvSpPr>
        <p:spPr/>
        <p:txBody>
          <a:bodyPr/>
          <a:lstStyle/>
          <a:p>
            <a:r>
              <a:rPr lang="en-US" b="1" dirty="0">
                <a:latin typeface="Amazon Ember Light" panose="020B0403020204020204" pitchFamily="34" charset="0"/>
                <a:ea typeface="Amazon Ember Light" panose="020B0403020204020204" pitchFamily="34" charset="0"/>
                <a:cs typeface="Amazon Ember Light" panose="020B0403020204020204" pitchFamily="34" charset="0"/>
              </a:rPr>
              <a:t>Classification Metrics: Precision</a:t>
            </a:r>
            <a:endParaRPr lang="en-US" b="1" dirty="0"/>
          </a:p>
        </p:txBody>
      </p:sp>
      <p:sp>
        <p:nvSpPr>
          <p:cNvPr id="22" name="Pentagon 21">
            <a:extLst>
              <a:ext uri="{FF2B5EF4-FFF2-40B4-BE49-F238E27FC236}">
                <a16:creationId xmlns:a16="http://schemas.microsoft.com/office/drawing/2014/main" id="{92F6910D-C2FC-6149-9A8B-77FC6F4A7386}"/>
              </a:ext>
            </a:extLst>
          </p:cNvPr>
          <p:cNvSpPr/>
          <p:nvPr/>
        </p:nvSpPr>
        <p:spPr bwMode="ltGray">
          <a:xfrm>
            <a:off x="957713" y="1400935"/>
            <a:ext cx="10514528" cy="4378609"/>
          </a:xfrm>
          <a:prstGeom prst="homePlate">
            <a:avLst>
              <a:gd name="adj" fmla="val 12270"/>
            </a:avLst>
          </a:prstGeom>
          <a:solidFill>
            <a:schemeClr val="tx1">
              <a:lumMod val="20000"/>
              <a:lumOff val="80000"/>
            </a:schemeClr>
          </a:solidFill>
          <a:ln w="57150" cap="flat" cmpd="sng" algn="ctr">
            <a:solidFill>
              <a:schemeClr val="bg1"/>
            </a:solidFill>
            <a:prstDash val="solid"/>
            <a:round/>
            <a:headEnd type="none" w="med" len="med"/>
            <a:tailEnd type="none" w="med" len="med"/>
          </a:ln>
          <a:effectLst/>
        </p:spPr>
        <p:txBody>
          <a:bodyPr vert="horz" wrap="square" lIns="91440" tIns="180000" rIns="91440" bIns="45720" numCol="1" rtlCol="0" anchor="t" anchorCtr="0" compatLnSpc="1">
            <a:prstTxWarp prst="textNoShape">
              <a:avLst/>
            </a:prstTxWarp>
          </a:bodyPr>
          <a:lstStyle/>
          <a:p>
            <a:pPr marL="266700" indent="-4763" eaLnBrk="0" fontAlgn="base" hangingPunct="0">
              <a:spcAft>
                <a:spcPct val="0"/>
              </a:spcAft>
              <a:buClr>
                <a:schemeClr val="accent1"/>
              </a:buClr>
            </a:pPr>
            <a:endParaRPr kumimoji="1" lang="en-US" sz="9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3" name="Pentagon 22">
            <a:extLst>
              <a:ext uri="{FF2B5EF4-FFF2-40B4-BE49-F238E27FC236}">
                <a16:creationId xmlns:a16="http://schemas.microsoft.com/office/drawing/2014/main" id="{25850BDD-6B79-4F44-A7B2-249FFC387B94}"/>
              </a:ext>
            </a:extLst>
          </p:cNvPr>
          <p:cNvSpPr/>
          <p:nvPr/>
        </p:nvSpPr>
        <p:spPr bwMode="white">
          <a:xfrm>
            <a:off x="547688" y="1580772"/>
            <a:ext cx="10924553" cy="4199019"/>
          </a:xfrm>
          <a:prstGeom prst="homePlate">
            <a:avLst>
              <a:gd name="adj" fmla="val 5609"/>
            </a:avLst>
          </a:prstGeom>
          <a:solidFill>
            <a:schemeClr val="bg1">
              <a:alpha val="62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fontAlgn="base">
              <a:spcAft>
                <a:spcPts val="600"/>
              </a:spcAft>
              <a:buClr>
                <a:schemeClr val="accent1"/>
              </a:buClr>
            </a:pPr>
            <a:endParaRPr kumimoji="1" lang="en-US" sz="14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nvGrpSpPr>
          <p:cNvPr id="24" name="Group 23">
            <a:extLst>
              <a:ext uri="{FF2B5EF4-FFF2-40B4-BE49-F238E27FC236}">
                <a16:creationId xmlns:a16="http://schemas.microsoft.com/office/drawing/2014/main" id="{60BFAEFE-2568-B14D-A3BF-E9771B6BC431}"/>
              </a:ext>
            </a:extLst>
          </p:cNvPr>
          <p:cNvGrpSpPr/>
          <p:nvPr/>
        </p:nvGrpSpPr>
        <p:grpSpPr>
          <a:xfrm>
            <a:off x="1578525" y="1580772"/>
            <a:ext cx="4584431" cy="4062349"/>
            <a:chOff x="2716697" y="1438117"/>
            <a:chExt cx="4584431" cy="4062349"/>
          </a:xfrm>
        </p:grpSpPr>
        <p:sp>
          <p:nvSpPr>
            <p:cNvPr id="29" name="Rectangle 28">
              <a:extLst>
                <a:ext uri="{FF2B5EF4-FFF2-40B4-BE49-F238E27FC236}">
                  <a16:creationId xmlns:a16="http://schemas.microsoft.com/office/drawing/2014/main" id="{29E824AA-4978-5345-BDE7-0C4BA000BC38}"/>
                </a:ext>
              </a:extLst>
            </p:cNvPr>
            <p:cNvSpPr/>
            <p:nvPr/>
          </p:nvSpPr>
          <p:spPr>
            <a:xfrm>
              <a:off x="3390313" y="2276400"/>
              <a:ext cx="1950387" cy="1600200"/>
            </a:xfrm>
            <a:prstGeom prst="rect">
              <a:avLst/>
            </a:prstGeom>
            <a:solidFill>
              <a:srgbClr val="FFA7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2000" dirty="0">
                <a:latin typeface="Amazon Ember Light" panose="020B0403020204020204" pitchFamily="34" charset="0"/>
                <a:ea typeface="Amazon Ember Light" panose="020B0403020204020204" pitchFamily="34" charset="0"/>
                <a:cs typeface="Amazon Ember Light" panose="020B0403020204020204" pitchFamily="34" charset="0"/>
              </a:endParaRPr>
            </a:p>
            <a:p>
              <a:pPr algn="ct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True Positive</a:t>
              </a:r>
            </a:p>
          </p:txBody>
        </p:sp>
        <p:sp>
          <p:nvSpPr>
            <p:cNvPr id="30" name="Rectangle 29">
              <a:extLst>
                <a:ext uri="{FF2B5EF4-FFF2-40B4-BE49-F238E27FC236}">
                  <a16:creationId xmlns:a16="http://schemas.microsoft.com/office/drawing/2014/main" id="{B67B028E-7B97-3243-AE92-7C97FA757C50}"/>
                </a:ext>
              </a:extLst>
            </p:cNvPr>
            <p:cNvSpPr/>
            <p:nvPr/>
          </p:nvSpPr>
          <p:spPr>
            <a:xfrm>
              <a:off x="3404380" y="1900563"/>
              <a:ext cx="1927274" cy="3758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Positive</a:t>
              </a:r>
            </a:p>
          </p:txBody>
        </p:sp>
        <p:sp>
          <p:nvSpPr>
            <p:cNvPr id="31" name="Rectangle 30">
              <a:extLst>
                <a:ext uri="{FF2B5EF4-FFF2-40B4-BE49-F238E27FC236}">
                  <a16:creationId xmlns:a16="http://schemas.microsoft.com/office/drawing/2014/main" id="{72B601C0-516E-ED47-8910-E09A0023F25D}"/>
                </a:ext>
              </a:extLst>
            </p:cNvPr>
            <p:cNvSpPr/>
            <p:nvPr/>
          </p:nvSpPr>
          <p:spPr>
            <a:xfrm rot="16200000">
              <a:off x="2241571" y="4351723"/>
              <a:ext cx="1623869" cy="6736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Negative</a:t>
              </a:r>
            </a:p>
          </p:txBody>
        </p:sp>
        <p:sp>
          <p:nvSpPr>
            <p:cNvPr id="32" name="Rectangle 31">
              <a:extLst>
                <a:ext uri="{FF2B5EF4-FFF2-40B4-BE49-F238E27FC236}">
                  <a16:creationId xmlns:a16="http://schemas.microsoft.com/office/drawing/2014/main" id="{EC9597E5-14F4-B14D-8F46-7D5AADE4574D}"/>
                </a:ext>
              </a:extLst>
            </p:cNvPr>
            <p:cNvSpPr/>
            <p:nvPr/>
          </p:nvSpPr>
          <p:spPr>
            <a:xfrm>
              <a:off x="5345718" y="1899782"/>
              <a:ext cx="1955409" cy="3766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Negative</a:t>
              </a:r>
            </a:p>
          </p:txBody>
        </p:sp>
        <p:sp>
          <p:nvSpPr>
            <p:cNvPr id="33" name="Rectangle 32">
              <a:extLst>
                <a:ext uri="{FF2B5EF4-FFF2-40B4-BE49-F238E27FC236}">
                  <a16:creationId xmlns:a16="http://schemas.microsoft.com/office/drawing/2014/main" id="{1A6CFD71-9D2F-F546-9204-E4354E0763CC}"/>
                </a:ext>
              </a:extLst>
            </p:cNvPr>
            <p:cNvSpPr/>
            <p:nvPr/>
          </p:nvSpPr>
          <p:spPr>
            <a:xfrm rot="16200000">
              <a:off x="2253406" y="2739687"/>
              <a:ext cx="1600200" cy="67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Positive</a:t>
              </a:r>
            </a:p>
          </p:txBody>
        </p:sp>
        <p:sp>
          <p:nvSpPr>
            <p:cNvPr id="34" name="Rectangle 33">
              <a:extLst>
                <a:ext uri="{FF2B5EF4-FFF2-40B4-BE49-F238E27FC236}">
                  <a16:creationId xmlns:a16="http://schemas.microsoft.com/office/drawing/2014/main" id="{ECFE5AA5-9964-3641-8787-F719A04A2063}"/>
                </a:ext>
              </a:extLst>
            </p:cNvPr>
            <p:cNvSpPr/>
            <p:nvPr/>
          </p:nvSpPr>
          <p:spPr>
            <a:xfrm>
              <a:off x="3390313" y="3876597"/>
              <a:ext cx="1955408" cy="1623869"/>
            </a:xfrm>
            <a:prstGeom prst="rect">
              <a:avLst/>
            </a:prstGeom>
            <a:solidFill>
              <a:schemeClr val="bg2">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20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a:p>
              <a:pPr algn="ctr"/>
              <a:r>
                <a:rPr lang="en-US" sz="20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False Positive</a:t>
              </a:r>
            </a:p>
          </p:txBody>
        </p:sp>
        <p:sp>
          <p:nvSpPr>
            <p:cNvPr id="35" name="Rectangle 34">
              <a:extLst>
                <a:ext uri="{FF2B5EF4-FFF2-40B4-BE49-F238E27FC236}">
                  <a16:creationId xmlns:a16="http://schemas.microsoft.com/office/drawing/2014/main" id="{C075BB6F-BE13-A14F-A100-D17FF4E254DF}"/>
                </a:ext>
              </a:extLst>
            </p:cNvPr>
            <p:cNvSpPr/>
            <p:nvPr/>
          </p:nvSpPr>
          <p:spPr>
            <a:xfrm>
              <a:off x="5345718" y="2288593"/>
              <a:ext cx="1955409" cy="1600200"/>
            </a:xfrm>
            <a:prstGeom prst="rect">
              <a:avLst/>
            </a:prstGeom>
            <a:solidFill>
              <a:schemeClr val="bg2">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20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a:p>
              <a:pPr algn="ctr"/>
              <a:r>
                <a:rPr lang="en-US" sz="20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False Negative</a:t>
              </a:r>
            </a:p>
          </p:txBody>
        </p:sp>
        <p:sp>
          <p:nvSpPr>
            <p:cNvPr id="36" name="Rectangle 35">
              <a:extLst>
                <a:ext uri="{FF2B5EF4-FFF2-40B4-BE49-F238E27FC236}">
                  <a16:creationId xmlns:a16="http://schemas.microsoft.com/office/drawing/2014/main" id="{8A1A9D65-0513-2A4C-912D-AD157FF15C24}"/>
                </a:ext>
              </a:extLst>
            </p:cNvPr>
            <p:cNvSpPr/>
            <p:nvPr/>
          </p:nvSpPr>
          <p:spPr>
            <a:xfrm>
              <a:off x="5345719" y="3876598"/>
              <a:ext cx="1955409" cy="1623868"/>
            </a:xfrm>
            <a:prstGeom prst="rect">
              <a:avLst/>
            </a:prstGeom>
            <a:solidFill>
              <a:srgbClr val="FFA7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2000" dirty="0">
                <a:latin typeface="Amazon Ember Light" panose="020B0403020204020204" pitchFamily="34" charset="0"/>
                <a:ea typeface="Amazon Ember Light" panose="020B0403020204020204" pitchFamily="34" charset="0"/>
                <a:cs typeface="Amazon Ember Light" panose="020B0403020204020204" pitchFamily="34" charset="0"/>
              </a:endParaRPr>
            </a:p>
            <a:p>
              <a:pPr algn="ct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True Negative</a:t>
              </a:r>
            </a:p>
          </p:txBody>
        </p:sp>
        <p:sp>
          <p:nvSpPr>
            <p:cNvPr id="37" name="TextBox 36">
              <a:extLst>
                <a:ext uri="{FF2B5EF4-FFF2-40B4-BE49-F238E27FC236}">
                  <a16:creationId xmlns:a16="http://schemas.microsoft.com/office/drawing/2014/main" id="{62CC7ADD-2AB7-4846-9625-C26A6AF46BD8}"/>
                </a:ext>
              </a:extLst>
            </p:cNvPr>
            <p:cNvSpPr txBox="1"/>
            <p:nvPr/>
          </p:nvSpPr>
          <p:spPr>
            <a:xfrm>
              <a:off x="4590185" y="1438117"/>
              <a:ext cx="1515158" cy="430887"/>
            </a:xfrm>
            <a:prstGeom prst="rect">
              <a:avLst/>
            </a:prstGeom>
            <a:noFill/>
          </p:spPr>
          <p:txBody>
            <a:bodyPr wrap="none" rtlCol="0">
              <a:spAutoFit/>
            </a:bodyPr>
            <a:lstStyle/>
            <a:p>
              <a:pPr>
                <a:spcBef>
                  <a:spcPts val="600"/>
                </a:spcBef>
                <a:spcAft>
                  <a:spcPts val="600"/>
                </a:spcAft>
              </a:pPr>
              <a:r>
                <a:rPr lang="en-US" sz="2200" dirty="0">
                  <a:latin typeface="Amazon Ember Medium" panose="020B0603020204030204" pitchFamily="34" charset="0"/>
                  <a:ea typeface="Amazon Ember Medium" panose="020B0603020204030204" pitchFamily="34" charset="0"/>
                  <a:cs typeface="Amazon Ember Medium" panose="020B0603020204030204" pitchFamily="34" charset="0"/>
                </a:rPr>
                <a:t>Prediction</a:t>
              </a:r>
            </a:p>
          </p:txBody>
        </p:sp>
      </p:grpSp>
      <p:sp>
        <p:nvSpPr>
          <p:cNvPr id="55" name="Rectangle 54">
            <a:extLst>
              <a:ext uri="{FF2B5EF4-FFF2-40B4-BE49-F238E27FC236}">
                <a16:creationId xmlns:a16="http://schemas.microsoft.com/office/drawing/2014/main" id="{2F89F57B-173F-8F4D-B3F5-3EA86BC1209D}"/>
              </a:ext>
            </a:extLst>
          </p:cNvPr>
          <p:cNvSpPr/>
          <p:nvPr/>
        </p:nvSpPr>
        <p:spPr>
          <a:xfrm>
            <a:off x="6312927" y="1960926"/>
            <a:ext cx="4792545" cy="2862322"/>
          </a:xfrm>
          <a:prstGeom prst="rect">
            <a:avLst/>
          </a:prstGeom>
        </p:spPr>
        <p:txBody>
          <a:bodyPr wrap="square">
            <a:spAutoFit/>
          </a:bodyPr>
          <a:lstStyle/>
          <a:p>
            <a:r>
              <a:rPr lang="en-US" sz="2400" b="1" dirty="0">
                <a:solidFill>
                  <a:schemeClr val="accent3"/>
                </a:solidFill>
                <a:latin typeface="Amazon Ember Light" panose="020B0403020204020204" pitchFamily="34" charset="0"/>
                <a:ea typeface="Amazon Ember Light" panose="020B0403020204020204" pitchFamily="34" charset="0"/>
                <a:cs typeface="Amazon Ember Light" panose="020B0403020204020204" pitchFamily="34" charset="0"/>
              </a:rPr>
              <a:t>Precision</a:t>
            </a:r>
            <a:r>
              <a:rPr lang="en-US" sz="2400" dirty="0">
                <a:latin typeface="Amazon Ember Light" panose="020B0403020204020204" pitchFamily="34" charset="0"/>
                <a:ea typeface="Amazon Ember Light" panose="020B0403020204020204" pitchFamily="34" charset="0"/>
                <a:cs typeface="Amazon Ember Light" panose="020B0403020204020204" pitchFamily="34" charset="0"/>
              </a:rPr>
              <a:t>*: Accuracy of a predicted positive outcome </a:t>
            </a:r>
          </a:p>
          <a:p>
            <a:endParaRPr lang="en-US" sz="2400" dirty="0">
              <a:latin typeface="Amazon Ember Light" panose="020B0403020204020204" pitchFamily="34" charset="0"/>
              <a:ea typeface="Amazon Ember Light" panose="020B0403020204020204" pitchFamily="34" charset="0"/>
              <a:cs typeface="Amazon Ember Light" panose="020B0403020204020204" pitchFamily="34" charset="0"/>
            </a:endParaRPr>
          </a:p>
          <a:p>
            <a:endParaRPr lang="en-US" sz="2400" dirty="0">
              <a:latin typeface="Amazon Ember Light" panose="020B0403020204020204" pitchFamily="34" charset="0"/>
              <a:ea typeface="Amazon Ember Light" panose="020B0403020204020204" pitchFamily="34" charset="0"/>
              <a:cs typeface="Amazon Ember Light" panose="020B0403020204020204" pitchFamily="34" charset="0"/>
            </a:endParaRPr>
          </a:p>
          <a:p>
            <a:endParaRPr lang="en-US" sz="2400" dirty="0">
              <a:latin typeface="Amazon Ember Light" panose="020B0403020204020204" pitchFamily="34" charset="0"/>
              <a:ea typeface="Amazon Ember Light" panose="020B0403020204020204" pitchFamily="34" charset="0"/>
              <a:cs typeface="Amazon Ember Light" panose="020B0403020204020204" pitchFamily="34" charset="0"/>
            </a:endParaRPr>
          </a:p>
          <a:p>
            <a:pPr lvl="1"/>
            <a:endParaRPr lang="en-US" sz="2000" dirty="0">
              <a:latin typeface="Amazon Ember Light" panose="020B0403020204020204" pitchFamily="34" charset="0"/>
              <a:ea typeface="Amazon Ember Light" panose="020B0403020204020204" pitchFamily="34" charset="0"/>
              <a:cs typeface="Amazon Ember Light" panose="020B0403020204020204" pitchFamily="34" charset="0"/>
            </a:endParaRPr>
          </a:p>
          <a:p>
            <a:pPr lvl="1"/>
            <a:endParaRPr lang="en-US" sz="2000" dirty="0">
              <a:latin typeface="Amazon Ember Light" panose="020B0403020204020204" pitchFamily="34" charset="0"/>
              <a:ea typeface="Amazon Ember Light" panose="020B0403020204020204" pitchFamily="34" charset="0"/>
              <a:cs typeface="Amazon Ember Light" panose="020B0403020204020204" pitchFamily="34" charset="0"/>
            </a:endParaRPr>
          </a:p>
          <a:p>
            <a:pPr lvl="1"/>
            <a:endParaRPr lang="en-US" sz="20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56" name="Rectangle 55">
            <a:extLst>
              <a:ext uri="{FF2B5EF4-FFF2-40B4-BE49-F238E27FC236}">
                <a16:creationId xmlns:a16="http://schemas.microsoft.com/office/drawing/2014/main" id="{BC9B9570-62C5-1B4E-B3F2-9FAD6F29A74B}"/>
              </a:ext>
            </a:extLst>
          </p:cNvPr>
          <p:cNvSpPr/>
          <p:nvPr/>
        </p:nvSpPr>
        <p:spPr>
          <a:xfrm>
            <a:off x="2270385" y="2043218"/>
            <a:ext cx="1927274" cy="3617179"/>
          </a:xfrm>
          <a:prstGeom prst="rect">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pic>
        <p:nvPicPr>
          <p:cNvPr id="57" name="Picture 56">
            <a:extLst>
              <a:ext uri="{FF2B5EF4-FFF2-40B4-BE49-F238E27FC236}">
                <a16:creationId xmlns:a16="http://schemas.microsoft.com/office/drawing/2014/main" id="{D2ACF9FD-5EAB-5F46-9153-6A5986C0C86A}"/>
              </a:ext>
            </a:extLst>
          </p:cNvPr>
          <p:cNvPicPr>
            <a:picLocks noChangeAspect="1"/>
          </p:cNvPicPr>
          <p:nvPr/>
        </p:nvPicPr>
        <p:blipFill>
          <a:blip r:embed="rId3"/>
          <a:stretch>
            <a:fillRect/>
          </a:stretch>
        </p:blipFill>
        <p:spPr>
          <a:xfrm>
            <a:off x="7200187" y="3132250"/>
            <a:ext cx="2676278" cy="567695"/>
          </a:xfrm>
          <a:prstGeom prst="rect">
            <a:avLst/>
          </a:prstGeom>
        </p:spPr>
      </p:pic>
      <p:pic>
        <p:nvPicPr>
          <p:cNvPr id="58" name="Picture 57">
            <a:extLst>
              <a:ext uri="{FF2B5EF4-FFF2-40B4-BE49-F238E27FC236}">
                <a16:creationId xmlns:a16="http://schemas.microsoft.com/office/drawing/2014/main" id="{4C9E2ACB-B19E-CB44-8004-34B660EB776C}"/>
              </a:ext>
            </a:extLst>
          </p:cNvPr>
          <p:cNvPicPr>
            <a:picLocks noChangeAspect="1"/>
          </p:cNvPicPr>
          <p:nvPr/>
        </p:nvPicPr>
        <p:blipFill>
          <a:blip r:embed="rId4"/>
          <a:stretch>
            <a:fillRect/>
          </a:stretch>
        </p:blipFill>
        <p:spPr>
          <a:xfrm>
            <a:off x="7200187" y="4153986"/>
            <a:ext cx="2978554" cy="567695"/>
          </a:xfrm>
          <a:prstGeom prst="rect">
            <a:avLst/>
          </a:prstGeom>
        </p:spPr>
      </p:pic>
      <p:pic>
        <p:nvPicPr>
          <p:cNvPr id="3" name="Picture 2">
            <a:extLst>
              <a:ext uri="{FF2B5EF4-FFF2-40B4-BE49-F238E27FC236}">
                <a16:creationId xmlns:a16="http://schemas.microsoft.com/office/drawing/2014/main" id="{67FD2D31-0417-144B-9A37-F4C321ED4380}"/>
              </a:ext>
            </a:extLst>
          </p:cNvPr>
          <p:cNvPicPr>
            <a:picLocks noChangeAspect="1"/>
          </p:cNvPicPr>
          <p:nvPr/>
        </p:nvPicPr>
        <p:blipFill>
          <a:blip r:embed="rId5"/>
          <a:stretch>
            <a:fillRect/>
          </a:stretch>
        </p:blipFill>
        <p:spPr>
          <a:xfrm>
            <a:off x="6551548" y="5277289"/>
            <a:ext cx="3477778" cy="260481"/>
          </a:xfrm>
          <a:prstGeom prst="rect">
            <a:avLst/>
          </a:prstGeom>
        </p:spPr>
      </p:pic>
      <p:sp>
        <p:nvSpPr>
          <p:cNvPr id="25" name="TextBox 24">
            <a:extLst>
              <a:ext uri="{FF2B5EF4-FFF2-40B4-BE49-F238E27FC236}">
                <a16:creationId xmlns:a16="http://schemas.microsoft.com/office/drawing/2014/main" id="{FB36E396-6939-374B-979A-B0910A76748F}"/>
              </a:ext>
            </a:extLst>
          </p:cNvPr>
          <p:cNvSpPr txBox="1"/>
          <p:nvPr/>
        </p:nvSpPr>
        <p:spPr>
          <a:xfrm>
            <a:off x="2879281" y="3144643"/>
            <a:ext cx="678094" cy="584775"/>
          </a:xfrm>
          <a:prstGeom prst="rect">
            <a:avLst/>
          </a:prstGeom>
          <a:noFill/>
        </p:spPr>
        <p:txBody>
          <a:bodyPr wrap="square" rtlCol="0">
            <a:spAutoFit/>
          </a:bodyPr>
          <a:lstStyle/>
          <a:p>
            <a:pPr algn="ctr">
              <a:spcBef>
                <a:spcPts val="600"/>
              </a:spcBef>
              <a:spcAft>
                <a:spcPts val="600"/>
              </a:spcAft>
            </a:pPr>
            <a:r>
              <a:rPr lang="en-US" sz="32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2</a:t>
            </a:r>
          </a:p>
        </p:txBody>
      </p:sp>
      <p:sp>
        <p:nvSpPr>
          <p:cNvPr id="26" name="TextBox 25">
            <a:extLst>
              <a:ext uri="{FF2B5EF4-FFF2-40B4-BE49-F238E27FC236}">
                <a16:creationId xmlns:a16="http://schemas.microsoft.com/office/drawing/2014/main" id="{4B0AA795-4183-024D-8374-9C11AEBB1A9F}"/>
              </a:ext>
            </a:extLst>
          </p:cNvPr>
          <p:cNvSpPr txBox="1"/>
          <p:nvPr/>
        </p:nvSpPr>
        <p:spPr>
          <a:xfrm>
            <a:off x="2885164" y="4744840"/>
            <a:ext cx="678094" cy="584775"/>
          </a:xfrm>
          <a:prstGeom prst="rect">
            <a:avLst/>
          </a:prstGeom>
          <a:noFill/>
        </p:spPr>
        <p:txBody>
          <a:bodyPr wrap="square" rtlCol="0">
            <a:spAutoFit/>
          </a:bodyPr>
          <a:lstStyle/>
          <a:p>
            <a:pPr algn="ctr">
              <a:spcBef>
                <a:spcPts val="600"/>
              </a:spcBef>
              <a:spcAft>
                <a:spcPts val="600"/>
              </a:spcAft>
            </a:pPr>
            <a:r>
              <a:rPr lang="en-US" sz="32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2</a:t>
            </a:r>
          </a:p>
        </p:txBody>
      </p:sp>
      <p:sp>
        <p:nvSpPr>
          <p:cNvPr id="27" name="TextBox 26">
            <a:extLst>
              <a:ext uri="{FF2B5EF4-FFF2-40B4-BE49-F238E27FC236}">
                <a16:creationId xmlns:a16="http://schemas.microsoft.com/office/drawing/2014/main" id="{0C5FE963-AF8A-624D-9446-0FF44E89A0CE}"/>
              </a:ext>
            </a:extLst>
          </p:cNvPr>
          <p:cNvSpPr txBox="1"/>
          <p:nvPr/>
        </p:nvSpPr>
        <p:spPr>
          <a:xfrm>
            <a:off x="4840573" y="4747311"/>
            <a:ext cx="678094" cy="584775"/>
          </a:xfrm>
          <a:prstGeom prst="rect">
            <a:avLst/>
          </a:prstGeom>
          <a:noFill/>
        </p:spPr>
        <p:txBody>
          <a:bodyPr wrap="square" rtlCol="0">
            <a:spAutoFit/>
          </a:bodyPr>
          <a:lstStyle/>
          <a:p>
            <a:pPr algn="ctr">
              <a:spcBef>
                <a:spcPts val="600"/>
              </a:spcBef>
              <a:spcAft>
                <a:spcPts val="600"/>
              </a:spcAft>
            </a:pPr>
            <a:r>
              <a:rPr lang="en-US" sz="32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88</a:t>
            </a:r>
          </a:p>
        </p:txBody>
      </p:sp>
      <p:sp>
        <p:nvSpPr>
          <p:cNvPr id="28" name="TextBox 27">
            <a:extLst>
              <a:ext uri="{FF2B5EF4-FFF2-40B4-BE49-F238E27FC236}">
                <a16:creationId xmlns:a16="http://schemas.microsoft.com/office/drawing/2014/main" id="{1125D352-869E-2749-9134-F3686A3E977F}"/>
              </a:ext>
            </a:extLst>
          </p:cNvPr>
          <p:cNvSpPr txBox="1"/>
          <p:nvPr/>
        </p:nvSpPr>
        <p:spPr>
          <a:xfrm>
            <a:off x="4840573" y="3149001"/>
            <a:ext cx="678094" cy="584775"/>
          </a:xfrm>
          <a:prstGeom prst="rect">
            <a:avLst/>
          </a:prstGeom>
          <a:noFill/>
        </p:spPr>
        <p:txBody>
          <a:bodyPr wrap="square" rtlCol="0">
            <a:spAutoFit/>
          </a:bodyPr>
          <a:lstStyle/>
          <a:p>
            <a:pPr algn="ctr">
              <a:spcBef>
                <a:spcPts val="600"/>
              </a:spcBef>
              <a:spcAft>
                <a:spcPts val="600"/>
              </a:spcAft>
            </a:pPr>
            <a:r>
              <a:rPr lang="en-US" sz="32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8</a:t>
            </a:r>
          </a:p>
        </p:txBody>
      </p:sp>
      <p:sp>
        <p:nvSpPr>
          <p:cNvPr id="39" name="TextBox 38">
            <a:extLst>
              <a:ext uri="{FF2B5EF4-FFF2-40B4-BE49-F238E27FC236}">
                <a16:creationId xmlns:a16="http://schemas.microsoft.com/office/drawing/2014/main" id="{92F50339-6B5A-0449-9B46-DA0141787915}"/>
              </a:ext>
            </a:extLst>
          </p:cNvPr>
          <p:cNvSpPr txBox="1"/>
          <p:nvPr/>
        </p:nvSpPr>
        <p:spPr>
          <a:xfrm rot="16200000">
            <a:off x="582097" y="3820676"/>
            <a:ext cx="1531188" cy="430887"/>
          </a:xfrm>
          <a:prstGeom prst="rect">
            <a:avLst/>
          </a:prstGeom>
          <a:noFill/>
        </p:spPr>
        <p:txBody>
          <a:bodyPr wrap="none" rtlCol="0">
            <a:spAutoFit/>
          </a:bodyPr>
          <a:lstStyle/>
          <a:p>
            <a:pPr>
              <a:spcBef>
                <a:spcPts val="600"/>
              </a:spcBef>
              <a:spcAft>
                <a:spcPts val="600"/>
              </a:spcAft>
            </a:pPr>
            <a:r>
              <a:rPr lang="en-US" sz="2200" dirty="0">
                <a:latin typeface="Amazon Ember Medium" panose="020B0603020204030204" pitchFamily="34" charset="0"/>
                <a:ea typeface="Amazon Ember Medium" panose="020B0603020204030204" pitchFamily="34" charset="0"/>
                <a:cs typeface="Amazon Ember Medium" panose="020B0603020204030204" pitchFamily="34" charset="0"/>
              </a:rPr>
              <a:t>True State</a:t>
            </a:r>
          </a:p>
        </p:txBody>
      </p:sp>
    </p:spTree>
    <p:extLst>
      <p:ext uri="{BB962C8B-B14F-4D97-AF65-F5344CB8AC3E}">
        <p14:creationId xmlns:p14="http://schemas.microsoft.com/office/powerpoint/2010/main" val="14868119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A4DF0-3A4F-9943-B3CD-A67D00D7CF49}"/>
              </a:ext>
            </a:extLst>
          </p:cNvPr>
          <p:cNvSpPr>
            <a:spLocks noGrp="1"/>
          </p:cNvSpPr>
          <p:nvPr>
            <p:ph type="title"/>
          </p:nvPr>
        </p:nvSpPr>
        <p:spPr/>
        <p:txBody>
          <a:bodyPr/>
          <a:lstStyle/>
          <a:p>
            <a:r>
              <a:rPr lang="en-US" b="1" dirty="0">
                <a:latin typeface="Amazon Ember Light" panose="020B0403020204020204" pitchFamily="34" charset="0"/>
                <a:ea typeface="Amazon Ember Light" panose="020B0403020204020204" pitchFamily="34" charset="0"/>
                <a:cs typeface="Amazon Ember Light" panose="020B0403020204020204" pitchFamily="34" charset="0"/>
              </a:rPr>
              <a:t>Classification Metrics: Recall</a:t>
            </a:r>
            <a:endParaRPr lang="en-US" b="1" dirty="0"/>
          </a:p>
        </p:txBody>
      </p:sp>
      <p:sp>
        <p:nvSpPr>
          <p:cNvPr id="22" name="Pentagon 21">
            <a:extLst>
              <a:ext uri="{FF2B5EF4-FFF2-40B4-BE49-F238E27FC236}">
                <a16:creationId xmlns:a16="http://schemas.microsoft.com/office/drawing/2014/main" id="{8D8CBDE1-3E09-3C40-AB6C-C54D53CC8FAA}"/>
              </a:ext>
            </a:extLst>
          </p:cNvPr>
          <p:cNvSpPr/>
          <p:nvPr/>
        </p:nvSpPr>
        <p:spPr bwMode="ltGray">
          <a:xfrm>
            <a:off x="957713" y="1400935"/>
            <a:ext cx="10514528" cy="4378609"/>
          </a:xfrm>
          <a:prstGeom prst="homePlate">
            <a:avLst>
              <a:gd name="adj" fmla="val 12270"/>
            </a:avLst>
          </a:prstGeom>
          <a:solidFill>
            <a:schemeClr val="tx1">
              <a:lumMod val="20000"/>
              <a:lumOff val="80000"/>
            </a:schemeClr>
          </a:solidFill>
          <a:ln w="57150" cap="flat" cmpd="sng" algn="ctr">
            <a:solidFill>
              <a:schemeClr val="bg1"/>
            </a:solidFill>
            <a:prstDash val="solid"/>
            <a:round/>
            <a:headEnd type="none" w="med" len="med"/>
            <a:tailEnd type="none" w="med" len="med"/>
          </a:ln>
          <a:effectLst/>
        </p:spPr>
        <p:txBody>
          <a:bodyPr vert="horz" wrap="square" lIns="91440" tIns="180000" rIns="91440" bIns="45720" numCol="1" rtlCol="0" anchor="t" anchorCtr="0" compatLnSpc="1">
            <a:prstTxWarp prst="textNoShape">
              <a:avLst/>
            </a:prstTxWarp>
          </a:bodyPr>
          <a:lstStyle/>
          <a:p>
            <a:pPr marL="266700" indent="-4763" eaLnBrk="0" fontAlgn="base" hangingPunct="0">
              <a:spcAft>
                <a:spcPct val="0"/>
              </a:spcAft>
              <a:buClr>
                <a:schemeClr val="accent1"/>
              </a:buClr>
            </a:pPr>
            <a:endParaRPr kumimoji="1" lang="en-US" sz="22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39" name="Pentagon 38">
            <a:extLst>
              <a:ext uri="{FF2B5EF4-FFF2-40B4-BE49-F238E27FC236}">
                <a16:creationId xmlns:a16="http://schemas.microsoft.com/office/drawing/2014/main" id="{FA6C1754-EEAB-F44D-80B1-0767255BDE76}"/>
              </a:ext>
            </a:extLst>
          </p:cNvPr>
          <p:cNvSpPr/>
          <p:nvPr/>
        </p:nvSpPr>
        <p:spPr bwMode="white">
          <a:xfrm>
            <a:off x="547688" y="1580772"/>
            <a:ext cx="10924553" cy="4199019"/>
          </a:xfrm>
          <a:prstGeom prst="homePlate">
            <a:avLst>
              <a:gd name="adj" fmla="val 5609"/>
            </a:avLst>
          </a:prstGeom>
          <a:solidFill>
            <a:schemeClr val="bg1">
              <a:alpha val="62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fontAlgn="base">
              <a:spcAft>
                <a:spcPts val="600"/>
              </a:spcAft>
              <a:buClr>
                <a:schemeClr val="accent1"/>
              </a:buClr>
            </a:pPr>
            <a:endParaRPr kumimoji="1" lang="en-US" sz="22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nvGrpSpPr>
          <p:cNvPr id="40" name="Group 39">
            <a:extLst>
              <a:ext uri="{FF2B5EF4-FFF2-40B4-BE49-F238E27FC236}">
                <a16:creationId xmlns:a16="http://schemas.microsoft.com/office/drawing/2014/main" id="{1AAC0DDC-504F-B347-BD53-4F6426617267}"/>
              </a:ext>
            </a:extLst>
          </p:cNvPr>
          <p:cNvGrpSpPr/>
          <p:nvPr/>
        </p:nvGrpSpPr>
        <p:grpSpPr>
          <a:xfrm>
            <a:off x="1132248" y="1580772"/>
            <a:ext cx="5030708" cy="4062349"/>
            <a:chOff x="2270420" y="1438117"/>
            <a:chExt cx="5030708" cy="4062349"/>
          </a:xfrm>
        </p:grpSpPr>
        <p:sp>
          <p:nvSpPr>
            <p:cNvPr id="41" name="Rectangle 40">
              <a:extLst>
                <a:ext uri="{FF2B5EF4-FFF2-40B4-BE49-F238E27FC236}">
                  <a16:creationId xmlns:a16="http://schemas.microsoft.com/office/drawing/2014/main" id="{F7D47959-647D-5445-9569-1790B015BBCD}"/>
                </a:ext>
              </a:extLst>
            </p:cNvPr>
            <p:cNvSpPr/>
            <p:nvPr/>
          </p:nvSpPr>
          <p:spPr>
            <a:xfrm>
              <a:off x="3390313" y="2276400"/>
              <a:ext cx="1950387" cy="1600200"/>
            </a:xfrm>
            <a:prstGeom prst="rect">
              <a:avLst/>
            </a:prstGeom>
            <a:solidFill>
              <a:srgbClr val="FFA7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2000" dirty="0">
                <a:latin typeface="Amazon Ember Light" panose="020B0403020204020204" pitchFamily="34" charset="0"/>
                <a:ea typeface="Amazon Ember Light" panose="020B0403020204020204" pitchFamily="34" charset="0"/>
                <a:cs typeface="Amazon Ember Light" panose="020B0403020204020204" pitchFamily="34" charset="0"/>
              </a:endParaRPr>
            </a:p>
            <a:p>
              <a:pPr algn="ct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True Positive</a:t>
              </a:r>
            </a:p>
          </p:txBody>
        </p:sp>
        <p:sp>
          <p:nvSpPr>
            <p:cNvPr id="42" name="Rectangle 41">
              <a:extLst>
                <a:ext uri="{FF2B5EF4-FFF2-40B4-BE49-F238E27FC236}">
                  <a16:creationId xmlns:a16="http://schemas.microsoft.com/office/drawing/2014/main" id="{2A8F3238-E17A-4543-A4C9-3CD299B3855F}"/>
                </a:ext>
              </a:extLst>
            </p:cNvPr>
            <p:cNvSpPr/>
            <p:nvPr/>
          </p:nvSpPr>
          <p:spPr>
            <a:xfrm>
              <a:off x="3404380" y="1900563"/>
              <a:ext cx="1927274" cy="3758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Positive</a:t>
              </a:r>
            </a:p>
          </p:txBody>
        </p:sp>
        <p:sp>
          <p:nvSpPr>
            <p:cNvPr id="43" name="Rectangle 42">
              <a:extLst>
                <a:ext uri="{FF2B5EF4-FFF2-40B4-BE49-F238E27FC236}">
                  <a16:creationId xmlns:a16="http://schemas.microsoft.com/office/drawing/2014/main" id="{4C1A195F-8B77-CD46-B732-EE9E4FCE0FF8}"/>
                </a:ext>
              </a:extLst>
            </p:cNvPr>
            <p:cNvSpPr/>
            <p:nvPr/>
          </p:nvSpPr>
          <p:spPr>
            <a:xfrm rot="16200000">
              <a:off x="2241571" y="4351723"/>
              <a:ext cx="1623869" cy="6736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Negative</a:t>
              </a:r>
            </a:p>
          </p:txBody>
        </p:sp>
        <p:sp>
          <p:nvSpPr>
            <p:cNvPr id="44" name="Rectangle 43">
              <a:extLst>
                <a:ext uri="{FF2B5EF4-FFF2-40B4-BE49-F238E27FC236}">
                  <a16:creationId xmlns:a16="http://schemas.microsoft.com/office/drawing/2014/main" id="{E1A99F90-0B93-0643-8B2C-0F9E5C046973}"/>
                </a:ext>
              </a:extLst>
            </p:cNvPr>
            <p:cNvSpPr/>
            <p:nvPr/>
          </p:nvSpPr>
          <p:spPr>
            <a:xfrm>
              <a:off x="5345718" y="1899782"/>
              <a:ext cx="1955409" cy="3766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Negative</a:t>
              </a:r>
            </a:p>
          </p:txBody>
        </p:sp>
        <p:sp>
          <p:nvSpPr>
            <p:cNvPr id="45" name="Rectangle 44">
              <a:extLst>
                <a:ext uri="{FF2B5EF4-FFF2-40B4-BE49-F238E27FC236}">
                  <a16:creationId xmlns:a16="http://schemas.microsoft.com/office/drawing/2014/main" id="{499C02EC-3B4A-A74C-9CB5-BCCB392561A8}"/>
                </a:ext>
              </a:extLst>
            </p:cNvPr>
            <p:cNvSpPr/>
            <p:nvPr/>
          </p:nvSpPr>
          <p:spPr>
            <a:xfrm rot="16200000">
              <a:off x="2253406" y="2739687"/>
              <a:ext cx="1600200" cy="67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Positive</a:t>
              </a:r>
            </a:p>
          </p:txBody>
        </p:sp>
        <p:sp>
          <p:nvSpPr>
            <p:cNvPr id="46" name="Rectangle 45">
              <a:extLst>
                <a:ext uri="{FF2B5EF4-FFF2-40B4-BE49-F238E27FC236}">
                  <a16:creationId xmlns:a16="http://schemas.microsoft.com/office/drawing/2014/main" id="{AD044102-CC59-5348-8CFC-814B4FC04211}"/>
                </a:ext>
              </a:extLst>
            </p:cNvPr>
            <p:cNvSpPr/>
            <p:nvPr/>
          </p:nvSpPr>
          <p:spPr>
            <a:xfrm>
              <a:off x="3390313" y="3876597"/>
              <a:ext cx="1955408" cy="1623869"/>
            </a:xfrm>
            <a:prstGeom prst="rect">
              <a:avLst/>
            </a:prstGeom>
            <a:solidFill>
              <a:schemeClr val="bg2">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20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a:p>
              <a:pPr algn="ctr"/>
              <a:r>
                <a:rPr lang="en-US" sz="20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False Positive</a:t>
              </a:r>
            </a:p>
          </p:txBody>
        </p:sp>
        <p:sp>
          <p:nvSpPr>
            <p:cNvPr id="47" name="Rectangle 46">
              <a:extLst>
                <a:ext uri="{FF2B5EF4-FFF2-40B4-BE49-F238E27FC236}">
                  <a16:creationId xmlns:a16="http://schemas.microsoft.com/office/drawing/2014/main" id="{970B92C9-0AAD-D542-B87C-0C2DE2A555AC}"/>
                </a:ext>
              </a:extLst>
            </p:cNvPr>
            <p:cNvSpPr/>
            <p:nvPr/>
          </p:nvSpPr>
          <p:spPr>
            <a:xfrm>
              <a:off x="5334429" y="2288593"/>
              <a:ext cx="1955409" cy="1600200"/>
            </a:xfrm>
            <a:prstGeom prst="rect">
              <a:avLst/>
            </a:prstGeom>
            <a:solidFill>
              <a:schemeClr val="bg2">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20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a:p>
              <a:pPr algn="ctr"/>
              <a:r>
                <a:rPr lang="en-US" sz="20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False Negative</a:t>
              </a:r>
            </a:p>
          </p:txBody>
        </p:sp>
        <p:sp>
          <p:nvSpPr>
            <p:cNvPr id="48" name="Rectangle 47">
              <a:extLst>
                <a:ext uri="{FF2B5EF4-FFF2-40B4-BE49-F238E27FC236}">
                  <a16:creationId xmlns:a16="http://schemas.microsoft.com/office/drawing/2014/main" id="{0137271A-2249-4647-BFF5-277B97DB966C}"/>
                </a:ext>
              </a:extLst>
            </p:cNvPr>
            <p:cNvSpPr/>
            <p:nvPr/>
          </p:nvSpPr>
          <p:spPr>
            <a:xfrm>
              <a:off x="5345719" y="3876598"/>
              <a:ext cx="1955409" cy="1623868"/>
            </a:xfrm>
            <a:prstGeom prst="rect">
              <a:avLst/>
            </a:prstGeom>
            <a:solidFill>
              <a:srgbClr val="FFA7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2000" dirty="0">
                <a:latin typeface="Amazon Ember Light" panose="020B0403020204020204" pitchFamily="34" charset="0"/>
                <a:ea typeface="Amazon Ember Light" panose="020B0403020204020204" pitchFamily="34" charset="0"/>
                <a:cs typeface="Amazon Ember Light" panose="020B0403020204020204" pitchFamily="34" charset="0"/>
              </a:endParaRPr>
            </a:p>
            <a:p>
              <a:pPr algn="ct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True Negative</a:t>
              </a:r>
            </a:p>
          </p:txBody>
        </p:sp>
        <p:sp>
          <p:nvSpPr>
            <p:cNvPr id="49" name="TextBox 48">
              <a:extLst>
                <a:ext uri="{FF2B5EF4-FFF2-40B4-BE49-F238E27FC236}">
                  <a16:creationId xmlns:a16="http://schemas.microsoft.com/office/drawing/2014/main" id="{12052E3B-0110-D744-A1B0-84C7D8B464CB}"/>
                </a:ext>
              </a:extLst>
            </p:cNvPr>
            <p:cNvSpPr txBox="1"/>
            <p:nvPr/>
          </p:nvSpPr>
          <p:spPr>
            <a:xfrm>
              <a:off x="4590185" y="1438117"/>
              <a:ext cx="1515158" cy="430887"/>
            </a:xfrm>
            <a:prstGeom prst="rect">
              <a:avLst/>
            </a:prstGeom>
            <a:noFill/>
          </p:spPr>
          <p:txBody>
            <a:bodyPr wrap="none" rtlCol="0">
              <a:spAutoFit/>
            </a:bodyPr>
            <a:lstStyle/>
            <a:p>
              <a:pPr>
                <a:spcBef>
                  <a:spcPts val="600"/>
                </a:spcBef>
                <a:spcAft>
                  <a:spcPts val="600"/>
                </a:spcAft>
              </a:pPr>
              <a:r>
                <a:rPr lang="en-US" sz="2200" dirty="0">
                  <a:latin typeface="Amazon Ember Medium" panose="020B0603020204030204" pitchFamily="34" charset="0"/>
                  <a:ea typeface="Amazon Ember Medium" panose="020B0603020204030204" pitchFamily="34" charset="0"/>
                  <a:cs typeface="Amazon Ember Medium" panose="020B0603020204030204" pitchFamily="34" charset="0"/>
                </a:rPr>
                <a:t>Prediction</a:t>
              </a:r>
            </a:p>
          </p:txBody>
        </p:sp>
        <p:sp>
          <p:nvSpPr>
            <p:cNvPr id="50" name="TextBox 49">
              <a:extLst>
                <a:ext uri="{FF2B5EF4-FFF2-40B4-BE49-F238E27FC236}">
                  <a16:creationId xmlns:a16="http://schemas.microsoft.com/office/drawing/2014/main" id="{706432C8-3349-6440-9825-C05A79BD04FF}"/>
                </a:ext>
              </a:extLst>
            </p:cNvPr>
            <p:cNvSpPr txBox="1"/>
            <p:nvPr/>
          </p:nvSpPr>
          <p:spPr>
            <a:xfrm rot="16200000">
              <a:off x="1720270" y="3678021"/>
              <a:ext cx="1531188" cy="430887"/>
            </a:xfrm>
            <a:prstGeom prst="rect">
              <a:avLst/>
            </a:prstGeom>
            <a:noFill/>
          </p:spPr>
          <p:txBody>
            <a:bodyPr wrap="none" rtlCol="0">
              <a:spAutoFit/>
            </a:bodyPr>
            <a:lstStyle/>
            <a:p>
              <a:pPr>
                <a:spcBef>
                  <a:spcPts val="600"/>
                </a:spcBef>
                <a:spcAft>
                  <a:spcPts val="600"/>
                </a:spcAft>
              </a:pPr>
              <a:r>
                <a:rPr lang="en-US" sz="2200" dirty="0">
                  <a:latin typeface="Amazon Ember Medium" panose="020B0603020204030204" pitchFamily="34" charset="0"/>
                  <a:ea typeface="Amazon Ember Medium" panose="020B0603020204030204" pitchFamily="34" charset="0"/>
                  <a:cs typeface="Amazon Ember Medium" panose="020B0603020204030204" pitchFamily="34" charset="0"/>
                </a:rPr>
                <a:t>True State</a:t>
              </a:r>
            </a:p>
          </p:txBody>
        </p:sp>
      </p:grpSp>
      <p:sp>
        <p:nvSpPr>
          <p:cNvPr id="55" name="Rectangle 54">
            <a:extLst>
              <a:ext uri="{FF2B5EF4-FFF2-40B4-BE49-F238E27FC236}">
                <a16:creationId xmlns:a16="http://schemas.microsoft.com/office/drawing/2014/main" id="{ECF135A8-A7DB-CF46-9028-4DEB581A2D4D}"/>
              </a:ext>
            </a:extLst>
          </p:cNvPr>
          <p:cNvSpPr/>
          <p:nvPr/>
        </p:nvSpPr>
        <p:spPr>
          <a:xfrm>
            <a:off x="6312927" y="1957933"/>
            <a:ext cx="4792545" cy="1200329"/>
          </a:xfrm>
          <a:prstGeom prst="rect">
            <a:avLst/>
          </a:prstGeom>
        </p:spPr>
        <p:txBody>
          <a:bodyPr wrap="square">
            <a:spAutoFit/>
          </a:bodyPr>
          <a:lstStyle/>
          <a:p>
            <a:r>
              <a:rPr lang="en-US" sz="2400" b="1" dirty="0">
                <a:solidFill>
                  <a:schemeClr val="accent3"/>
                </a:solidFill>
                <a:latin typeface="Amazon Ember Light" panose="020B0403020204020204" pitchFamily="34" charset="0"/>
                <a:ea typeface="Amazon Ember Light" panose="020B0403020204020204" pitchFamily="34" charset="0"/>
                <a:cs typeface="Amazon Ember Light" panose="020B0403020204020204" pitchFamily="34" charset="0"/>
              </a:rPr>
              <a:t>Recall</a:t>
            </a:r>
            <a:r>
              <a:rPr lang="en-US" sz="2400" dirty="0">
                <a:latin typeface="Amazon Ember Light" panose="020B0403020204020204" pitchFamily="34" charset="0"/>
                <a:ea typeface="Amazon Ember Light" panose="020B0403020204020204" pitchFamily="34" charset="0"/>
                <a:cs typeface="Amazon Ember Light" panose="020B0403020204020204" pitchFamily="34" charset="0"/>
              </a:rPr>
              <a:t>*: Measures model’s ability to predict a positive outcome </a:t>
            </a:r>
          </a:p>
          <a:p>
            <a:endParaRPr lang="en-US" sz="24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56" name="Rectangle 55">
            <a:extLst>
              <a:ext uri="{FF2B5EF4-FFF2-40B4-BE49-F238E27FC236}">
                <a16:creationId xmlns:a16="http://schemas.microsoft.com/office/drawing/2014/main" id="{BDB1270A-CBEF-3C49-8B8C-9CCDAB460EC0}"/>
              </a:ext>
            </a:extLst>
          </p:cNvPr>
          <p:cNvSpPr/>
          <p:nvPr/>
        </p:nvSpPr>
        <p:spPr>
          <a:xfrm>
            <a:off x="1659467" y="2419055"/>
            <a:ext cx="4503487" cy="1580181"/>
          </a:xfrm>
          <a:prstGeom prst="rect">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pic>
        <p:nvPicPr>
          <p:cNvPr id="57" name="Picture 56">
            <a:extLst>
              <a:ext uri="{FF2B5EF4-FFF2-40B4-BE49-F238E27FC236}">
                <a16:creationId xmlns:a16="http://schemas.microsoft.com/office/drawing/2014/main" id="{6B6E9358-4B36-4647-A22F-939DE7A0FEA2}"/>
              </a:ext>
            </a:extLst>
          </p:cNvPr>
          <p:cNvPicPr>
            <a:picLocks noChangeAspect="1"/>
          </p:cNvPicPr>
          <p:nvPr/>
        </p:nvPicPr>
        <p:blipFill>
          <a:blip r:embed="rId3"/>
          <a:stretch>
            <a:fillRect/>
          </a:stretch>
        </p:blipFill>
        <p:spPr>
          <a:xfrm>
            <a:off x="7189556" y="4188666"/>
            <a:ext cx="2709242" cy="601186"/>
          </a:xfrm>
          <a:prstGeom prst="rect">
            <a:avLst/>
          </a:prstGeom>
        </p:spPr>
      </p:pic>
      <p:pic>
        <p:nvPicPr>
          <p:cNvPr id="58" name="Picture 57">
            <a:extLst>
              <a:ext uri="{FF2B5EF4-FFF2-40B4-BE49-F238E27FC236}">
                <a16:creationId xmlns:a16="http://schemas.microsoft.com/office/drawing/2014/main" id="{2E60104B-A178-9745-A4A3-789B453A0AA0}"/>
              </a:ext>
            </a:extLst>
          </p:cNvPr>
          <p:cNvPicPr>
            <a:picLocks noChangeAspect="1"/>
          </p:cNvPicPr>
          <p:nvPr/>
        </p:nvPicPr>
        <p:blipFill>
          <a:blip r:embed="rId4"/>
          <a:stretch>
            <a:fillRect/>
          </a:stretch>
        </p:blipFill>
        <p:spPr>
          <a:xfrm>
            <a:off x="7189556" y="3114763"/>
            <a:ext cx="2480756" cy="612238"/>
          </a:xfrm>
          <a:prstGeom prst="rect">
            <a:avLst/>
          </a:prstGeom>
        </p:spPr>
      </p:pic>
      <p:pic>
        <p:nvPicPr>
          <p:cNvPr id="3" name="Picture 2">
            <a:extLst>
              <a:ext uri="{FF2B5EF4-FFF2-40B4-BE49-F238E27FC236}">
                <a16:creationId xmlns:a16="http://schemas.microsoft.com/office/drawing/2014/main" id="{AEE11B3C-17C5-044F-A39E-B84E5FBB7EFD}"/>
              </a:ext>
            </a:extLst>
          </p:cNvPr>
          <p:cNvPicPr>
            <a:picLocks noChangeAspect="1"/>
          </p:cNvPicPr>
          <p:nvPr/>
        </p:nvPicPr>
        <p:blipFill>
          <a:blip r:embed="rId5"/>
          <a:stretch>
            <a:fillRect/>
          </a:stretch>
        </p:blipFill>
        <p:spPr>
          <a:xfrm>
            <a:off x="6542511" y="5280471"/>
            <a:ext cx="3127801" cy="264220"/>
          </a:xfrm>
          <a:prstGeom prst="rect">
            <a:avLst/>
          </a:prstGeom>
        </p:spPr>
      </p:pic>
      <p:sp>
        <p:nvSpPr>
          <p:cNvPr id="25" name="TextBox 24">
            <a:extLst>
              <a:ext uri="{FF2B5EF4-FFF2-40B4-BE49-F238E27FC236}">
                <a16:creationId xmlns:a16="http://schemas.microsoft.com/office/drawing/2014/main" id="{FB36E396-6939-374B-979A-B0910A76748F}"/>
              </a:ext>
            </a:extLst>
          </p:cNvPr>
          <p:cNvSpPr txBox="1"/>
          <p:nvPr/>
        </p:nvSpPr>
        <p:spPr>
          <a:xfrm>
            <a:off x="2879281" y="3144643"/>
            <a:ext cx="678094" cy="584775"/>
          </a:xfrm>
          <a:prstGeom prst="rect">
            <a:avLst/>
          </a:prstGeom>
          <a:noFill/>
        </p:spPr>
        <p:txBody>
          <a:bodyPr wrap="square" rtlCol="0">
            <a:spAutoFit/>
          </a:bodyPr>
          <a:lstStyle/>
          <a:p>
            <a:pPr algn="ctr">
              <a:spcBef>
                <a:spcPts val="600"/>
              </a:spcBef>
              <a:spcAft>
                <a:spcPts val="600"/>
              </a:spcAft>
            </a:pPr>
            <a:r>
              <a:rPr lang="en-US" sz="32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2</a:t>
            </a:r>
          </a:p>
        </p:txBody>
      </p:sp>
      <p:sp>
        <p:nvSpPr>
          <p:cNvPr id="26" name="TextBox 25">
            <a:extLst>
              <a:ext uri="{FF2B5EF4-FFF2-40B4-BE49-F238E27FC236}">
                <a16:creationId xmlns:a16="http://schemas.microsoft.com/office/drawing/2014/main" id="{4B0AA795-4183-024D-8374-9C11AEBB1A9F}"/>
              </a:ext>
            </a:extLst>
          </p:cNvPr>
          <p:cNvSpPr txBox="1"/>
          <p:nvPr/>
        </p:nvSpPr>
        <p:spPr>
          <a:xfrm>
            <a:off x="2885164" y="4744840"/>
            <a:ext cx="678094" cy="584775"/>
          </a:xfrm>
          <a:prstGeom prst="rect">
            <a:avLst/>
          </a:prstGeom>
          <a:noFill/>
        </p:spPr>
        <p:txBody>
          <a:bodyPr wrap="square" rtlCol="0">
            <a:spAutoFit/>
          </a:bodyPr>
          <a:lstStyle/>
          <a:p>
            <a:pPr algn="ctr">
              <a:spcBef>
                <a:spcPts val="600"/>
              </a:spcBef>
              <a:spcAft>
                <a:spcPts val="600"/>
              </a:spcAft>
            </a:pPr>
            <a:r>
              <a:rPr lang="en-US" sz="32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2</a:t>
            </a:r>
          </a:p>
        </p:txBody>
      </p:sp>
      <p:sp>
        <p:nvSpPr>
          <p:cNvPr id="27" name="TextBox 26">
            <a:extLst>
              <a:ext uri="{FF2B5EF4-FFF2-40B4-BE49-F238E27FC236}">
                <a16:creationId xmlns:a16="http://schemas.microsoft.com/office/drawing/2014/main" id="{0C5FE963-AF8A-624D-9446-0FF44E89A0CE}"/>
              </a:ext>
            </a:extLst>
          </p:cNvPr>
          <p:cNvSpPr txBox="1"/>
          <p:nvPr/>
        </p:nvSpPr>
        <p:spPr>
          <a:xfrm>
            <a:off x="4840573" y="4747311"/>
            <a:ext cx="678094" cy="584775"/>
          </a:xfrm>
          <a:prstGeom prst="rect">
            <a:avLst/>
          </a:prstGeom>
          <a:noFill/>
        </p:spPr>
        <p:txBody>
          <a:bodyPr wrap="square" rtlCol="0">
            <a:spAutoFit/>
          </a:bodyPr>
          <a:lstStyle/>
          <a:p>
            <a:pPr algn="ctr">
              <a:spcBef>
                <a:spcPts val="600"/>
              </a:spcBef>
              <a:spcAft>
                <a:spcPts val="600"/>
              </a:spcAft>
            </a:pPr>
            <a:r>
              <a:rPr lang="en-US" sz="32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88</a:t>
            </a:r>
          </a:p>
        </p:txBody>
      </p:sp>
      <p:sp>
        <p:nvSpPr>
          <p:cNvPr id="28" name="TextBox 27">
            <a:extLst>
              <a:ext uri="{FF2B5EF4-FFF2-40B4-BE49-F238E27FC236}">
                <a16:creationId xmlns:a16="http://schemas.microsoft.com/office/drawing/2014/main" id="{1125D352-869E-2749-9134-F3686A3E977F}"/>
              </a:ext>
            </a:extLst>
          </p:cNvPr>
          <p:cNvSpPr txBox="1"/>
          <p:nvPr/>
        </p:nvSpPr>
        <p:spPr>
          <a:xfrm>
            <a:off x="4840573" y="3149001"/>
            <a:ext cx="678094" cy="584775"/>
          </a:xfrm>
          <a:prstGeom prst="rect">
            <a:avLst/>
          </a:prstGeom>
          <a:noFill/>
        </p:spPr>
        <p:txBody>
          <a:bodyPr wrap="square" rtlCol="0">
            <a:spAutoFit/>
          </a:bodyPr>
          <a:lstStyle/>
          <a:p>
            <a:pPr algn="ctr">
              <a:spcBef>
                <a:spcPts val="600"/>
              </a:spcBef>
              <a:spcAft>
                <a:spcPts val="600"/>
              </a:spcAft>
            </a:pPr>
            <a:r>
              <a:rPr lang="en-US" sz="32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8</a:t>
            </a:r>
          </a:p>
        </p:txBody>
      </p:sp>
    </p:spTree>
    <p:extLst>
      <p:ext uri="{BB962C8B-B14F-4D97-AF65-F5344CB8AC3E}">
        <p14:creationId xmlns:p14="http://schemas.microsoft.com/office/powerpoint/2010/main" val="21233929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5A5477-ECCD-5340-A924-9BA0C0E73ECE}"/>
              </a:ext>
            </a:extLst>
          </p:cNvPr>
          <p:cNvSpPr>
            <a:spLocks noGrp="1"/>
          </p:cNvSpPr>
          <p:nvPr>
            <p:ph type="title"/>
          </p:nvPr>
        </p:nvSpPr>
        <p:spPr/>
        <p:txBody>
          <a:bodyPr/>
          <a:lstStyle/>
          <a:p>
            <a:r>
              <a:rPr lang="en-US" b="1" dirty="0">
                <a:latin typeface="Amazon Ember Light" panose="020B0403020204020204" pitchFamily="34" charset="0"/>
                <a:ea typeface="Amazon Ember Light" panose="020B0403020204020204" pitchFamily="34" charset="0"/>
                <a:cs typeface="Amazon Ember Light" panose="020B0403020204020204" pitchFamily="34" charset="0"/>
              </a:rPr>
              <a:t>Classification Metrics: F1 Score</a:t>
            </a:r>
            <a:endParaRPr lang="en-US" b="1" dirty="0"/>
          </a:p>
        </p:txBody>
      </p:sp>
      <p:sp>
        <p:nvSpPr>
          <p:cNvPr id="5" name="Pentagon 4">
            <a:extLst>
              <a:ext uri="{FF2B5EF4-FFF2-40B4-BE49-F238E27FC236}">
                <a16:creationId xmlns:a16="http://schemas.microsoft.com/office/drawing/2014/main" id="{85EA4BE3-3C67-D145-A6AF-A79AFC7754A7}"/>
              </a:ext>
            </a:extLst>
          </p:cNvPr>
          <p:cNvSpPr/>
          <p:nvPr/>
        </p:nvSpPr>
        <p:spPr bwMode="white">
          <a:xfrm>
            <a:off x="613002" y="1572701"/>
            <a:ext cx="10924553" cy="4199019"/>
          </a:xfrm>
          <a:prstGeom prst="homePlate">
            <a:avLst>
              <a:gd name="adj" fmla="val 5609"/>
            </a:avLst>
          </a:prstGeom>
          <a:solidFill>
            <a:schemeClr val="bg1">
              <a:alpha val="62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fontAlgn="base">
              <a:spcAft>
                <a:spcPts val="600"/>
              </a:spcAft>
              <a:buClr>
                <a:schemeClr val="accent1"/>
              </a:buClr>
            </a:pPr>
            <a:endParaRPr kumimoji="1" lang="en-US" sz="1400" b="1" dirty="0">
              <a:solidFill>
                <a:schemeClr val="bg1"/>
              </a:solidFill>
              <a:latin typeface="Arial" pitchFamily="34" charset="0"/>
              <a:ea typeface="굴림" pitchFamily="50" charset="-127"/>
              <a:cs typeface="Arial" pitchFamily="34" charset="0"/>
            </a:endParaRPr>
          </a:p>
        </p:txBody>
      </p:sp>
      <p:sp>
        <p:nvSpPr>
          <p:cNvPr id="11" name="Pentagon 10">
            <a:extLst>
              <a:ext uri="{FF2B5EF4-FFF2-40B4-BE49-F238E27FC236}">
                <a16:creationId xmlns:a16="http://schemas.microsoft.com/office/drawing/2014/main" id="{69F2DFD3-CC90-4749-B2CF-2A876E0765F1}"/>
              </a:ext>
            </a:extLst>
          </p:cNvPr>
          <p:cNvSpPr/>
          <p:nvPr/>
        </p:nvSpPr>
        <p:spPr bwMode="ltGray">
          <a:xfrm>
            <a:off x="878276" y="1393113"/>
            <a:ext cx="10514528" cy="4378609"/>
          </a:xfrm>
          <a:prstGeom prst="homePlate">
            <a:avLst>
              <a:gd name="adj" fmla="val 12270"/>
            </a:avLst>
          </a:prstGeom>
          <a:solidFill>
            <a:schemeClr val="tx1">
              <a:lumMod val="20000"/>
              <a:lumOff val="80000"/>
            </a:schemeClr>
          </a:solidFill>
          <a:ln w="57150" cap="flat" cmpd="sng" algn="ctr">
            <a:solidFill>
              <a:schemeClr val="bg1"/>
            </a:solidFill>
            <a:prstDash val="solid"/>
            <a:round/>
            <a:headEnd type="none" w="med" len="med"/>
            <a:tailEnd type="none" w="med" len="med"/>
          </a:ln>
          <a:effectLst/>
        </p:spPr>
        <p:txBody>
          <a:bodyPr vert="horz" wrap="square" lIns="91440" tIns="180000" rIns="91440" bIns="45720" numCol="1" rtlCol="0" anchor="t" anchorCtr="0" compatLnSpc="1">
            <a:prstTxWarp prst="textNoShape">
              <a:avLst/>
            </a:prstTxWarp>
          </a:bodyPr>
          <a:lstStyle/>
          <a:p>
            <a:pPr marL="266700" indent="-4763" eaLnBrk="0" fontAlgn="base" hangingPunct="0">
              <a:spcAft>
                <a:spcPct val="0"/>
              </a:spcAft>
              <a:buClr>
                <a:schemeClr val="accent1"/>
              </a:buClr>
            </a:pPr>
            <a:endParaRPr kumimoji="1" lang="en-US" sz="900" b="1" dirty="0">
              <a:solidFill>
                <a:schemeClr val="bg1"/>
              </a:solidFill>
              <a:latin typeface="Arial" pitchFamily="34" charset="0"/>
              <a:ea typeface="굴림" pitchFamily="50" charset="-127"/>
              <a:cs typeface="Arial" pitchFamily="34" charset="0"/>
            </a:endParaRPr>
          </a:p>
        </p:txBody>
      </p:sp>
      <p:sp>
        <p:nvSpPr>
          <p:cNvPr id="12" name="Pentagon 11">
            <a:extLst>
              <a:ext uri="{FF2B5EF4-FFF2-40B4-BE49-F238E27FC236}">
                <a16:creationId xmlns:a16="http://schemas.microsoft.com/office/drawing/2014/main" id="{4D9E128C-D67E-FE4C-B86B-940E5B20793E}"/>
              </a:ext>
            </a:extLst>
          </p:cNvPr>
          <p:cNvSpPr/>
          <p:nvPr/>
        </p:nvSpPr>
        <p:spPr bwMode="white">
          <a:xfrm>
            <a:off x="632135" y="1585598"/>
            <a:ext cx="10924553" cy="4199019"/>
          </a:xfrm>
          <a:prstGeom prst="homePlate">
            <a:avLst>
              <a:gd name="adj" fmla="val 5609"/>
            </a:avLst>
          </a:prstGeom>
          <a:solidFill>
            <a:schemeClr val="bg1">
              <a:alpha val="62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fontAlgn="base">
              <a:spcAft>
                <a:spcPts val="600"/>
              </a:spcAft>
              <a:buClr>
                <a:schemeClr val="accent1"/>
              </a:buClr>
            </a:pPr>
            <a:endParaRPr kumimoji="1" lang="en-US" sz="1400" b="1" dirty="0">
              <a:solidFill>
                <a:schemeClr val="bg1"/>
              </a:solidFill>
              <a:latin typeface="Arial" pitchFamily="34" charset="0"/>
              <a:ea typeface="굴림" pitchFamily="50" charset="-127"/>
              <a:cs typeface="Arial" pitchFamily="34" charset="0"/>
            </a:endParaRPr>
          </a:p>
        </p:txBody>
      </p:sp>
      <p:pic>
        <p:nvPicPr>
          <p:cNvPr id="13" name="Picture 12">
            <a:extLst>
              <a:ext uri="{FF2B5EF4-FFF2-40B4-BE49-F238E27FC236}">
                <a16:creationId xmlns:a16="http://schemas.microsoft.com/office/drawing/2014/main" id="{F201E38A-2631-0D4A-9729-CA34E84CE269}"/>
              </a:ext>
            </a:extLst>
          </p:cNvPr>
          <p:cNvPicPr>
            <a:picLocks noChangeAspect="1"/>
          </p:cNvPicPr>
          <p:nvPr/>
        </p:nvPicPr>
        <p:blipFill rotWithShape="1">
          <a:blip r:embed="rId3"/>
          <a:srcRect l="53608" b="3699"/>
          <a:stretch/>
        </p:blipFill>
        <p:spPr>
          <a:xfrm>
            <a:off x="1541591" y="1630614"/>
            <a:ext cx="3407461" cy="3788937"/>
          </a:xfrm>
          <a:prstGeom prst="rect">
            <a:avLst/>
          </a:prstGeom>
        </p:spPr>
      </p:pic>
      <p:sp>
        <p:nvSpPr>
          <p:cNvPr id="14" name="Rectangle 13">
            <a:extLst>
              <a:ext uri="{FF2B5EF4-FFF2-40B4-BE49-F238E27FC236}">
                <a16:creationId xmlns:a16="http://schemas.microsoft.com/office/drawing/2014/main" id="{5D606516-41BF-BC4F-9549-2BD2F1874F82}"/>
              </a:ext>
            </a:extLst>
          </p:cNvPr>
          <p:cNvSpPr/>
          <p:nvPr/>
        </p:nvSpPr>
        <p:spPr>
          <a:xfrm>
            <a:off x="5781223" y="1859214"/>
            <a:ext cx="5014758" cy="2923877"/>
          </a:xfrm>
          <a:prstGeom prst="rect">
            <a:avLst/>
          </a:prstGeom>
        </p:spPr>
        <p:txBody>
          <a:bodyPr wrap="square">
            <a:spAutoFit/>
          </a:bodyPr>
          <a:lstStyle/>
          <a:p>
            <a:r>
              <a:rPr lang="en-US" sz="2400" b="1" dirty="0">
                <a:solidFill>
                  <a:schemeClr val="accent3"/>
                </a:solidFill>
                <a:latin typeface="Amazon Ember Light" panose="020B0403020204020204" pitchFamily="34" charset="0"/>
                <a:ea typeface="Amazon Ember Light" panose="020B0403020204020204" pitchFamily="34" charset="0"/>
                <a:cs typeface="Amazon Ember Light" panose="020B0403020204020204" pitchFamily="34" charset="0"/>
              </a:rPr>
              <a:t>F1 Score</a:t>
            </a:r>
            <a:r>
              <a:rPr lang="en-US" sz="2400" dirty="0">
                <a:latin typeface="Amazon Ember Light" panose="020B0403020204020204" pitchFamily="34" charset="0"/>
                <a:ea typeface="Amazon Ember Light" panose="020B0403020204020204" pitchFamily="34" charset="0"/>
                <a:cs typeface="Amazon Ember Light" panose="020B0403020204020204" pitchFamily="34" charset="0"/>
              </a:rPr>
              <a:t>*:</a:t>
            </a:r>
            <a:r>
              <a:rPr lang="en-US" sz="2400" dirty="0">
                <a:solidFill>
                  <a:srgbClr val="00B0F0"/>
                </a:solidFill>
                <a:latin typeface="Amazon Ember Light" panose="020B0403020204020204" pitchFamily="34" charset="0"/>
                <a:ea typeface="Amazon Ember Light" panose="020B0403020204020204" pitchFamily="34" charset="0"/>
                <a:cs typeface="Amazon Ember Light" panose="020B0403020204020204" pitchFamily="34" charset="0"/>
              </a:rPr>
              <a:t> </a:t>
            </a:r>
            <a:r>
              <a:rPr lang="en-US" sz="2400" dirty="0">
                <a:latin typeface="Amazon Ember Light" panose="020B0403020204020204" pitchFamily="34" charset="0"/>
                <a:ea typeface="Amazon Ember Light" panose="020B0403020204020204" pitchFamily="34" charset="0"/>
                <a:cs typeface="Amazon Ember Light" panose="020B0403020204020204" pitchFamily="34" charset="0"/>
              </a:rPr>
              <a:t>A combined metric, the harmonic mean of Precision and Recall. </a:t>
            </a:r>
          </a:p>
          <a:p>
            <a:endParaRPr lang="en-US" sz="2400" dirty="0"/>
          </a:p>
          <a:p>
            <a:pPr algn="ctr"/>
            <a:endParaRPr lang="en-US" sz="2400" dirty="0">
              <a:latin typeface="Cambria Math" panose="02040503050406030204" pitchFamily="18" charset="0"/>
              <a:ea typeface="Cambria Math" panose="02040503050406030204" pitchFamily="18" charset="0"/>
            </a:endParaRPr>
          </a:p>
          <a:p>
            <a:pPr algn="ctr"/>
            <a:endParaRPr lang="en-US" sz="2400" dirty="0"/>
          </a:p>
          <a:p>
            <a:pPr lvl="1"/>
            <a:endParaRPr lang="en-US" sz="2000" dirty="0"/>
          </a:p>
          <a:p>
            <a:pPr lvl="1"/>
            <a:endParaRPr lang="en-US" sz="2000" dirty="0"/>
          </a:p>
        </p:txBody>
      </p:sp>
      <p:sp>
        <p:nvSpPr>
          <p:cNvPr id="15" name="TextBox 14">
            <a:extLst>
              <a:ext uri="{FF2B5EF4-FFF2-40B4-BE49-F238E27FC236}">
                <a16:creationId xmlns:a16="http://schemas.microsoft.com/office/drawing/2014/main" id="{FFB89764-7C15-F64A-B0F7-AD58ED4B7647}"/>
              </a:ext>
            </a:extLst>
          </p:cNvPr>
          <p:cNvSpPr txBox="1"/>
          <p:nvPr/>
        </p:nvSpPr>
        <p:spPr>
          <a:xfrm>
            <a:off x="2671449" y="5448486"/>
            <a:ext cx="944544" cy="307777"/>
          </a:xfrm>
          <a:prstGeom prst="rect">
            <a:avLst/>
          </a:prstGeom>
          <a:noFill/>
        </p:spPr>
        <p:txBody>
          <a:bodyPr wrap="square" rtlCol="0">
            <a:spAutoFit/>
          </a:bodyPr>
          <a:lstStyle/>
          <a:p>
            <a:pPr>
              <a:spcBef>
                <a:spcPts val="600"/>
              </a:spcBef>
              <a:spcAft>
                <a:spcPts val="600"/>
              </a:spcAft>
            </a:pPr>
            <a:r>
              <a:rPr lang="en-US" sz="1400" dirty="0"/>
              <a:t>Precision</a:t>
            </a:r>
          </a:p>
        </p:txBody>
      </p:sp>
      <p:sp>
        <p:nvSpPr>
          <p:cNvPr id="16" name="TextBox 15">
            <a:extLst>
              <a:ext uri="{FF2B5EF4-FFF2-40B4-BE49-F238E27FC236}">
                <a16:creationId xmlns:a16="http://schemas.microsoft.com/office/drawing/2014/main" id="{A14716B6-A047-B145-87FD-07A98C3A2927}"/>
              </a:ext>
            </a:extLst>
          </p:cNvPr>
          <p:cNvSpPr txBox="1"/>
          <p:nvPr/>
        </p:nvSpPr>
        <p:spPr>
          <a:xfrm rot="16200000">
            <a:off x="806125" y="3251097"/>
            <a:ext cx="944544" cy="307777"/>
          </a:xfrm>
          <a:prstGeom prst="rect">
            <a:avLst/>
          </a:prstGeom>
          <a:noFill/>
        </p:spPr>
        <p:txBody>
          <a:bodyPr wrap="square" rtlCol="0">
            <a:spAutoFit/>
          </a:bodyPr>
          <a:lstStyle/>
          <a:p>
            <a:pPr>
              <a:spcBef>
                <a:spcPts val="600"/>
              </a:spcBef>
              <a:spcAft>
                <a:spcPts val="600"/>
              </a:spcAft>
            </a:pPr>
            <a:r>
              <a:rPr lang="en-US" sz="1400" dirty="0"/>
              <a:t>Recall</a:t>
            </a:r>
          </a:p>
        </p:txBody>
      </p:sp>
      <p:sp>
        <p:nvSpPr>
          <p:cNvPr id="17" name="TextBox 16">
            <a:extLst>
              <a:ext uri="{FF2B5EF4-FFF2-40B4-BE49-F238E27FC236}">
                <a16:creationId xmlns:a16="http://schemas.microsoft.com/office/drawing/2014/main" id="{553AFB3A-E1A5-FB4D-9916-691CE4F3649A}"/>
              </a:ext>
            </a:extLst>
          </p:cNvPr>
          <p:cNvSpPr txBox="1"/>
          <p:nvPr/>
        </p:nvSpPr>
        <p:spPr>
          <a:xfrm>
            <a:off x="4898007" y="3371193"/>
            <a:ext cx="889599" cy="307777"/>
          </a:xfrm>
          <a:prstGeom prst="rect">
            <a:avLst/>
          </a:prstGeom>
          <a:noFill/>
        </p:spPr>
        <p:txBody>
          <a:bodyPr wrap="square" rtlCol="0">
            <a:spAutoFit/>
          </a:bodyPr>
          <a:lstStyle/>
          <a:p>
            <a:pPr>
              <a:spcBef>
                <a:spcPts val="600"/>
              </a:spcBef>
              <a:spcAft>
                <a:spcPts val="600"/>
              </a:spcAft>
            </a:pPr>
            <a:r>
              <a:rPr lang="en-US" sz="1400" dirty="0"/>
              <a:t>F1 Score</a:t>
            </a:r>
          </a:p>
        </p:txBody>
      </p:sp>
      <p:pic>
        <p:nvPicPr>
          <p:cNvPr id="19" name="Picture 18">
            <a:extLst>
              <a:ext uri="{FF2B5EF4-FFF2-40B4-BE49-F238E27FC236}">
                <a16:creationId xmlns:a16="http://schemas.microsoft.com/office/drawing/2014/main" id="{B40B28D4-0EE5-F24D-9D20-456DA65C18E6}"/>
              </a:ext>
            </a:extLst>
          </p:cNvPr>
          <p:cNvPicPr>
            <a:picLocks noChangeAspect="1"/>
          </p:cNvPicPr>
          <p:nvPr/>
        </p:nvPicPr>
        <p:blipFill>
          <a:blip r:embed="rId4"/>
          <a:stretch>
            <a:fillRect/>
          </a:stretch>
        </p:blipFill>
        <p:spPr>
          <a:xfrm>
            <a:off x="6365900" y="3404985"/>
            <a:ext cx="4339250" cy="612240"/>
          </a:xfrm>
          <a:prstGeom prst="rect">
            <a:avLst/>
          </a:prstGeom>
        </p:spPr>
      </p:pic>
      <p:pic>
        <p:nvPicPr>
          <p:cNvPr id="21" name="Picture 20">
            <a:extLst>
              <a:ext uri="{FF2B5EF4-FFF2-40B4-BE49-F238E27FC236}">
                <a16:creationId xmlns:a16="http://schemas.microsoft.com/office/drawing/2014/main" id="{DCD72EEC-79E5-F24C-AC9A-63E14279F3E2}"/>
              </a:ext>
            </a:extLst>
          </p:cNvPr>
          <p:cNvPicPr>
            <a:picLocks noChangeAspect="1"/>
          </p:cNvPicPr>
          <p:nvPr/>
        </p:nvPicPr>
        <p:blipFill>
          <a:blip r:embed="rId5"/>
          <a:stretch>
            <a:fillRect/>
          </a:stretch>
        </p:blipFill>
        <p:spPr>
          <a:xfrm>
            <a:off x="5994215" y="4775022"/>
            <a:ext cx="3764862" cy="291422"/>
          </a:xfrm>
          <a:prstGeom prst="rect">
            <a:avLst/>
          </a:prstGeom>
        </p:spPr>
      </p:pic>
      <p:sp>
        <p:nvSpPr>
          <p:cNvPr id="18" name="Freeform 17">
            <a:extLst>
              <a:ext uri="{FF2B5EF4-FFF2-40B4-BE49-F238E27FC236}">
                <a16:creationId xmlns:a16="http://schemas.microsoft.com/office/drawing/2014/main" id="{6D5509D8-3961-5A4D-933E-0C334F55A5B0}"/>
              </a:ext>
            </a:extLst>
          </p:cNvPr>
          <p:cNvSpPr/>
          <p:nvPr/>
        </p:nvSpPr>
        <p:spPr>
          <a:xfrm>
            <a:off x="1965961" y="2062011"/>
            <a:ext cx="4455159" cy="2661730"/>
          </a:xfrm>
          <a:custGeom>
            <a:avLst/>
            <a:gdLst>
              <a:gd name="connsiteX0" fmla="*/ 4514850 w 4514850"/>
              <a:gd name="connsiteY0" fmla="*/ 2514600 h 2514600"/>
              <a:gd name="connsiteX1" fmla="*/ 1328737 w 4514850"/>
              <a:gd name="connsiteY1" fmla="*/ 1928813 h 2514600"/>
              <a:gd name="connsiteX2" fmla="*/ 0 w 4514850"/>
              <a:gd name="connsiteY2" fmla="*/ 0 h 2514600"/>
              <a:gd name="connsiteX3" fmla="*/ 0 w 4514850"/>
              <a:gd name="connsiteY3" fmla="*/ 0 h 2514600"/>
            </a:gdLst>
            <a:ahLst/>
            <a:cxnLst>
              <a:cxn ang="0">
                <a:pos x="connsiteX0" y="connsiteY0"/>
              </a:cxn>
              <a:cxn ang="0">
                <a:pos x="connsiteX1" y="connsiteY1"/>
              </a:cxn>
              <a:cxn ang="0">
                <a:pos x="connsiteX2" y="connsiteY2"/>
              </a:cxn>
              <a:cxn ang="0">
                <a:pos x="connsiteX3" y="connsiteY3"/>
              </a:cxn>
            </a:cxnLst>
            <a:rect l="l" t="t" r="r" b="b"/>
            <a:pathLst>
              <a:path w="4514850" h="2514600">
                <a:moveTo>
                  <a:pt x="4514850" y="2514600"/>
                </a:moveTo>
                <a:cubicBezTo>
                  <a:pt x="3298031" y="2431256"/>
                  <a:pt x="2081212" y="2347913"/>
                  <a:pt x="1328737" y="1928813"/>
                </a:cubicBezTo>
                <a:cubicBezTo>
                  <a:pt x="576262" y="1509713"/>
                  <a:pt x="0" y="0"/>
                  <a:pt x="0" y="0"/>
                </a:cubicBezTo>
                <a:lnTo>
                  <a:pt x="0" y="0"/>
                </a:lnTo>
              </a:path>
            </a:pathLst>
          </a:custGeom>
          <a:noFill/>
          <a:ln w="38100">
            <a:solidFill>
              <a:schemeClr val="accent6"/>
            </a:solidFill>
            <a:tailEnd type="triangle" w="med"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20" name="Freeform 19">
            <a:extLst>
              <a:ext uri="{FF2B5EF4-FFF2-40B4-BE49-F238E27FC236}">
                <a16:creationId xmlns:a16="http://schemas.microsoft.com/office/drawing/2014/main" id="{5ECE66C4-8F94-2643-B833-6D025852E98A}"/>
              </a:ext>
            </a:extLst>
          </p:cNvPr>
          <p:cNvSpPr/>
          <p:nvPr/>
        </p:nvSpPr>
        <p:spPr>
          <a:xfrm flipV="1">
            <a:off x="3942080" y="4720445"/>
            <a:ext cx="2479040" cy="336261"/>
          </a:xfrm>
          <a:custGeom>
            <a:avLst/>
            <a:gdLst>
              <a:gd name="connsiteX0" fmla="*/ 4514850 w 4514850"/>
              <a:gd name="connsiteY0" fmla="*/ 2514600 h 2514600"/>
              <a:gd name="connsiteX1" fmla="*/ 1328737 w 4514850"/>
              <a:gd name="connsiteY1" fmla="*/ 1928813 h 2514600"/>
              <a:gd name="connsiteX2" fmla="*/ 0 w 4514850"/>
              <a:gd name="connsiteY2" fmla="*/ 0 h 2514600"/>
              <a:gd name="connsiteX3" fmla="*/ 0 w 4514850"/>
              <a:gd name="connsiteY3" fmla="*/ 0 h 2514600"/>
            </a:gdLst>
            <a:ahLst/>
            <a:cxnLst>
              <a:cxn ang="0">
                <a:pos x="connsiteX0" y="connsiteY0"/>
              </a:cxn>
              <a:cxn ang="0">
                <a:pos x="connsiteX1" y="connsiteY1"/>
              </a:cxn>
              <a:cxn ang="0">
                <a:pos x="connsiteX2" y="connsiteY2"/>
              </a:cxn>
              <a:cxn ang="0">
                <a:pos x="connsiteX3" y="connsiteY3"/>
              </a:cxn>
            </a:cxnLst>
            <a:rect l="l" t="t" r="r" b="b"/>
            <a:pathLst>
              <a:path w="4514850" h="2514600">
                <a:moveTo>
                  <a:pt x="4514850" y="2514600"/>
                </a:moveTo>
                <a:cubicBezTo>
                  <a:pt x="3298031" y="2431256"/>
                  <a:pt x="2081212" y="2347913"/>
                  <a:pt x="1328737" y="1928813"/>
                </a:cubicBezTo>
                <a:cubicBezTo>
                  <a:pt x="576262" y="1509713"/>
                  <a:pt x="0" y="0"/>
                  <a:pt x="0" y="0"/>
                </a:cubicBezTo>
                <a:lnTo>
                  <a:pt x="0" y="0"/>
                </a:lnTo>
              </a:path>
            </a:pathLst>
          </a:custGeom>
          <a:noFill/>
          <a:ln w="38100">
            <a:solidFill>
              <a:schemeClr val="accent6"/>
            </a:solidFill>
            <a:tailEnd type="triangle" w="med"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22" name="Freeform 21">
            <a:extLst>
              <a:ext uri="{FF2B5EF4-FFF2-40B4-BE49-F238E27FC236}">
                <a16:creationId xmlns:a16="http://schemas.microsoft.com/office/drawing/2014/main" id="{2A964A16-5D38-854B-BEA9-7E7B3B26E080}"/>
              </a:ext>
            </a:extLst>
          </p:cNvPr>
          <p:cNvSpPr/>
          <p:nvPr/>
        </p:nvSpPr>
        <p:spPr>
          <a:xfrm flipV="1">
            <a:off x="1965960" y="4720446"/>
            <a:ext cx="4455159" cy="291422"/>
          </a:xfrm>
          <a:custGeom>
            <a:avLst/>
            <a:gdLst>
              <a:gd name="connsiteX0" fmla="*/ 4514850 w 4514850"/>
              <a:gd name="connsiteY0" fmla="*/ 2514600 h 2514600"/>
              <a:gd name="connsiteX1" fmla="*/ 1328737 w 4514850"/>
              <a:gd name="connsiteY1" fmla="*/ 1928813 h 2514600"/>
              <a:gd name="connsiteX2" fmla="*/ 0 w 4514850"/>
              <a:gd name="connsiteY2" fmla="*/ 0 h 2514600"/>
              <a:gd name="connsiteX3" fmla="*/ 0 w 4514850"/>
              <a:gd name="connsiteY3" fmla="*/ 0 h 2514600"/>
            </a:gdLst>
            <a:ahLst/>
            <a:cxnLst>
              <a:cxn ang="0">
                <a:pos x="connsiteX0" y="connsiteY0"/>
              </a:cxn>
              <a:cxn ang="0">
                <a:pos x="connsiteX1" y="connsiteY1"/>
              </a:cxn>
              <a:cxn ang="0">
                <a:pos x="connsiteX2" y="connsiteY2"/>
              </a:cxn>
              <a:cxn ang="0">
                <a:pos x="connsiteX3" y="connsiteY3"/>
              </a:cxn>
            </a:cxnLst>
            <a:rect l="l" t="t" r="r" b="b"/>
            <a:pathLst>
              <a:path w="4514850" h="2514600">
                <a:moveTo>
                  <a:pt x="4514850" y="2514600"/>
                </a:moveTo>
                <a:cubicBezTo>
                  <a:pt x="3298031" y="2431256"/>
                  <a:pt x="2081212" y="2347913"/>
                  <a:pt x="1328737" y="1928813"/>
                </a:cubicBezTo>
                <a:cubicBezTo>
                  <a:pt x="576262" y="1509713"/>
                  <a:pt x="0" y="0"/>
                  <a:pt x="0" y="0"/>
                </a:cubicBezTo>
                <a:lnTo>
                  <a:pt x="0" y="0"/>
                </a:lnTo>
              </a:path>
            </a:pathLst>
          </a:custGeom>
          <a:noFill/>
          <a:ln w="38100">
            <a:solidFill>
              <a:schemeClr val="accent6"/>
            </a:solidFill>
            <a:tailEnd type="triangle" w="med"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23" name="Rectangle 22">
            <a:extLst>
              <a:ext uri="{FF2B5EF4-FFF2-40B4-BE49-F238E27FC236}">
                <a16:creationId xmlns:a16="http://schemas.microsoft.com/office/drawing/2014/main" id="{E15682AF-AE67-B145-88A7-9F7844CBE4E5}"/>
              </a:ext>
            </a:extLst>
          </p:cNvPr>
          <p:cNvSpPr/>
          <p:nvPr/>
        </p:nvSpPr>
        <p:spPr>
          <a:xfrm>
            <a:off x="4755543" y="5117726"/>
            <a:ext cx="3475941" cy="584775"/>
          </a:xfrm>
          <a:prstGeom prst="rect">
            <a:avLst/>
          </a:prstGeom>
        </p:spPr>
        <p:txBody>
          <a:bodyPr wrap="square">
            <a:spAutoFit/>
          </a:bodyPr>
          <a:lstStyle/>
          <a:p>
            <a:pPr algn="ctr"/>
            <a:r>
              <a:rPr lang="en-US" sz="1600" b="1" dirty="0">
                <a:solidFill>
                  <a:schemeClr val="accent6"/>
                </a:solidFill>
                <a:latin typeface="Amazon Ember Light" panose="020B0403020204020204" pitchFamily="34" charset="0"/>
                <a:ea typeface="Amazon Ember Light" panose="020B0403020204020204" pitchFamily="34" charset="0"/>
                <a:cs typeface="Amazon Ember Light" panose="020B0403020204020204" pitchFamily="34" charset="0"/>
              </a:rPr>
              <a:t>Low when one or both of the Precision and Recall are low</a:t>
            </a:r>
          </a:p>
        </p:txBody>
      </p:sp>
      <p:sp>
        <p:nvSpPr>
          <p:cNvPr id="24" name="Freeform 23">
            <a:extLst>
              <a:ext uri="{FF2B5EF4-FFF2-40B4-BE49-F238E27FC236}">
                <a16:creationId xmlns:a16="http://schemas.microsoft.com/office/drawing/2014/main" id="{F01EB767-FAEA-7C4E-BC35-5386A067560F}"/>
              </a:ext>
            </a:extLst>
          </p:cNvPr>
          <p:cNvSpPr/>
          <p:nvPr/>
        </p:nvSpPr>
        <p:spPr>
          <a:xfrm>
            <a:off x="3901440" y="2133600"/>
            <a:ext cx="5471161" cy="2569400"/>
          </a:xfrm>
          <a:custGeom>
            <a:avLst/>
            <a:gdLst>
              <a:gd name="connsiteX0" fmla="*/ 4514850 w 4514850"/>
              <a:gd name="connsiteY0" fmla="*/ 2514600 h 2514600"/>
              <a:gd name="connsiteX1" fmla="*/ 1328737 w 4514850"/>
              <a:gd name="connsiteY1" fmla="*/ 1928813 h 2514600"/>
              <a:gd name="connsiteX2" fmla="*/ 0 w 4514850"/>
              <a:gd name="connsiteY2" fmla="*/ 0 h 2514600"/>
              <a:gd name="connsiteX3" fmla="*/ 0 w 4514850"/>
              <a:gd name="connsiteY3" fmla="*/ 0 h 2514600"/>
            </a:gdLst>
            <a:ahLst/>
            <a:cxnLst>
              <a:cxn ang="0">
                <a:pos x="connsiteX0" y="connsiteY0"/>
              </a:cxn>
              <a:cxn ang="0">
                <a:pos x="connsiteX1" y="connsiteY1"/>
              </a:cxn>
              <a:cxn ang="0">
                <a:pos x="connsiteX2" y="connsiteY2"/>
              </a:cxn>
              <a:cxn ang="0">
                <a:pos x="connsiteX3" y="connsiteY3"/>
              </a:cxn>
            </a:cxnLst>
            <a:rect l="l" t="t" r="r" b="b"/>
            <a:pathLst>
              <a:path w="4514850" h="2514600">
                <a:moveTo>
                  <a:pt x="4514850" y="2514600"/>
                </a:moveTo>
                <a:cubicBezTo>
                  <a:pt x="3298031" y="2431256"/>
                  <a:pt x="2081212" y="2347913"/>
                  <a:pt x="1328737" y="1928813"/>
                </a:cubicBezTo>
                <a:cubicBezTo>
                  <a:pt x="576262" y="1509713"/>
                  <a:pt x="0" y="0"/>
                  <a:pt x="0" y="0"/>
                </a:cubicBezTo>
                <a:lnTo>
                  <a:pt x="0" y="0"/>
                </a:lnTo>
              </a:path>
            </a:pathLst>
          </a:custGeom>
          <a:noFill/>
          <a:ln w="38100">
            <a:solidFill>
              <a:srgbClr val="C00000"/>
            </a:solidFill>
            <a:tailEnd type="triangle" w="med"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7BBD27E1-5677-414A-A4B8-9596C7388401}"/>
              </a:ext>
            </a:extLst>
          </p:cNvPr>
          <p:cNvSpPr/>
          <p:nvPr/>
        </p:nvSpPr>
        <p:spPr>
          <a:xfrm>
            <a:off x="8293979" y="5141767"/>
            <a:ext cx="2510772" cy="584775"/>
          </a:xfrm>
          <a:prstGeom prst="rect">
            <a:avLst/>
          </a:prstGeom>
        </p:spPr>
        <p:txBody>
          <a:bodyPr wrap="square">
            <a:spAutoFit/>
          </a:bodyPr>
          <a:lstStyle/>
          <a:p>
            <a:pPr algn="ctr"/>
            <a:r>
              <a:rPr lang="en-US" sz="1600" b="1" dirty="0">
                <a:solidFill>
                  <a:srgbClr val="C00000"/>
                </a:solidFill>
                <a:latin typeface="Amazon Ember Light" panose="020B0403020204020204" pitchFamily="34" charset="0"/>
                <a:ea typeface="Amazon Ember Light" panose="020B0403020204020204" pitchFamily="34" charset="0"/>
                <a:cs typeface="Amazon Ember Light" panose="020B0403020204020204" pitchFamily="34" charset="0"/>
              </a:rPr>
              <a:t>High when both Precision and Recall are high</a:t>
            </a:r>
          </a:p>
        </p:txBody>
      </p:sp>
    </p:spTree>
    <p:extLst>
      <p:ext uri="{BB962C8B-B14F-4D97-AF65-F5344CB8AC3E}">
        <p14:creationId xmlns:p14="http://schemas.microsoft.com/office/powerpoint/2010/main" val="137430119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01CE42-BC57-9C45-A3A3-E24B45EC0FE6}"/>
              </a:ext>
            </a:extLst>
          </p:cNvPr>
          <p:cNvSpPr>
            <a:spLocks noGrp="1"/>
          </p:cNvSpPr>
          <p:nvPr>
            <p:ph type="title"/>
          </p:nvPr>
        </p:nvSpPr>
        <p:spPr/>
        <p:txBody>
          <a:bodyPr/>
          <a:lstStyle/>
          <a:p>
            <a:r>
              <a:rPr lang="en-US" dirty="0"/>
              <a:t>Topics for Today</a:t>
            </a:r>
          </a:p>
        </p:txBody>
      </p:sp>
      <p:sp>
        <p:nvSpPr>
          <p:cNvPr id="3" name="Content Placeholder 2">
            <a:extLst>
              <a:ext uri="{FF2B5EF4-FFF2-40B4-BE49-F238E27FC236}">
                <a16:creationId xmlns:a16="http://schemas.microsoft.com/office/drawing/2014/main" id="{5ECD3BAC-5D2C-2042-8E20-0644ADC2589B}"/>
              </a:ext>
            </a:extLst>
          </p:cNvPr>
          <p:cNvSpPr>
            <a:spLocks noGrp="1"/>
          </p:cNvSpPr>
          <p:nvPr>
            <p:ph sz="half" idx="10"/>
          </p:nvPr>
        </p:nvSpPr>
        <p:spPr/>
        <p:txBody>
          <a:bodyPr/>
          <a:lstStyle/>
          <a:p>
            <a:pPr>
              <a:spcBef>
                <a:spcPts val="1800"/>
              </a:spcBef>
            </a:pPr>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Introduction to Machine Learning</a:t>
            </a:r>
          </a:p>
          <a:p>
            <a:pPr>
              <a:spcBef>
                <a:spcPts val="1800"/>
              </a:spcBef>
            </a:pPr>
            <a:r>
              <a:rPr lang="en-US" sz="2800" b="1" dirty="0">
                <a:solidFill>
                  <a:schemeClr val="accent3"/>
                </a:solidFill>
                <a:latin typeface="Amazon Ember Light" panose="020B0403020204020204" pitchFamily="34" charset="0"/>
                <a:ea typeface="Amazon Ember Light" panose="020B0403020204020204" pitchFamily="34" charset="0"/>
                <a:cs typeface="Amazon Ember Light" panose="020B0403020204020204" pitchFamily="34" charset="0"/>
              </a:rPr>
              <a:t>Introduction to NLP</a:t>
            </a:r>
          </a:p>
          <a:p>
            <a:pPr>
              <a:spcBef>
                <a:spcPts val="1800"/>
              </a:spcBef>
            </a:pPr>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Text Processing</a:t>
            </a:r>
          </a:p>
          <a:p>
            <a:pPr>
              <a:spcBef>
                <a:spcPts val="1800"/>
              </a:spcBef>
            </a:pPr>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Bag of Words (</a:t>
            </a:r>
            <a:r>
              <a:rPr lang="en-US" sz="2800" dirty="0" err="1">
                <a:latin typeface="Amazon Ember Light" panose="020B0403020204020204" pitchFamily="34" charset="0"/>
                <a:ea typeface="Amazon Ember Light" panose="020B0403020204020204" pitchFamily="34" charset="0"/>
                <a:cs typeface="Amazon Ember Light" panose="020B0403020204020204" pitchFamily="34" charset="0"/>
              </a:rPr>
              <a:t>BoW</a:t>
            </a:r>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 Representation</a:t>
            </a:r>
          </a:p>
          <a:p>
            <a:pPr>
              <a:spcBef>
                <a:spcPts val="1800"/>
              </a:spcBef>
            </a:pPr>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Single Layer Neural Networks</a:t>
            </a:r>
          </a:p>
          <a:p>
            <a:pPr>
              <a:spcBef>
                <a:spcPts val="1800"/>
              </a:spcBef>
            </a:pPr>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Final Project</a:t>
            </a:r>
          </a:p>
        </p:txBody>
      </p:sp>
    </p:spTree>
    <p:extLst>
      <p:ext uri="{BB962C8B-B14F-4D97-AF65-F5344CB8AC3E}">
        <p14:creationId xmlns:p14="http://schemas.microsoft.com/office/powerpoint/2010/main" val="152039184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334E25-8B58-694D-ABF9-90A1933019C0}"/>
              </a:ext>
            </a:extLst>
          </p:cNvPr>
          <p:cNvSpPr>
            <a:spLocks noGrp="1"/>
          </p:cNvSpPr>
          <p:nvPr>
            <p:ph type="title"/>
          </p:nvPr>
        </p:nvSpPr>
        <p:spPr/>
        <p:txBody>
          <a:bodyPr/>
          <a:lstStyle/>
          <a:p>
            <a:r>
              <a:rPr lang="en-US" dirty="0"/>
              <a:t>What is NLP?</a:t>
            </a:r>
          </a:p>
        </p:txBody>
      </p:sp>
      <p:sp>
        <p:nvSpPr>
          <p:cNvPr id="3" name="Content Placeholder 2">
            <a:extLst>
              <a:ext uri="{FF2B5EF4-FFF2-40B4-BE49-F238E27FC236}">
                <a16:creationId xmlns:a16="http://schemas.microsoft.com/office/drawing/2014/main" id="{A9FF1A9B-DC01-3E49-929E-35F8A59E6248}"/>
              </a:ext>
            </a:extLst>
          </p:cNvPr>
          <p:cNvSpPr>
            <a:spLocks noGrp="1"/>
          </p:cNvSpPr>
          <p:nvPr>
            <p:ph sz="half" idx="10"/>
          </p:nvPr>
        </p:nvSpPr>
        <p:spPr>
          <a:xfrm>
            <a:off x="852492" y="1291120"/>
            <a:ext cx="5243508" cy="4874129"/>
          </a:xfrm>
        </p:spPr>
        <p:txBody>
          <a:bodyPr/>
          <a:lstStyle/>
          <a:p>
            <a:pPr marL="0" indent="0">
              <a:buNone/>
            </a:pPr>
            <a:r>
              <a:rPr lang="en-US" dirty="0"/>
              <a:t>“</a:t>
            </a:r>
            <a:r>
              <a:rPr lang="en-US" b="1" i="1" dirty="0"/>
              <a:t>Natural language processing </a:t>
            </a:r>
            <a:r>
              <a:rPr lang="en-US" i="1" dirty="0"/>
              <a:t>(NLP) is </a:t>
            </a:r>
            <a:r>
              <a:rPr lang="en-US" dirty="0"/>
              <a:t>concerned with the </a:t>
            </a:r>
            <a:r>
              <a:rPr lang="en-US" b="1" dirty="0"/>
              <a:t>interactions</a:t>
            </a:r>
            <a:r>
              <a:rPr lang="en-US" dirty="0"/>
              <a:t> between </a:t>
            </a:r>
            <a:r>
              <a:rPr lang="en-US" b="1" dirty="0"/>
              <a:t>computers</a:t>
            </a:r>
            <a:r>
              <a:rPr lang="en-US" dirty="0"/>
              <a:t> and </a:t>
            </a:r>
            <a:r>
              <a:rPr lang="en-US" b="1" dirty="0"/>
              <a:t>human languages</a:t>
            </a:r>
            <a:r>
              <a:rPr lang="en-US" dirty="0"/>
              <a:t>, in particular how to program computers to process and analyze large amounts of natural language data.” </a:t>
            </a:r>
          </a:p>
          <a:p>
            <a:pPr marL="0" indent="0">
              <a:buNone/>
            </a:pPr>
            <a:endParaRPr lang="en-US" dirty="0"/>
          </a:p>
          <a:p>
            <a:pPr marL="0" indent="0">
              <a:buNone/>
            </a:pPr>
            <a:r>
              <a:rPr lang="en-US" dirty="0"/>
              <a:t>                                  -- Wikipedia</a:t>
            </a:r>
          </a:p>
        </p:txBody>
      </p:sp>
      <p:pic>
        <p:nvPicPr>
          <p:cNvPr id="5" name="Picture 4">
            <a:extLst>
              <a:ext uri="{FF2B5EF4-FFF2-40B4-BE49-F238E27FC236}">
                <a16:creationId xmlns:a16="http://schemas.microsoft.com/office/drawing/2014/main" id="{4098B545-E38F-4346-8705-7823BA8FC01E}"/>
              </a:ext>
            </a:extLst>
          </p:cNvPr>
          <p:cNvPicPr>
            <a:picLocks noChangeAspect="1"/>
          </p:cNvPicPr>
          <p:nvPr/>
        </p:nvPicPr>
        <p:blipFill>
          <a:blip r:embed="rId2"/>
          <a:stretch>
            <a:fillRect/>
          </a:stretch>
        </p:blipFill>
        <p:spPr>
          <a:xfrm>
            <a:off x="6096000" y="975512"/>
            <a:ext cx="5678418" cy="4625631"/>
          </a:xfrm>
          <a:prstGeom prst="rect">
            <a:avLst/>
          </a:prstGeom>
        </p:spPr>
      </p:pic>
    </p:spTree>
    <p:extLst>
      <p:ext uri="{BB962C8B-B14F-4D97-AF65-F5344CB8AC3E}">
        <p14:creationId xmlns:p14="http://schemas.microsoft.com/office/powerpoint/2010/main" val="14490920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0D76C0-4670-CB43-AE8F-ED0755ECE074}"/>
              </a:ext>
            </a:extLst>
          </p:cNvPr>
          <p:cNvSpPr>
            <a:spLocks noGrp="1"/>
          </p:cNvSpPr>
          <p:nvPr>
            <p:ph type="title"/>
          </p:nvPr>
        </p:nvSpPr>
        <p:spPr/>
        <p:txBody>
          <a:bodyPr>
            <a:normAutofit fontScale="90000"/>
          </a:bodyPr>
          <a:lstStyle/>
          <a:p>
            <a:r>
              <a:rPr lang="en-US" dirty="0"/>
              <a:t>What should you be able to do when you leave this class?</a:t>
            </a:r>
          </a:p>
        </p:txBody>
      </p:sp>
      <p:sp>
        <p:nvSpPr>
          <p:cNvPr id="3" name="Content Placeholder 2">
            <a:extLst>
              <a:ext uri="{FF2B5EF4-FFF2-40B4-BE49-F238E27FC236}">
                <a16:creationId xmlns:a16="http://schemas.microsoft.com/office/drawing/2014/main" id="{1E40963A-CCA3-A343-8A87-F78BE62980F5}"/>
              </a:ext>
            </a:extLst>
          </p:cNvPr>
          <p:cNvSpPr>
            <a:spLocks noGrp="1"/>
          </p:cNvSpPr>
          <p:nvPr>
            <p:ph sz="half" idx="10"/>
          </p:nvPr>
        </p:nvSpPr>
        <p:spPr>
          <a:xfrm>
            <a:off x="852492" y="1874196"/>
            <a:ext cx="10842630" cy="4275555"/>
          </a:xfrm>
        </p:spPr>
        <p:txBody>
          <a:bodyPr/>
          <a:lstStyle/>
          <a:p>
            <a:r>
              <a:rPr lang="en-US" altLang="en-US" sz="2800" dirty="0">
                <a:latin typeface="Amazon Ember Light" panose="020B0403020204020204" pitchFamily="34" charset="0"/>
                <a:ea typeface="Amazon Ember Light" panose="020B0403020204020204" pitchFamily="34" charset="0"/>
                <a:cs typeface="Amazon Ember Light" panose="020B0403020204020204" pitchFamily="34" charset="0"/>
              </a:rPr>
              <a:t>Fundamental understanding of data preprocessing, commonly used machine learning (ML) algorithms, and model evaluation</a:t>
            </a:r>
          </a:p>
          <a:p>
            <a:r>
              <a:rPr lang="en-US" altLang="en-US" sz="2800" dirty="0">
                <a:latin typeface="Amazon Ember Light" panose="020B0403020204020204" pitchFamily="34" charset="0"/>
                <a:ea typeface="Amazon Ember Light" panose="020B0403020204020204" pitchFamily="34" charset="0"/>
                <a:cs typeface="Amazon Ember Light" panose="020B0403020204020204" pitchFamily="34" charset="0"/>
              </a:rPr>
              <a:t>Practical knowledge of n</a:t>
            </a:r>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atural language processing (</a:t>
            </a:r>
            <a:r>
              <a:rPr lang="en-US" altLang="en-US" sz="2800" dirty="0">
                <a:latin typeface="Amazon Ember Light" panose="020B0403020204020204" pitchFamily="34" charset="0"/>
                <a:ea typeface="Amazon Ember Light" panose="020B0403020204020204" pitchFamily="34" charset="0"/>
                <a:cs typeface="Amazon Ember Light" panose="020B0403020204020204" pitchFamily="34" charset="0"/>
              </a:rPr>
              <a:t>NLP) specific model training and applications</a:t>
            </a:r>
          </a:p>
          <a:p>
            <a:r>
              <a:rPr lang="en-US" altLang="en-US" sz="2800" dirty="0">
                <a:latin typeface="Amazon Ember Light" panose="020B0403020204020204" pitchFamily="34" charset="0"/>
                <a:ea typeface="Amazon Ember Light" panose="020B0403020204020204" pitchFamily="34" charset="0"/>
                <a:cs typeface="Amazon Ember Light" panose="020B0403020204020204" pitchFamily="34" charset="0"/>
              </a:rPr>
              <a:t>Be comfortable talking with data science partners</a:t>
            </a:r>
          </a:p>
          <a:p>
            <a:r>
              <a:rPr lang="en-US" altLang="en-US" sz="2800" dirty="0">
                <a:latin typeface="Amazon Ember Light" panose="020B0403020204020204" pitchFamily="34" charset="0"/>
                <a:ea typeface="Amazon Ember Light" panose="020B0403020204020204" pitchFamily="34" charset="0"/>
                <a:cs typeface="Amazon Ember Light" panose="020B0403020204020204" pitchFamily="34" charset="0"/>
              </a:rPr>
              <a:t>Find and leverage many valuable and useful ML resources in your own work</a:t>
            </a:r>
          </a:p>
        </p:txBody>
      </p:sp>
    </p:spTree>
    <p:extLst>
      <p:ext uri="{BB962C8B-B14F-4D97-AF65-F5344CB8AC3E}">
        <p14:creationId xmlns:p14="http://schemas.microsoft.com/office/powerpoint/2010/main" val="114908317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1EDC56-6545-9640-A805-88CE8611B1B3}"/>
              </a:ext>
            </a:extLst>
          </p:cNvPr>
          <p:cNvSpPr>
            <a:spLocks noGrp="1"/>
          </p:cNvSpPr>
          <p:nvPr>
            <p:ph type="title"/>
          </p:nvPr>
        </p:nvSpPr>
        <p:spPr>
          <a:xfrm>
            <a:off x="496877" y="479421"/>
            <a:ext cx="11119389" cy="992183"/>
          </a:xfrm>
        </p:spPr>
        <p:txBody>
          <a:bodyPr>
            <a:normAutofit fontScale="90000"/>
          </a:bodyPr>
          <a:lstStyle/>
          <a:p>
            <a:r>
              <a:rPr lang="en-US" dirty="0">
                <a:latin typeface="Amazon Ember" panose="02000000000000000000" pitchFamily="2" charset="0"/>
                <a:ea typeface="Amazon Ember" panose="02000000000000000000" pitchFamily="2" charset="0"/>
                <a:cs typeface="Amazon Ember Light" panose="020B0403020204020204" pitchFamily="34" charset="0"/>
              </a:rPr>
              <a:t>What is Natural Language Understanding (NLU)?</a:t>
            </a:r>
          </a:p>
        </p:txBody>
      </p:sp>
      <p:sp>
        <p:nvSpPr>
          <p:cNvPr id="3" name="Content Placeholder 2">
            <a:extLst>
              <a:ext uri="{FF2B5EF4-FFF2-40B4-BE49-F238E27FC236}">
                <a16:creationId xmlns:a16="http://schemas.microsoft.com/office/drawing/2014/main" id="{36C3DD82-0CC0-684D-8388-D420C551FFC7}"/>
              </a:ext>
            </a:extLst>
          </p:cNvPr>
          <p:cNvSpPr>
            <a:spLocks noGrp="1"/>
          </p:cNvSpPr>
          <p:nvPr>
            <p:ph sz="half" idx="10"/>
          </p:nvPr>
        </p:nvSpPr>
        <p:spPr>
          <a:xfrm>
            <a:off x="852492" y="1117601"/>
            <a:ext cx="10619841" cy="4851400"/>
          </a:xfrm>
        </p:spPr>
        <p:txBody>
          <a:bodyPr/>
          <a:lstStyle/>
          <a:p>
            <a:pPr marL="0" indent="0" algn="ctr">
              <a:lnSpc>
                <a:spcPct val="100000"/>
              </a:lnSpc>
              <a:spcBef>
                <a:spcPts val="1200"/>
              </a:spcBef>
              <a:buNone/>
            </a:pPr>
            <a:endParaRPr lang="en-US" i="1" dirty="0">
              <a:solidFill>
                <a:schemeClr val="accent6"/>
              </a:solidFill>
              <a:latin typeface="Amazon Ember Medium" panose="020B0603020204030204" pitchFamily="34" charset="0"/>
              <a:ea typeface="Amazon Ember Medium" panose="020B0603020204030204" pitchFamily="34" charset="0"/>
              <a:cs typeface="Amazon Ember Medium" panose="020B0603020204030204" pitchFamily="34" charset="0"/>
            </a:endParaRPr>
          </a:p>
          <a:p>
            <a:pPr marL="0" indent="0" algn="ctr">
              <a:lnSpc>
                <a:spcPct val="100000"/>
              </a:lnSpc>
              <a:spcBef>
                <a:spcPts val="1200"/>
              </a:spcBef>
              <a:buNone/>
            </a:pPr>
            <a:r>
              <a:rPr lang="en-US" sz="2800" b="1" i="1" dirty="0">
                <a:solidFill>
                  <a:schemeClr val="accent6"/>
                </a:solidFill>
                <a:latin typeface="Amazon Ember" panose="02000000000000000000" pitchFamily="2" charset="0"/>
                <a:ea typeface="Amazon Ember" panose="02000000000000000000" pitchFamily="2" charset="0"/>
                <a:cs typeface="Amazon Ember Medium" panose="020B0603020204030204" pitchFamily="34" charset="0"/>
              </a:rPr>
              <a:t>What does a text really mean?</a:t>
            </a:r>
          </a:p>
          <a:p>
            <a:pPr marL="457200" lvl="1" indent="0">
              <a:buNone/>
            </a:pPr>
            <a:endParaRPr lang="en-US" dirty="0">
              <a:solidFill>
                <a:srgbClr val="008DC4"/>
              </a:solidFill>
            </a:endParaRPr>
          </a:p>
          <a:p>
            <a:endParaRPr lang="en-US" sz="1200" dirty="0"/>
          </a:p>
          <a:p>
            <a:endParaRPr lang="en-US" sz="1200" dirty="0"/>
          </a:p>
          <a:p>
            <a:endParaRPr lang="en-US" sz="1200" dirty="0"/>
          </a:p>
          <a:p>
            <a:endParaRPr lang="en-US" sz="1200" dirty="0"/>
          </a:p>
          <a:p>
            <a:endParaRPr lang="en-US" sz="1200" dirty="0"/>
          </a:p>
          <a:p>
            <a:endParaRPr lang="en-US" sz="1200" dirty="0"/>
          </a:p>
          <a:p>
            <a:endParaRPr lang="en-US" sz="1200" dirty="0"/>
          </a:p>
          <a:p>
            <a:endParaRPr lang="en-US" sz="1200" dirty="0"/>
          </a:p>
          <a:p>
            <a:endParaRPr lang="en-US" sz="1200" dirty="0"/>
          </a:p>
          <a:p>
            <a:endParaRPr lang="en-US" sz="1200" dirty="0"/>
          </a:p>
          <a:p>
            <a:pPr marL="0" indent="0">
              <a:buNone/>
            </a:pPr>
            <a:endParaRPr lang="en-US" sz="1200" dirty="0"/>
          </a:p>
          <a:p>
            <a:pPr marL="0" indent="0">
              <a:buNone/>
            </a:pPr>
            <a:r>
              <a:rPr lang="en-US" sz="1200" dirty="0"/>
              <a:t>https://medium.com/sciforce/nlp-vs-nlu-from-understanding-a-language-to-its-processing-1bf1f62453c1</a:t>
            </a:r>
          </a:p>
        </p:txBody>
      </p:sp>
      <p:sp>
        <p:nvSpPr>
          <p:cNvPr id="4" name="Rectangle 3">
            <a:extLst>
              <a:ext uri="{FF2B5EF4-FFF2-40B4-BE49-F238E27FC236}">
                <a16:creationId xmlns:a16="http://schemas.microsoft.com/office/drawing/2014/main" id="{B76493B4-4575-8747-83BF-7394C6D46641}"/>
              </a:ext>
            </a:extLst>
          </p:cNvPr>
          <p:cNvSpPr/>
          <p:nvPr/>
        </p:nvSpPr>
        <p:spPr>
          <a:xfrm>
            <a:off x="3676798" y="2720684"/>
            <a:ext cx="4925335" cy="16674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Amazon Ember" panose="02000000000000000000" pitchFamily="2" charset="0"/>
                <a:ea typeface="Amazon Ember" panose="02000000000000000000" pitchFamily="2" charset="0"/>
                <a:cs typeface="Amazon Ember Light" panose="020B0403020204020204" pitchFamily="34" charset="0"/>
              </a:rPr>
              <a:t>Understanding</a:t>
            </a:r>
            <a:r>
              <a:rPr lang="en-US" dirty="0">
                <a:solidFill>
                  <a:schemeClr val="bg1"/>
                </a:solidFill>
                <a:latin typeface="Amazon Ember" panose="02000000000000000000" pitchFamily="2" charset="0"/>
                <a:ea typeface="Amazon Ember" panose="02000000000000000000" pitchFamily="2" charset="0"/>
                <a:cs typeface="Amazon Ember Light" panose="020B0403020204020204" pitchFamily="34" charset="0"/>
              </a:rPr>
              <a:t> </a:t>
            </a:r>
          </a:p>
          <a:p>
            <a:pPr algn="ctr"/>
            <a:endParaRPr lang="en-US" sz="1100" dirty="0">
              <a:solidFill>
                <a:schemeClr val="bg1"/>
              </a:solidFill>
              <a:latin typeface="Amazon Ember" panose="02000000000000000000" pitchFamily="2" charset="0"/>
              <a:ea typeface="Amazon Ember" panose="02000000000000000000" pitchFamily="2" charset="0"/>
              <a:cs typeface="Amazon Ember Light" panose="020B0403020204020204" pitchFamily="34" charset="0"/>
            </a:endParaRPr>
          </a:p>
          <a:p>
            <a:pPr algn="ctr"/>
            <a:r>
              <a:rPr lang="en-US" dirty="0">
                <a:solidFill>
                  <a:schemeClr val="bg1"/>
                </a:solidFill>
                <a:latin typeface="Amazon Ember" panose="02000000000000000000" pitchFamily="2" charset="0"/>
                <a:ea typeface="Amazon Ember" panose="02000000000000000000" pitchFamily="2" charset="0"/>
                <a:cs typeface="Amazon Ember Light" panose="020B0403020204020204" pitchFamily="34" charset="0"/>
              </a:rPr>
              <a:t>Interpret meaning (e.g. dealing with common human errors like mispronunciations or transposed letters or words) </a:t>
            </a:r>
          </a:p>
        </p:txBody>
      </p:sp>
      <p:sp>
        <p:nvSpPr>
          <p:cNvPr id="5" name="Rectangle 4">
            <a:extLst>
              <a:ext uri="{FF2B5EF4-FFF2-40B4-BE49-F238E27FC236}">
                <a16:creationId xmlns:a16="http://schemas.microsoft.com/office/drawing/2014/main" id="{B6002F63-AA59-4649-B0DA-72E7682C9A74}"/>
              </a:ext>
            </a:extLst>
          </p:cNvPr>
          <p:cNvSpPr/>
          <p:nvPr/>
        </p:nvSpPr>
        <p:spPr>
          <a:xfrm>
            <a:off x="9359512" y="3306336"/>
            <a:ext cx="1335489" cy="4961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Amazon Ember" panose="02000000000000000000" pitchFamily="2" charset="0"/>
                <a:ea typeface="Amazon Ember" panose="02000000000000000000" pitchFamily="2" charset="0"/>
                <a:cs typeface="Amazon Ember Light" panose="020B0403020204020204" pitchFamily="34" charset="0"/>
              </a:rPr>
              <a:t>Processing</a:t>
            </a:r>
          </a:p>
        </p:txBody>
      </p:sp>
      <p:cxnSp>
        <p:nvCxnSpPr>
          <p:cNvPr id="7" name="Straight Arrow Connector 6">
            <a:extLst>
              <a:ext uri="{FF2B5EF4-FFF2-40B4-BE49-F238E27FC236}">
                <a16:creationId xmlns:a16="http://schemas.microsoft.com/office/drawing/2014/main" id="{CF7D7FC2-3985-7147-9027-7663D70220A8}"/>
              </a:ext>
            </a:extLst>
          </p:cNvPr>
          <p:cNvCxnSpPr>
            <a:cxnSpLocks/>
            <a:stCxn id="4" idx="3"/>
            <a:endCxn id="5" idx="1"/>
          </p:cNvCxnSpPr>
          <p:nvPr/>
        </p:nvCxnSpPr>
        <p:spPr>
          <a:xfrm>
            <a:off x="8602133" y="3554391"/>
            <a:ext cx="757379" cy="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A626019B-AA06-834E-B3AE-719EDBFD5485}"/>
              </a:ext>
            </a:extLst>
          </p:cNvPr>
          <p:cNvCxnSpPr>
            <a:cxnSpLocks/>
            <a:stCxn id="9" idx="3"/>
            <a:endCxn id="4" idx="1"/>
          </p:cNvCxnSpPr>
          <p:nvPr/>
        </p:nvCxnSpPr>
        <p:spPr>
          <a:xfrm>
            <a:off x="2840557" y="3554391"/>
            <a:ext cx="836241" cy="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18E6EA23-5C97-3A4A-9B08-4AB3E2BD1A5E}"/>
              </a:ext>
            </a:extLst>
          </p:cNvPr>
          <p:cNvSpPr txBox="1"/>
          <p:nvPr/>
        </p:nvSpPr>
        <p:spPr>
          <a:xfrm>
            <a:off x="1523688" y="3200448"/>
            <a:ext cx="1316869" cy="707886"/>
          </a:xfrm>
          <a:prstGeom prst="rect">
            <a:avLst/>
          </a:prstGeom>
          <a:noFill/>
        </p:spPr>
        <p:txBody>
          <a:bodyPr wrap="square" rtlCol="0">
            <a:spAutoFit/>
          </a:bodyPr>
          <a:lstStyle/>
          <a:p>
            <a:r>
              <a:rPr lang="en-US" sz="2000" dirty="0">
                <a:latin typeface="Amazon Ember" panose="02000000000000000000" pitchFamily="2" charset="0"/>
                <a:ea typeface="Amazon Ember" panose="02000000000000000000" pitchFamily="2" charset="0"/>
                <a:cs typeface="Amazon Ember Light" panose="020B0403020204020204" pitchFamily="34" charset="0"/>
              </a:rPr>
              <a:t>Natural Language</a:t>
            </a:r>
          </a:p>
        </p:txBody>
      </p:sp>
      <p:sp>
        <p:nvSpPr>
          <p:cNvPr id="19" name="TextBox 18">
            <a:extLst>
              <a:ext uri="{FF2B5EF4-FFF2-40B4-BE49-F238E27FC236}">
                <a16:creationId xmlns:a16="http://schemas.microsoft.com/office/drawing/2014/main" id="{F4B5AC9E-B0E7-FF4C-BF0C-21E33E1993CE}"/>
              </a:ext>
            </a:extLst>
          </p:cNvPr>
          <p:cNvSpPr txBox="1"/>
          <p:nvPr/>
        </p:nvSpPr>
        <p:spPr>
          <a:xfrm>
            <a:off x="9657686" y="3814727"/>
            <a:ext cx="739140" cy="369332"/>
          </a:xfrm>
          <a:prstGeom prst="rect">
            <a:avLst/>
          </a:prstGeom>
          <a:noFill/>
        </p:spPr>
        <p:txBody>
          <a:bodyPr wrap="square" rtlCol="0">
            <a:spAutoFit/>
          </a:bodyPr>
          <a:lstStyle/>
          <a:p>
            <a:pPr algn="ctr"/>
            <a:r>
              <a:rPr lang="en-US" dirty="0">
                <a:latin typeface="Amazon Ember" panose="02000000000000000000" pitchFamily="2" charset="0"/>
                <a:ea typeface="Amazon Ember" panose="02000000000000000000" pitchFamily="2" charset="0"/>
                <a:cs typeface="Amazon Ember Light" panose="020B0403020204020204" pitchFamily="34" charset="0"/>
              </a:rPr>
              <a:t>NLP</a:t>
            </a:r>
          </a:p>
        </p:txBody>
      </p:sp>
      <p:sp>
        <p:nvSpPr>
          <p:cNvPr id="31" name="TextBox 30">
            <a:extLst>
              <a:ext uri="{FF2B5EF4-FFF2-40B4-BE49-F238E27FC236}">
                <a16:creationId xmlns:a16="http://schemas.microsoft.com/office/drawing/2014/main" id="{F4B5AC9E-B0E7-FF4C-BF0C-21E33E1993CE}"/>
              </a:ext>
            </a:extLst>
          </p:cNvPr>
          <p:cNvSpPr txBox="1"/>
          <p:nvPr/>
        </p:nvSpPr>
        <p:spPr>
          <a:xfrm>
            <a:off x="5769895" y="4428241"/>
            <a:ext cx="739140" cy="369332"/>
          </a:xfrm>
          <a:prstGeom prst="rect">
            <a:avLst/>
          </a:prstGeom>
          <a:noFill/>
        </p:spPr>
        <p:txBody>
          <a:bodyPr wrap="square" rtlCol="0">
            <a:spAutoFit/>
          </a:bodyPr>
          <a:lstStyle/>
          <a:p>
            <a:pPr algn="ctr"/>
            <a:r>
              <a:rPr lang="en-US" dirty="0">
                <a:latin typeface="Amazon Ember" panose="02000000000000000000" pitchFamily="2" charset="0"/>
                <a:ea typeface="Amazon Ember" panose="02000000000000000000" pitchFamily="2" charset="0"/>
                <a:cs typeface="Amazon Ember Light" panose="020B0403020204020204" pitchFamily="34" charset="0"/>
              </a:rPr>
              <a:t>NLU</a:t>
            </a:r>
          </a:p>
        </p:txBody>
      </p:sp>
    </p:spTree>
    <p:extLst>
      <p:ext uri="{BB962C8B-B14F-4D97-AF65-F5344CB8AC3E}">
        <p14:creationId xmlns:p14="http://schemas.microsoft.com/office/powerpoint/2010/main" val="417031392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950FC0-371C-7B44-A5F8-BB4EEBDF9A4C}"/>
              </a:ext>
            </a:extLst>
          </p:cNvPr>
          <p:cNvSpPr>
            <a:spLocks noGrp="1"/>
          </p:cNvSpPr>
          <p:nvPr>
            <p:ph type="title"/>
          </p:nvPr>
        </p:nvSpPr>
        <p:spPr>
          <a:xfrm>
            <a:off x="496878" y="479421"/>
            <a:ext cx="10983922" cy="992183"/>
          </a:xfrm>
        </p:spPr>
        <p:txBody>
          <a:bodyPr>
            <a:normAutofit fontScale="90000"/>
          </a:bodyPr>
          <a:lstStyle/>
          <a:p>
            <a:r>
              <a:rPr lang="en-US" dirty="0"/>
              <a:t>What is Natural Language Generation (NLG)?</a:t>
            </a:r>
          </a:p>
        </p:txBody>
      </p:sp>
      <p:sp>
        <p:nvSpPr>
          <p:cNvPr id="3" name="Content Placeholder 2">
            <a:extLst>
              <a:ext uri="{FF2B5EF4-FFF2-40B4-BE49-F238E27FC236}">
                <a16:creationId xmlns:a16="http://schemas.microsoft.com/office/drawing/2014/main" id="{DA9C67F8-C9E3-8D44-8831-03619040C96B}"/>
              </a:ext>
            </a:extLst>
          </p:cNvPr>
          <p:cNvSpPr>
            <a:spLocks noGrp="1"/>
          </p:cNvSpPr>
          <p:nvPr>
            <p:ph sz="half" idx="10"/>
          </p:nvPr>
        </p:nvSpPr>
        <p:spPr>
          <a:xfrm>
            <a:off x="852492" y="1291120"/>
            <a:ext cx="6534804" cy="4874129"/>
          </a:xfrm>
        </p:spPr>
        <p:txBody>
          <a:bodyPr/>
          <a:lstStyle/>
          <a:p>
            <a:pPr fontAlgn="base"/>
            <a:r>
              <a:rPr lang="en-US" sz="2400" dirty="0">
                <a:solidFill>
                  <a:srgbClr val="008DC4"/>
                </a:solidFill>
              </a:rPr>
              <a:t>Stands for Natural Language Generation</a:t>
            </a:r>
          </a:p>
          <a:p>
            <a:pPr marL="342900" indent="-342900" fontAlgn="base">
              <a:buFont typeface="Arial" panose="020B0604020202020204" pitchFamily="34" charset="0"/>
              <a:buChar char="•"/>
            </a:pPr>
            <a:r>
              <a:rPr lang="en-US" sz="2200" dirty="0"/>
              <a:t>Turn structured data into text</a:t>
            </a:r>
          </a:p>
          <a:p>
            <a:pPr marL="342900" indent="-342900" fontAlgn="base">
              <a:buFont typeface="Arial" panose="020B0604020202020204" pitchFamily="34" charset="0"/>
              <a:buChar char="•"/>
            </a:pPr>
            <a:r>
              <a:rPr lang="en-US" sz="2200" dirty="0"/>
              <a:t>Text can also be converted into a speech format through text-to-speech (TTS) services</a:t>
            </a:r>
          </a:p>
          <a:p>
            <a:pPr fontAlgn="base"/>
            <a:r>
              <a:rPr lang="en-US" sz="2400" dirty="0">
                <a:solidFill>
                  <a:srgbClr val="008DC4"/>
                </a:solidFill>
              </a:rPr>
              <a:t>Consider language rules based on</a:t>
            </a:r>
            <a:r>
              <a:rPr lang="en-US" sz="2400" dirty="0"/>
              <a:t> </a:t>
            </a:r>
          </a:p>
          <a:p>
            <a:pPr marL="342900" indent="-342900" fontAlgn="base">
              <a:buFont typeface="Arial" panose="020B0604020202020204" pitchFamily="34" charset="0"/>
              <a:buChar char="•"/>
            </a:pPr>
            <a:r>
              <a:rPr lang="en-US" sz="2200" dirty="0"/>
              <a:t>Morphology, lexicons, syntax and semantics </a:t>
            </a:r>
          </a:p>
        </p:txBody>
      </p:sp>
      <p:pic>
        <p:nvPicPr>
          <p:cNvPr id="11" name="Picture 10">
            <a:extLst>
              <a:ext uri="{FF2B5EF4-FFF2-40B4-BE49-F238E27FC236}">
                <a16:creationId xmlns:a16="http://schemas.microsoft.com/office/drawing/2014/main" id="{D604DD54-7ACC-CD4C-9546-6E3B78BA9327}"/>
              </a:ext>
            </a:extLst>
          </p:cNvPr>
          <p:cNvPicPr>
            <a:picLocks noChangeAspect="1"/>
          </p:cNvPicPr>
          <p:nvPr/>
        </p:nvPicPr>
        <p:blipFill>
          <a:blip r:embed="rId2"/>
          <a:stretch>
            <a:fillRect/>
          </a:stretch>
        </p:blipFill>
        <p:spPr>
          <a:xfrm>
            <a:off x="7253273" y="975512"/>
            <a:ext cx="4663440" cy="4117718"/>
          </a:xfrm>
          <a:prstGeom prst="rect">
            <a:avLst/>
          </a:prstGeom>
        </p:spPr>
      </p:pic>
      <p:cxnSp>
        <p:nvCxnSpPr>
          <p:cNvPr id="15" name="Straight Arrow Connector 14">
            <a:extLst>
              <a:ext uri="{FF2B5EF4-FFF2-40B4-BE49-F238E27FC236}">
                <a16:creationId xmlns:a16="http://schemas.microsoft.com/office/drawing/2014/main" id="{9686387B-41BA-FF4A-B4C5-860715B8D100}"/>
              </a:ext>
            </a:extLst>
          </p:cNvPr>
          <p:cNvCxnSpPr>
            <a:cxnSpLocks/>
          </p:cNvCxnSpPr>
          <p:nvPr/>
        </p:nvCxnSpPr>
        <p:spPr>
          <a:xfrm>
            <a:off x="2604454" y="4743442"/>
            <a:ext cx="2197697"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AB6DAC7F-352A-D847-8EBB-481F2129070E}"/>
              </a:ext>
            </a:extLst>
          </p:cNvPr>
          <p:cNvCxnSpPr>
            <a:cxnSpLocks/>
          </p:cNvCxnSpPr>
          <p:nvPr/>
        </p:nvCxnSpPr>
        <p:spPr>
          <a:xfrm flipH="1">
            <a:off x="2604454" y="5025961"/>
            <a:ext cx="2197697"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AB060B7D-1731-7F4F-811B-DA534DAF5FF2}"/>
              </a:ext>
            </a:extLst>
          </p:cNvPr>
          <p:cNvSpPr txBox="1"/>
          <p:nvPr/>
        </p:nvSpPr>
        <p:spPr>
          <a:xfrm>
            <a:off x="3246761" y="4045448"/>
            <a:ext cx="827399" cy="523220"/>
          </a:xfrm>
          <a:prstGeom prst="rect">
            <a:avLst/>
          </a:prstGeom>
          <a:noFill/>
        </p:spPr>
        <p:txBody>
          <a:bodyPr wrap="square" rtlCol="0">
            <a:spAutoFit/>
          </a:bodyPr>
          <a:lstStyle/>
          <a:p>
            <a:r>
              <a:rPr lang="en-US" sz="2800" dirty="0"/>
              <a:t>NLU</a:t>
            </a:r>
          </a:p>
        </p:txBody>
      </p:sp>
      <p:sp>
        <p:nvSpPr>
          <p:cNvPr id="18" name="TextBox 17">
            <a:extLst>
              <a:ext uri="{FF2B5EF4-FFF2-40B4-BE49-F238E27FC236}">
                <a16:creationId xmlns:a16="http://schemas.microsoft.com/office/drawing/2014/main" id="{471B9F29-E20A-6B47-AA17-78B23AFA2751}"/>
              </a:ext>
            </a:extLst>
          </p:cNvPr>
          <p:cNvSpPr txBox="1"/>
          <p:nvPr/>
        </p:nvSpPr>
        <p:spPr>
          <a:xfrm>
            <a:off x="3246761" y="5072455"/>
            <a:ext cx="827399" cy="523220"/>
          </a:xfrm>
          <a:prstGeom prst="rect">
            <a:avLst/>
          </a:prstGeom>
          <a:noFill/>
        </p:spPr>
        <p:txBody>
          <a:bodyPr wrap="square" rtlCol="0">
            <a:spAutoFit/>
          </a:bodyPr>
          <a:lstStyle/>
          <a:p>
            <a:r>
              <a:rPr lang="en-US" sz="2800" dirty="0"/>
              <a:t>NLG</a:t>
            </a:r>
          </a:p>
        </p:txBody>
      </p:sp>
      <p:sp>
        <p:nvSpPr>
          <p:cNvPr id="12" name="Rectangle 11">
            <a:extLst>
              <a:ext uri="{FF2B5EF4-FFF2-40B4-BE49-F238E27FC236}">
                <a16:creationId xmlns:a16="http://schemas.microsoft.com/office/drawing/2014/main" id="{B7EEEB1B-82A4-A54F-AD54-EBB5B7AB684E}"/>
              </a:ext>
            </a:extLst>
          </p:cNvPr>
          <p:cNvSpPr/>
          <p:nvPr/>
        </p:nvSpPr>
        <p:spPr>
          <a:xfrm>
            <a:off x="1492514" y="4633283"/>
            <a:ext cx="1111939" cy="4961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Text</a:t>
            </a:r>
          </a:p>
        </p:txBody>
      </p:sp>
      <p:sp>
        <p:nvSpPr>
          <p:cNvPr id="19" name="Rectangle 18">
            <a:extLst>
              <a:ext uri="{FF2B5EF4-FFF2-40B4-BE49-F238E27FC236}">
                <a16:creationId xmlns:a16="http://schemas.microsoft.com/office/drawing/2014/main" id="{7CC32F2B-E35D-0642-89D2-539AF6CF2CF0}"/>
              </a:ext>
            </a:extLst>
          </p:cNvPr>
          <p:cNvSpPr/>
          <p:nvPr/>
        </p:nvSpPr>
        <p:spPr>
          <a:xfrm>
            <a:off x="4802151" y="4633283"/>
            <a:ext cx="1456409" cy="4961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Meaning</a:t>
            </a:r>
          </a:p>
        </p:txBody>
      </p:sp>
    </p:spTree>
    <p:extLst>
      <p:ext uri="{BB962C8B-B14F-4D97-AF65-F5344CB8AC3E}">
        <p14:creationId xmlns:p14="http://schemas.microsoft.com/office/powerpoint/2010/main" val="8300569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E0E0B8-ED7E-534B-B70B-A5994D7DA599}"/>
              </a:ext>
            </a:extLst>
          </p:cNvPr>
          <p:cNvSpPr>
            <a:spLocks noGrp="1"/>
          </p:cNvSpPr>
          <p:nvPr>
            <p:ph type="title"/>
          </p:nvPr>
        </p:nvSpPr>
        <p:spPr/>
        <p:txBody>
          <a:bodyPr/>
          <a:lstStyle/>
          <a:p>
            <a:r>
              <a:rPr lang="en-US" dirty="0"/>
              <a:t>Terminology: NLU vs. NLP vs. NLG</a:t>
            </a:r>
          </a:p>
        </p:txBody>
      </p:sp>
      <p:sp>
        <p:nvSpPr>
          <p:cNvPr id="19" name="Oval 18">
            <a:extLst>
              <a:ext uri="{FF2B5EF4-FFF2-40B4-BE49-F238E27FC236}">
                <a16:creationId xmlns:a16="http://schemas.microsoft.com/office/drawing/2014/main" id="{1713ED4F-E7F6-9041-A637-6C603013F1CE}"/>
              </a:ext>
            </a:extLst>
          </p:cNvPr>
          <p:cNvSpPr/>
          <p:nvPr/>
        </p:nvSpPr>
        <p:spPr>
          <a:xfrm>
            <a:off x="1331922" y="1392082"/>
            <a:ext cx="9274629" cy="4437902"/>
          </a:xfrm>
          <a:prstGeom prst="ellipse">
            <a:avLst/>
          </a:prstGeom>
          <a:solidFill>
            <a:srgbClr val="66BFFF"/>
          </a:solidFill>
          <a:ln>
            <a:solidFill>
              <a:schemeClr val="accent5">
                <a:lumMod val="5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20" name="Oval 19">
            <a:extLst>
              <a:ext uri="{FF2B5EF4-FFF2-40B4-BE49-F238E27FC236}">
                <a16:creationId xmlns:a16="http://schemas.microsoft.com/office/drawing/2014/main" id="{DF11C9E3-A04B-964F-A620-04B29197F249}"/>
              </a:ext>
            </a:extLst>
          </p:cNvPr>
          <p:cNvSpPr/>
          <p:nvPr/>
        </p:nvSpPr>
        <p:spPr>
          <a:xfrm>
            <a:off x="2078139" y="2837462"/>
            <a:ext cx="4229100" cy="2481440"/>
          </a:xfrm>
          <a:prstGeom prst="ellipse">
            <a:avLst/>
          </a:prstGeom>
          <a:solidFill>
            <a:srgbClr val="B2D9FF"/>
          </a:solidFill>
          <a:ln>
            <a:solidFill>
              <a:schemeClr val="accent5">
                <a:lumMod val="5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21" name="Oval 20">
            <a:extLst>
              <a:ext uri="{FF2B5EF4-FFF2-40B4-BE49-F238E27FC236}">
                <a16:creationId xmlns:a16="http://schemas.microsoft.com/office/drawing/2014/main" id="{1B84D390-12F3-A045-A4E9-230FF20C3F11}"/>
              </a:ext>
            </a:extLst>
          </p:cNvPr>
          <p:cNvSpPr/>
          <p:nvPr/>
        </p:nvSpPr>
        <p:spPr>
          <a:xfrm>
            <a:off x="5557357" y="1966511"/>
            <a:ext cx="4229100" cy="3434381"/>
          </a:xfrm>
          <a:prstGeom prst="ellipse">
            <a:avLst/>
          </a:prstGeom>
          <a:solidFill>
            <a:srgbClr val="B2D9FF"/>
          </a:solidFill>
          <a:ln>
            <a:solidFill>
              <a:schemeClr val="accent5">
                <a:lumMod val="5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2" name="Rectangle 21">
            <a:extLst>
              <a:ext uri="{FF2B5EF4-FFF2-40B4-BE49-F238E27FC236}">
                <a16:creationId xmlns:a16="http://schemas.microsoft.com/office/drawing/2014/main" id="{105DE718-1254-D946-BE76-4D405C3A79CD}"/>
              </a:ext>
            </a:extLst>
          </p:cNvPr>
          <p:cNvSpPr/>
          <p:nvPr/>
        </p:nvSpPr>
        <p:spPr>
          <a:xfrm>
            <a:off x="4636933" y="3418557"/>
            <a:ext cx="6236022" cy="461665"/>
          </a:xfrm>
          <a:prstGeom prst="rect">
            <a:avLst/>
          </a:prstGeom>
        </p:spPr>
        <p:txBody>
          <a:bodyPr wrap="square">
            <a:spAutoFit/>
          </a:bodyPr>
          <a:lstStyle/>
          <a:p>
            <a:pPr algn="ctr"/>
            <a:r>
              <a:rPr lang="en-US" sz="2400" dirty="0"/>
              <a:t>Text Pair Classification/Regression</a:t>
            </a:r>
          </a:p>
        </p:txBody>
      </p:sp>
      <p:sp>
        <p:nvSpPr>
          <p:cNvPr id="23" name="Rectangle 22">
            <a:extLst>
              <a:ext uri="{FF2B5EF4-FFF2-40B4-BE49-F238E27FC236}">
                <a16:creationId xmlns:a16="http://schemas.microsoft.com/office/drawing/2014/main" id="{16D4BEC2-BCF1-D44A-A10E-D2411D556E9C}"/>
              </a:ext>
            </a:extLst>
          </p:cNvPr>
          <p:cNvSpPr/>
          <p:nvPr/>
        </p:nvSpPr>
        <p:spPr>
          <a:xfrm>
            <a:off x="5864582" y="2739400"/>
            <a:ext cx="2619948" cy="461665"/>
          </a:xfrm>
          <a:prstGeom prst="rect">
            <a:avLst/>
          </a:prstGeom>
        </p:spPr>
        <p:txBody>
          <a:bodyPr wrap="none">
            <a:spAutoFit/>
          </a:bodyPr>
          <a:lstStyle/>
          <a:p>
            <a:r>
              <a:rPr lang="en-US" sz="2400" dirty="0"/>
              <a:t>Sentiment Analysis</a:t>
            </a:r>
          </a:p>
        </p:txBody>
      </p:sp>
      <p:sp>
        <p:nvSpPr>
          <p:cNvPr id="24" name="Rectangle 23">
            <a:extLst>
              <a:ext uri="{FF2B5EF4-FFF2-40B4-BE49-F238E27FC236}">
                <a16:creationId xmlns:a16="http://schemas.microsoft.com/office/drawing/2014/main" id="{12C7633D-BF4F-5C43-A81C-C4D9D127D6E3}"/>
              </a:ext>
            </a:extLst>
          </p:cNvPr>
          <p:cNvSpPr/>
          <p:nvPr/>
        </p:nvSpPr>
        <p:spPr>
          <a:xfrm>
            <a:off x="7508179" y="2056271"/>
            <a:ext cx="1061829" cy="707886"/>
          </a:xfrm>
          <a:prstGeom prst="rect">
            <a:avLst/>
          </a:prstGeom>
        </p:spPr>
        <p:txBody>
          <a:bodyPr wrap="none">
            <a:spAutoFit/>
          </a:bodyPr>
          <a:lstStyle/>
          <a:p>
            <a:r>
              <a:rPr lang="en-US" sz="4000" b="1" dirty="0"/>
              <a:t>NLU</a:t>
            </a:r>
            <a:endParaRPr lang="en-US" sz="2800" dirty="0"/>
          </a:p>
        </p:txBody>
      </p:sp>
      <p:sp>
        <p:nvSpPr>
          <p:cNvPr id="25" name="Rectangle 24">
            <a:extLst>
              <a:ext uri="{FF2B5EF4-FFF2-40B4-BE49-F238E27FC236}">
                <a16:creationId xmlns:a16="http://schemas.microsoft.com/office/drawing/2014/main" id="{F919EB55-1982-6743-888F-99C195D4B84A}"/>
              </a:ext>
            </a:extLst>
          </p:cNvPr>
          <p:cNvSpPr/>
          <p:nvPr/>
        </p:nvSpPr>
        <p:spPr>
          <a:xfrm>
            <a:off x="5641418" y="1373372"/>
            <a:ext cx="1011815" cy="707886"/>
          </a:xfrm>
          <a:prstGeom prst="rect">
            <a:avLst/>
          </a:prstGeom>
        </p:spPr>
        <p:txBody>
          <a:bodyPr wrap="none">
            <a:spAutoFit/>
          </a:bodyPr>
          <a:lstStyle/>
          <a:p>
            <a:r>
              <a:rPr lang="en-US" sz="4000" b="1" dirty="0"/>
              <a:t>NLP</a:t>
            </a:r>
            <a:endParaRPr lang="en-US" sz="2800" dirty="0"/>
          </a:p>
        </p:txBody>
      </p:sp>
      <p:sp>
        <p:nvSpPr>
          <p:cNvPr id="26" name="Rectangle 25">
            <a:extLst>
              <a:ext uri="{FF2B5EF4-FFF2-40B4-BE49-F238E27FC236}">
                <a16:creationId xmlns:a16="http://schemas.microsoft.com/office/drawing/2014/main" id="{A19D779F-F830-9749-A19D-B63CC438CC5F}"/>
              </a:ext>
            </a:extLst>
          </p:cNvPr>
          <p:cNvSpPr/>
          <p:nvPr/>
        </p:nvSpPr>
        <p:spPr>
          <a:xfrm>
            <a:off x="4850214" y="4599766"/>
            <a:ext cx="2769348" cy="461665"/>
          </a:xfrm>
          <a:prstGeom prst="rect">
            <a:avLst/>
          </a:prstGeom>
        </p:spPr>
        <p:txBody>
          <a:bodyPr wrap="none">
            <a:spAutoFit/>
          </a:bodyPr>
          <a:lstStyle/>
          <a:p>
            <a:r>
              <a:rPr lang="en-US" sz="2400" dirty="0"/>
              <a:t>Question Answering</a:t>
            </a:r>
          </a:p>
        </p:txBody>
      </p:sp>
      <p:sp>
        <p:nvSpPr>
          <p:cNvPr id="27" name="Rectangle 26">
            <a:extLst>
              <a:ext uri="{FF2B5EF4-FFF2-40B4-BE49-F238E27FC236}">
                <a16:creationId xmlns:a16="http://schemas.microsoft.com/office/drawing/2014/main" id="{73C1AE85-9F5E-4942-979D-B36B52C5289A}"/>
              </a:ext>
            </a:extLst>
          </p:cNvPr>
          <p:cNvSpPr/>
          <p:nvPr/>
        </p:nvSpPr>
        <p:spPr>
          <a:xfrm>
            <a:off x="5791757" y="4058002"/>
            <a:ext cx="3687804" cy="461665"/>
          </a:xfrm>
          <a:prstGeom prst="rect">
            <a:avLst/>
          </a:prstGeom>
        </p:spPr>
        <p:txBody>
          <a:bodyPr wrap="none">
            <a:spAutoFit/>
          </a:bodyPr>
          <a:lstStyle/>
          <a:p>
            <a:r>
              <a:rPr lang="en-US" sz="2400" dirty="0"/>
              <a:t>Natural Language Inference</a:t>
            </a:r>
          </a:p>
        </p:txBody>
      </p:sp>
      <p:sp>
        <p:nvSpPr>
          <p:cNvPr id="28" name="Rectangle 27">
            <a:extLst>
              <a:ext uri="{FF2B5EF4-FFF2-40B4-BE49-F238E27FC236}">
                <a16:creationId xmlns:a16="http://schemas.microsoft.com/office/drawing/2014/main" id="{DACFAD66-815B-024C-9FED-1471683EF252}"/>
              </a:ext>
            </a:extLst>
          </p:cNvPr>
          <p:cNvSpPr/>
          <p:nvPr/>
        </p:nvSpPr>
        <p:spPr>
          <a:xfrm>
            <a:off x="2225394" y="2471867"/>
            <a:ext cx="3432735" cy="461665"/>
          </a:xfrm>
          <a:prstGeom prst="rect">
            <a:avLst/>
          </a:prstGeom>
        </p:spPr>
        <p:txBody>
          <a:bodyPr wrap="none">
            <a:spAutoFit/>
          </a:bodyPr>
          <a:lstStyle/>
          <a:p>
            <a:r>
              <a:rPr lang="en-US" sz="2400" dirty="0"/>
              <a:t>Named Entity Recognition</a:t>
            </a:r>
          </a:p>
        </p:txBody>
      </p:sp>
      <p:sp>
        <p:nvSpPr>
          <p:cNvPr id="29" name="Rectangle 28">
            <a:extLst>
              <a:ext uri="{FF2B5EF4-FFF2-40B4-BE49-F238E27FC236}">
                <a16:creationId xmlns:a16="http://schemas.microsoft.com/office/drawing/2014/main" id="{DC468B24-2DD0-3F41-B8AA-B1A140558F6C}"/>
              </a:ext>
            </a:extLst>
          </p:cNvPr>
          <p:cNvSpPr/>
          <p:nvPr/>
        </p:nvSpPr>
        <p:spPr>
          <a:xfrm>
            <a:off x="4917172" y="2081258"/>
            <a:ext cx="2389052" cy="461665"/>
          </a:xfrm>
          <a:prstGeom prst="rect">
            <a:avLst/>
          </a:prstGeom>
        </p:spPr>
        <p:txBody>
          <a:bodyPr wrap="none">
            <a:spAutoFit/>
          </a:bodyPr>
          <a:lstStyle/>
          <a:p>
            <a:r>
              <a:rPr lang="en-US" sz="2400" dirty="0"/>
              <a:t>Text Classification</a:t>
            </a:r>
          </a:p>
        </p:txBody>
      </p:sp>
      <p:sp>
        <p:nvSpPr>
          <p:cNvPr id="30" name="Rectangle 29">
            <a:extLst>
              <a:ext uri="{FF2B5EF4-FFF2-40B4-BE49-F238E27FC236}">
                <a16:creationId xmlns:a16="http://schemas.microsoft.com/office/drawing/2014/main" id="{FE3195A9-6047-1F45-B418-6EDAB4CC9F38}"/>
              </a:ext>
            </a:extLst>
          </p:cNvPr>
          <p:cNvSpPr/>
          <p:nvPr/>
        </p:nvSpPr>
        <p:spPr>
          <a:xfrm>
            <a:off x="2357336" y="2108551"/>
            <a:ext cx="1704890" cy="461665"/>
          </a:xfrm>
          <a:prstGeom prst="rect">
            <a:avLst/>
          </a:prstGeom>
        </p:spPr>
        <p:txBody>
          <a:bodyPr wrap="none">
            <a:spAutoFit/>
          </a:bodyPr>
          <a:lstStyle/>
          <a:p>
            <a:r>
              <a:rPr lang="en-US" sz="2400" dirty="0"/>
              <a:t>Text Tagging</a:t>
            </a:r>
          </a:p>
        </p:txBody>
      </p:sp>
      <p:sp>
        <p:nvSpPr>
          <p:cNvPr id="31" name="Rectangle 30">
            <a:extLst>
              <a:ext uri="{FF2B5EF4-FFF2-40B4-BE49-F238E27FC236}">
                <a16:creationId xmlns:a16="http://schemas.microsoft.com/office/drawing/2014/main" id="{4CA537F7-554D-DA49-97E4-C35FF49100B1}"/>
              </a:ext>
            </a:extLst>
          </p:cNvPr>
          <p:cNvSpPr/>
          <p:nvPr/>
        </p:nvSpPr>
        <p:spPr>
          <a:xfrm>
            <a:off x="2667789" y="3574690"/>
            <a:ext cx="2716385" cy="461665"/>
          </a:xfrm>
          <a:prstGeom prst="rect">
            <a:avLst/>
          </a:prstGeom>
        </p:spPr>
        <p:txBody>
          <a:bodyPr wrap="none">
            <a:spAutoFit/>
          </a:bodyPr>
          <a:lstStyle/>
          <a:p>
            <a:r>
              <a:rPr lang="en-US" sz="2400" dirty="0"/>
              <a:t>Machine Translation</a:t>
            </a:r>
          </a:p>
        </p:txBody>
      </p:sp>
      <p:sp>
        <p:nvSpPr>
          <p:cNvPr id="32" name="Rectangle 31">
            <a:extLst>
              <a:ext uri="{FF2B5EF4-FFF2-40B4-BE49-F238E27FC236}">
                <a16:creationId xmlns:a16="http://schemas.microsoft.com/office/drawing/2014/main" id="{20E4F86E-29DA-DD43-8D3D-B5DB7E5DC7F6}"/>
              </a:ext>
            </a:extLst>
          </p:cNvPr>
          <p:cNvSpPr/>
          <p:nvPr/>
        </p:nvSpPr>
        <p:spPr>
          <a:xfrm>
            <a:off x="3580618" y="2838487"/>
            <a:ext cx="1056315" cy="707886"/>
          </a:xfrm>
          <a:prstGeom prst="rect">
            <a:avLst/>
          </a:prstGeom>
        </p:spPr>
        <p:txBody>
          <a:bodyPr wrap="none">
            <a:spAutoFit/>
          </a:bodyPr>
          <a:lstStyle/>
          <a:p>
            <a:r>
              <a:rPr lang="en-US" sz="4000" b="1" dirty="0"/>
              <a:t>NLG</a:t>
            </a:r>
            <a:endParaRPr lang="en-US" sz="2800" dirty="0"/>
          </a:p>
        </p:txBody>
      </p:sp>
      <p:sp>
        <p:nvSpPr>
          <p:cNvPr id="33" name="Rectangle 32">
            <a:extLst>
              <a:ext uri="{FF2B5EF4-FFF2-40B4-BE49-F238E27FC236}">
                <a16:creationId xmlns:a16="http://schemas.microsoft.com/office/drawing/2014/main" id="{CF257918-54B7-5046-AACA-5D27E1E704CC}"/>
              </a:ext>
            </a:extLst>
          </p:cNvPr>
          <p:cNvSpPr/>
          <p:nvPr/>
        </p:nvSpPr>
        <p:spPr>
          <a:xfrm>
            <a:off x="2502456" y="4138101"/>
            <a:ext cx="2881717" cy="461665"/>
          </a:xfrm>
          <a:prstGeom prst="rect">
            <a:avLst/>
          </a:prstGeom>
        </p:spPr>
        <p:txBody>
          <a:bodyPr wrap="square">
            <a:spAutoFit/>
          </a:bodyPr>
          <a:lstStyle/>
          <a:p>
            <a:pPr marL="457086" lvl="1" indent="-228600"/>
            <a:r>
              <a:rPr lang="en-US" sz="2400" dirty="0"/>
              <a:t>Text Summarization</a:t>
            </a:r>
          </a:p>
        </p:txBody>
      </p:sp>
    </p:spTree>
    <p:extLst>
      <p:ext uri="{BB962C8B-B14F-4D97-AF65-F5344CB8AC3E}">
        <p14:creationId xmlns:p14="http://schemas.microsoft.com/office/powerpoint/2010/main" val="16638546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27E0E4-119A-A349-AF03-6E71BB4656CF}"/>
              </a:ext>
            </a:extLst>
          </p:cNvPr>
          <p:cNvSpPr>
            <a:spLocks noGrp="1"/>
          </p:cNvSpPr>
          <p:nvPr>
            <p:ph type="title"/>
          </p:nvPr>
        </p:nvSpPr>
        <p:spPr/>
        <p:txBody>
          <a:bodyPr/>
          <a:lstStyle/>
          <a:p>
            <a:r>
              <a:rPr lang="en-US" dirty="0"/>
              <a:t>Deep NLP Overview</a:t>
            </a:r>
          </a:p>
        </p:txBody>
      </p:sp>
      <p:sp>
        <p:nvSpPr>
          <p:cNvPr id="3" name="Content Placeholder 2">
            <a:extLst>
              <a:ext uri="{FF2B5EF4-FFF2-40B4-BE49-F238E27FC236}">
                <a16:creationId xmlns:a16="http://schemas.microsoft.com/office/drawing/2014/main" id="{45804310-CF81-4949-B384-39A2F840D07D}"/>
              </a:ext>
            </a:extLst>
          </p:cNvPr>
          <p:cNvSpPr>
            <a:spLocks noGrp="1"/>
          </p:cNvSpPr>
          <p:nvPr>
            <p:ph sz="half" idx="10"/>
          </p:nvPr>
        </p:nvSpPr>
        <p:spPr>
          <a:xfrm>
            <a:off x="496878" y="1233263"/>
            <a:ext cx="10842630" cy="499580"/>
          </a:xfrm>
        </p:spPr>
        <p:txBody>
          <a:bodyPr/>
          <a:lstStyle/>
          <a:p>
            <a:r>
              <a:rPr lang="en-US" dirty="0"/>
              <a:t>Three main components:</a:t>
            </a:r>
          </a:p>
          <a:p>
            <a:endParaRPr lang="en-US" dirty="0"/>
          </a:p>
        </p:txBody>
      </p:sp>
      <p:grpSp>
        <p:nvGrpSpPr>
          <p:cNvPr id="18" name="Group 17"/>
          <p:cNvGrpSpPr/>
          <p:nvPr/>
        </p:nvGrpSpPr>
        <p:grpSpPr>
          <a:xfrm>
            <a:off x="381000" y="4791075"/>
            <a:ext cx="11314088" cy="1154518"/>
            <a:chOff x="-116429" y="4665257"/>
            <a:chExt cx="11314088" cy="1154518"/>
          </a:xfrm>
        </p:grpSpPr>
        <p:sp>
          <p:nvSpPr>
            <p:cNvPr id="5" name="Rounded Rectangle 4"/>
            <p:cNvSpPr/>
            <p:nvPr/>
          </p:nvSpPr>
          <p:spPr>
            <a:xfrm>
              <a:off x="-116429" y="4665257"/>
              <a:ext cx="11314088" cy="1154518"/>
            </a:xfrm>
            <a:prstGeom prst="round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242170" y="4775575"/>
              <a:ext cx="1621899" cy="910849"/>
            </a:xfrm>
            <a:prstGeom prst="rect">
              <a:avLst/>
            </a:prstGeom>
            <a:solidFill>
              <a:schemeClr val="accent1">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Amazon Ember" panose="02000000000000000000" pitchFamily="2" charset="0"/>
                  <a:ea typeface="Amazon Ember" panose="02000000000000000000" pitchFamily="2" charset="0"/>
                </a:rPr>
                <a:t>word2vec</a:t>
              </a:r>
            </a:p>
          </p:txBody>
        </p:sp>
        <p:sp>
          <p:nvSpPr>
            <p:cNvPr id="13" name="Rectangle 12"/>
            <p:cNvSpPr/>
            <p:nvPr/>
          </p:nvSpPr>
          <p:spPr>
            <a:xfrm>
              <a:off x="4186610" y="4775575"/>
              <a:ext cx="1621899" cy="910849"/>
            </a:xfrm>
            <a:prstGeom prst="rect">
              <a:avLst/>
            </a:prstGeom>
            <a:solidFill>
              <a:schemeClr val="accent1">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chemeClr val="tx1"/>
                  </a:solidFill>
                  <a:latin typeface="Amazon Ember" panose="02000000000000000000" pitchFamily="2" charset="0"/>
                  <a:ea typeface="Amazon Ember" panose="02000000000000000000" pitchFamily="2" charset="0"/>
                </a:rPr>
                <a:t>GloVe</a:t>
              </a:r>
              <a:endParaRPr lang="en-US" sz="1600" dirty="0">
                <a:solidFill>
                  <a:schemeClr val="tx1"/>
                </a:solidFill>
                <a:latin typeface="Amazon Ember" panose="02000000000000000000" pitchFamily="2" charset="0"/>
                <a:ea typeface="Amazon Ember" panose="02000000000000000000" pitchFamily="2" charset="0"/>
              </a:endParaRPr>
            </a:p>
          </p:txBody>
        </p:sp>
        <p:sp>
          <p:nvSpPr>
            <p:cNvPr id="14" name="Rectangle 13"/>
            <p:cNvSpPr/>
            <p:nvPr/>
          </p:nvSpPr>
          <p:spPr>
            <a:xfrm>
              <a:off x="6131049" y="4784807"/>
              <a:ext cx="1621899" cy="901617"/>
            </a:xfrm>
            <a:prstGeom prst="rect">
              <a:avLst/>
            </a:prstGeom>
            <a:solidFill>
              <a:schemeClr val="accent1">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chemeClr val="tx1"/>
                  </a:solidFill>
                  <a:latin typeface="Amazon Ember" panose="02000000000000000000" pitchFamily="2" charset="0"/>
                  <a:ea typeface="Amazon Ember" panose="02000000000000000000" pitchFamily="2" charset="0"/>
                </a:rPr>
                <a:t>Subword</a:t>
              </a:r>
              <a:r>
                <a:rPr lang="en-US" sz="1600" dirty="0">
                  <a:solidFill>
                    <a:schemeClr val="tx1"/>
                  </a:solidFill>
                  <a:latin typeface="Amazon Ember" panose="02000000000000000000" pitchFamily="2" charset="0"/>
                  <a:ea typeface="Amazon Ember" panose="02000000000000000000" pitchFamily="2" charset="0"/>
                </a:rPr>
                <a:t> embedding</a:t>
              </a:r>
            </a:p>
          </p:txBody>
        </p:sp>
        <p:sp>
          <p:nvSpPr>
            <p:cNvPr id="15" name="Rectangle 14"/>
            <p:cNvSpPr/>
            <p:nvPr/>
          </p:nvSpPr>
          <p:spPr>
            <a:xfrm>
              <a:off x="8075489" y="4784807"/>
              <a:ext cx="2287615" cy="901617"/>
            </a:xfrm>
            <a:prstGeom prst="rect">
              <a:avLst/>
            </a:prstGeom>
            <a:solidFill>
              <a:schemeClr val="accent1">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Amazon Ember" panose="02000000000000000000" pitchFamily="2" charset="0"/>
                  <a:ea typeface="Amazon Ember" panose="02000000000000000000" pitchFamily="2" charset="0"/>
                </a:rPr>
                <a:t>Bidirectional Encoder Representations from Transformers (BERT)</a:t>
              </a:r>
            </a:p>
          </p:txBody>
        </p:sp>
        <p:sp>
          <p:nvSpPr>
            <p:cNvPr id="16" name="TextBox 15"/>
            <p:cNvSpPr txBox="1"/>
            <p:nvPr/>
          </p:nvSpPr>
          <p:spPr>
            <a:xfrm>
              <a:off x="10515015" y="4858598"/>
              <a:ext cx="682644" cy="461665"/>
            </a:xfrm>
            <a:prstGeom prst="rect">
              <a:avLst/>
            </a:prstGeom>
            <a:noFill/>
          </p:spPr>
          <p:txBody>
            <a:bodyPr wrap="square" rtlCol="0">
              <a:spAutoFit/>
            </a:bodyPr>
            <a:lstStyle/>
            <a:p>
              <a:r>
                <a:rPr lang="en-US" sz="2400" b="1" dirty="0"/>
                <a:t>. . .   </a:t>
              </a:r>
            </a:p>
          </p:txBody>
        </p:sp>
        <p:sp>
          <p:nvSpPr>
            <p:cNvPr id="17" name="TextBox 16"/>
            <p:cNvSpPr txBox="1"/>
            <p:nvPr/>
          </p:nvSpPr>
          <p:spPr>
            <a:xfrm>
              <a:off x="-551" y="4972020"/>
              <a:ext cx="1812472" cy="400110"/>
            </a:xfrm>
            <a:prstGeom prst="rect">
              <a:avLst/>
            </a:prstGeom>
            <a:noFill/>
          </p:spPr>
          <p:txBody>
            <a:bodyPr wrap="square" rtlCol="0">
              <a:spAutoFit/>
            </a:bodyPr>
            <a:lstStyle/>
            <a:p>
              <a:r>
                <a:rPr lang="en-US" sz="2000" dirty="0">
                  <a:latin typeface="Amazon Ember" panose="02000000000000000000" pitchFamily="2" charset="0"/>
                  <a:ea typeface="Amazon Ember" panose="02000000000000000000" pitchFamily="2" charset="0"/>
                </a:rPr>
                <a:t>1. </a:t>
              </a:r>
              <a:r>
                <a:rPr lang="en-US" sz="2000" dirty="0" err="1">
                  <a:latin typeface="Amazon Ember" panose="02000000000000000000" pitchFamily="2" charset="0"/>
                  <a:ea typeface="Amazon Ember" panose="02000000000000000000" pitchFamily="2" charset="0"/>
                </a:rPr>
                <a:t>Pretraining</a:t>
              </a:r>
              <a:endParaRPr lang="en-US" sz="2000" dirty="0">
                <a:latin typeface="Amazon Ember" panose="02000000000000000000" pitchFamily="2" charset="0"/>
                <a:ea typeface="Amazon Ember" panose="02000000000000000000" pitchFamily="2" charset="0"/>
              </a:endParaRPr>
            </a:p>
          </p:txBody>
        </p:sp>
      </p:grpSp>
      <p:grpSp>
        <p:nvGrpSpPr>
          <p:cNvPr id="38" name="Group 37"/>
          <p:cNvGrpSpPr/>
          <p:nvPr/>
        </p:nvGrpSpPr>
        <p:grpSpPr>
          <a:xfrm>
            <a:off x="381000" y="3248007"/>
            <a:ext cx="10672991" cy="1552578"/>
            <a:chOff x="381000" y="3079670"/>
            <a:chExt cx="10672991" cy="1552578"/>
          </a:xfrm>
        </p:grpSpPr>
        <p:grpSp>
          <p:nvGrpSpPr>
            <p:cNvPr id="19" name="Group 18"/>
            <p:cNvGrpSpPr/>
            <p:nvPr/>
          </p:nvGrpSpPr>
          <p:grpSpPr>
            <a:xfrm>
              <a:off x="381000" y="3079670"/>
              <a:ext cx="10672991" cy="1139737"/>
              <a:chOff x="-116917" y="4675949"/>
              <a:chExt cx="10672991" cy="1139737"/>
            </a:xfrm>
          </p:grpSpPr>
          <p:sp>
            <p:nvSpPr>
              <p:cNvPr id="20" name="Rounded Rectangle 19"/>
              <p:cNvSpPr/>
              <p:nvPr/>
            </p:nvSpPr>
            <p:spPr>
              <a:xfrm>
                <a:off x="-116917" y="4675949"/>
                <a:ext cx="10631444" cy="1139737"/>
              </a:xfrm>
              <a:prstGeom prst="round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2242170" y="4858597"/>
                <a:ext cx="1621899" cy="827827"/>
              </a:xfrm>
              <a:prstGeom prst="rect">
                <a:avLst/>
              </a:prstGeom>
              <a:solidFill>
                <a:schemeClr val="accent1">
                  <a:lumMod val="40000"/>
                  <a:lumOff val="60000"/>
                </a:schemeClr>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Amazon Ember" panose="02000000000000000000" pitchFamily="2" charset="0"/>
                    <a:ea typeface="Amazon Ember" panose="02000000000000000000" pitchFamily="2" charset="0"/>
                  </a:rPr>
                  <a:t>Multi-layer Perceptron (MLP)</a:t>
                </a:r>
              </a:p>
            </p:txBody>
          </p:sp>
          <p:sp>
            <p:nvSpPr>
              <p:cNvPr id="22" name="Rectangle 21"/>
              <p:cNvSpPr/>
              <p:nvPr/>
            </p:nvSpPr>
            <p:spPr>
              <a:xfrm>
                <a:off x="4186610" y="4858597"/>
                <a:ext cx="1621899" cy="827828"/>
              </a:xfrm>
              <a:prstGeom prst="rect">
                <a:avLst/>
              </a:prstGeom>
              <a:solidFill>
                <a:schemeClr val="accent1">
                  <a:lumMod val="40000"/>
                  <a:lumOff val="60000"/>
                </a:schemeClr>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Amazon Ember" panose="02000000000000000000" pitchFamily="2" charset="0"/>
                    <a:ea typeface="Amazon Ember" panose="02000000000000000000" pitchFamily="2" charset="0"/>
                  </a:rPr>
                  <a:t>Convolutional Neural Network (CNN)</a:t>
                </a:r>
              </a:p>
            </p:txBody>
          </p:sp>
          <p:sp>
            <p:nvSpPr>
              <p:cNvPr id="23" name="Rectangle 22"/>
              <p:cNvSpPr/>
              <p:nvPr/>
            </p:nvSpPr>
            <p:spPr>
              <a:xfrm>
                <a:off x="6131049" y="4858597"/>
                <a:ext cx="1621899" cy="827828"/>
              </a:xfrm>
              <a:prstGeom prst="rect">
                <a:avLst/>
              </a:prstGeom>
              <a:solidFill>
                <a:schemeClr val="accent1">
                  <a:lumMod val="40000"/>
                  <a:lumOff val="60000"/>
                </a:schemeClr>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Amazon Ember" panose="02000000000000000000" pitchFamily="2" charset="0"/>
                    <a:ea typeface="Amazon Ember" panose="02000000000000000000" pitchFamily="2" charset="0"/>
                  </a:rPr>
                  <a:t>Recurrent Neural Network (RNN)</a:t>
                </a:r>
              </a:p>
            </p:txBody>
          </p:sp>
          <p:sp>
            <p:nvSpPr>
              <p:cNvPr id="24" name="Rectangle 23"/>
              <p:cNvSpPr/>
              <p:nvPr/>
            </p:nvSpPr>
            <p:spPr>
              <a:xfrm>
                <a:off x="8075490" y="4858597"/>
                <a:ext cx="1651094" cy="827828"/>
              </a:xfrm>
              <a:prstGeom prst="rect">
                <a:avLst/>
              </a:prstGeom>
              <a:solidFill>
                <a:schemeClr val="accent1">
                  <a:lumMod val="40000"/>
                  <a:lumOff val="60000"/>
                </a:schemeClr>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Amazon Ember" panose="02000000000000000000" pitchFamily="2" charset="0"/>
                    <a:ea typeface="Amazon Ember" panose="02000000000000000000" pitchFamily="2" charset="0"/>
                  </a:rPr>
                  <a:t>Attention</a:t>
                </a:r>
              </a:p>
            </p:txBody>
          </p:sp>
          <p:sp>
            <p:nvSpPr>
              <p:cNvPr id="25" name="TextBox 24"/>
              <p:cNvSpPr txBox="1"/>
              <p:nvPr/>
            </p:nvSpPr>
            <p:spPr>
              <a:xfrm>
                <a:off x="9873430" y="4964327"/>
                <a:ext cx="682644" cy="461665"/>
              </a:xfrm>
              <a:prstGeom prst="rect">
                <a:avLst/>
              </a:prstGeom>
              <a:noFill/>
            </p:spPr>
            <p:txBody>
              <a:bodyPr wrap="square" rtlCol="0">
                <a:spAutoFit/>
              </a:bodyPr>
              <a:lstStyle/>
              <a:p>
                <a:r>
                  <a:rPr lang="en-US" sz="2400" b="1" dirty="0"/>
                  <a:t>. . .   </a:t>
                </a:r>
              </a:p>
            </p:txBody>
          </p:sp>
          <p:sp>
            <p:nvSpPr>
              <p:cNvPr id="26" name="TextBox 25"/>
              <p:cNvSpPr txBox="1"/>
              <p:nvPr/>
            </p:nvSpPr>
            <p:spPr>
              <a:xfrm>
                <a:off x="62040" y="5045762"/>
                <a:ext cx="1971370" cy="400110"/>
              </a:xfrm>
              <a:prstGeom prst="rect">
                <a:avLst/>
              </a:prstGeom>
              <a:noFill/>
            </p:spPr>
            <p:txBody>
              <a:bodyPr wrap="square" rtlCol="0">
                <a:spAutoFit/>
              </a:bodyPr>
              <a:lstStyle/>
              <a:p>
                <a:r>
                  <a:rPr lang="en-US" sz="2000" dirty="0">
                    <a:latin typeface="Amazon Ember" panose="02000000000000000000" pitchFamily="2" charset="0"/>
                    <a:ea typeface="Amazon Ember" panose="02000000000000000000" pitchFamily="2" charset="0"/>
                  </a:rPr>
                  <a:t>2. Architecture</a:t>
                </a:r>
              </a:p>
            </p:txBody>
          </p:sp>
        </p:grpSp>
        <p:cxnSp>
          <p:nvCxnSpPr>
            <p:cNvPr id="28" name="Straight Arrow Connector 27"/>
            <p:cNvCxnSpPr/>
            <p:nvPr/>
          </p:nvCxnSpPr>
          <p:spPr>
            <a:xfrm flipV="1">
              <a:off x="1551194" y="4219407"/>
              <a:ext cx="0" cy="41284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3" name="Group 42"/>
          <p:cNvGrpSpPr/>
          <p:nvPr/>
        </p:nvGrpSpPr>
        <p:grpSpPr>
          <a:xfrm>
            <a:off x="381000" y="1997452"/>
            <a:ext cx="10672991" cy="1262471"/>
            <a:chOff x="381000" y="2034833"/>
            <a:chExt cx="10672991" cy="1262471"/>
          </a:xfrm>
        </p:grpSpPr>
        <p:grpSp>
          <p:nvGrpSpPr>
            <p:cNvPr id="39" name="Group 38"/>
            <p:cNvGrpSpPr/>
            <p:nvPr/>
          </p:nvGrpSpPr>
          <p:grpSpPr>
            <a:xfrm>
              <a:off x="381000" y="2034833"/>
              <a:ext cx="10672991" cy="1262471"/>
              <a:chOff x="381000" y="1817199"/>
              <a:chExt cx="10672991" cy="1262471"/>
            </a:xfrm>
          </p:grpSpPr>
          <p:grpSp>
            <p:nvGrpSpPr>
              <p:cNvPr id="29" name="Group 28"/>
              <p:cNvGrpSpPr/>
              <p:nvPr/>
            </p:nvGrpSpPr>
            <p:grpSpPr>
              <a:xfrm>
                <a:off x="381000" y="1817199"/>
                <a:ext cx="10672991" cy="830676"/>
                <a:chOff x="-116429" y="4939616"/>
                <a:chExt cx="10672991" cy="830676"/>
              </a:xfrm>
            </p:grpSpPr>
            <p:sp>
              <p:nvSpPr>
                <p:cNvPr id="30" name="Rounded Rectangle 29"/>
                <p:cNvSpPr/>
                <p:nvPr/>
              </p:nvSpPr>
              <p:spPr>
                <a:xfrm>
                  <a:off x="-116429" y="4939616"/>
                  <a:ext cx="10630956" cy="830676"/>
                </a:xfrm>
                <a:prstGeom prst="round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2246650" y="5115288"/>
                  <a:ext cx="3235813" cy="510019"/>
                </a:xfrm>
                <a:prstGeom prst="rect">
                  <a:avLst/>
                </a:prstGeom>
                <a:solidFill>
                  <a:schemeClr val="accent1">
                    <a:lumMod val="60000"/>
                    <a:lumOff val="40000"/>
                  </a:schemeClr>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Amazon Ember" panose="02000000000000000000" pitchFamily="2" charset="0"/>
                      <a:ea typeface="Amazon Ember" panose="02000000000000000000" pitchFamily="2" charset="0"/>
                    </a:rPr>
                    <a:t>Sentiment analysis (single text)</a:t>
                  </a:r>
                </a:p>
              </p:txBody>
            </p:sp>
            <p:sp>
              <p:nvSpPr>
                <p:cNvPr id="32" name="Rectangle 31"/>
                <p:cNvSpPr/>
                <p:nvPr/>
              </p:nvSpPr>
              <p:spPr>
                <a:xfrm>
                  <a:off x="5895975" y="5107953"/>
                  <a:ext cx="3831097" cy="510019"/>
                </a:xfrm>
                <a:prstGeom prst="rect">
                  <a:avLst/>
                </a:prstGeom>
                <a:solidFill>
                  <a:schemeClr val="accent1">
                    <a:lumMod val="60000"/>
                    <a:lumOff val="40000"/>
                  </a:schemeClr>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Amazon Ember" panose="02000000000000000000" pitchFamily="2" charset="0"/>
                      <a:ea typeface="Amazon Ember" panose="02000000000000000000" pitchFamily="2" charset="0"/>
                    </a:rPr>
                    <a:t>Natural language inference (text pairs)</a:t>
                  </a:r>
                </a:p>
              </p:txBody>
            </p:sp>
            <p:sp>
              <p:nvSpPr>
                <p:cNvPr id="35" name="TextBox 34"/>
                <p:cNvSpPr txBox="1"/>
                <p:nvPr/>
              </p:nvSpPr>
              <p:spPr>
                <a:xfrm>
                  <a:off x="9873918" y="5057427"/>
                  <a:ext cx="682644" cy="461665"/>
                </a:xfrm>
                <a:prstGeom prst="rect">
                  <a:avLst/>
                </a:prstGeom>
                <a:noFill/>
              </p:spPr>
              <p:txBody>
                <a:bodyPr wrap="square" rtlCol="0">
                  <a:spAutoFit/>
                </a:bodyPr>
                <a:lstStyle/>
                <a:p>
                  <a:r>
                    <a:rPr lang="en-US" sz="2400" b="1" dirty="0"/>
                    <a:t>. . .   </a:t>
                  </a:r>
                </a:p>
              </p:txBody>
            </p:sp>
            <p:sp>
              <p:nvSpPr>
                <p:cNvPr id="36" name="TextBox 35"/>
                <p:cNvSpPr txBox="1"/>
                <p:nvPr/>
              </p:nvSpPr>
              <p:spPr>
                <a:xfrm>
                  <a:off x="88069" y="5170242"/>
                  <a:ext cx="1812472" cy="400110"/>
                </a:xfrm>
                <a:prstGeom prst="rect">
                  <a:avLst/>
                </a:prstGeom>
                <a:noFill/>
              </p:spPr>
              <p:txBody>
                <a:bodyPr wrap="square" rtlCol="0">
                  <a:spAutoFit/>
                </a:bodyPr>
                <a:lstStyle/>
                <a:p>
                  <a:r>
                    <a:rPr lang="en-US" sz="2000" dirty="0">
                      <a:latin typeface="Amazon Ember" panose="02000000000000000000" pitchFamily="2" charset="0"/>
                      <a:ea typeface="Amazon Ember" panose="02000000000000000000" pitchFamily="2" charset="0"/>
                    </a:rPr>
                    <a:t>3. Application</a:t>
                  </a:r>
                </a:p>
              </p:txBody>
            </p:sp>
          </p:grpSp>
          <p:cxnSp>
            <p:nvCxnSpPr>
              <p:cNvPr id="37" name="Straight Arrow Connector 36"/>
              <p:cNvCxnSpPr/>
              <p:nvPr/>
            </p:nvCxnSpPr>
            <p:spPr>
              <a:xfrm flipV="1">
                <a:off x="1541669" y="2666829"/>
                <a:ext cx="0" cy="41284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40" name="Straight Arrow Connector 39"/>
            <p:cNvCxnSpPr/>
            <p:nvPr/>
          </p:nvCxnSpPr>
          <p:spPr>
            <a:xfrm flipV="1">
              <a:off x="6393404" y="2884462"/>
              <a:ext cx="0" cy="41284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41" name="Straight Arrow Connector 40"/>
          <p:cNvCxnSpPr/>
          <p:nvPr/>
        </p:nvCxnSpPr>
        <p:spPr>
          <a:xfrm flipV="1">
            <a:off x="6466094" y="4387743"/>
            <a:ext cx="0" cy="41284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876408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01CE42-BC57-9C45-A3A3-E24B45EC0FE6}"/>
              </a:ext>
            </a:extLst>
          </p:cNvPr>
          <p:cNvSpPr>
            <a:spLocks noGrp="1"/>
          </p:cNvSpPr>
          <p:nvPr>
            <p:ph type="title"/>
          </p:nvPr>
        </p:nvSpPr>
        <p:spPr/>
        <p:txBody>
          <a:bodyPr/>
          <a:lstStyle/>
          <a:p>
            <a:r>
              <a:rPr lang="en-US" dirty="0"/>
              <a:t>Topics for Today</a:t>
            </a:r>
          </a:p>
        </p:txBody>
      </p:sp>
      <p:sp>
        <p:nvSpPr>
          <p:cNvPr id="3" name="Content Placeholder 2">
            <a:extLst>
              <a:ext uri="{FF2B5EF4-FFF2-40B4-BE49-F238E27FC236}">
                <a16:creationId xmlns:a16="http://schemas.microsoft.com/office/drawing/2014/main" id="{5ECD3BAC-5D2C-2042-8E20-0644ADC2589B}"/>
              </a:ext>
            </a:extLst>
          </p:cNvPr>
          <p:cNvSpPr>
            <a:spLocks noGrp="1"/>
          </p:cNvSpPr>
          <p:nvPr>
            <p:ph sz="half" idx="10"/>
          </p:nvPr>
        </p:nvSpPr>
        <p:spPr/>
        <p:txBody>
          <a:bodyPr/>
          <a:lstStyle/>
          <a:p>
            <a:pPr>
              <a:spcBef>
                <a:spcPts val="1800"/>
              </a:spcBef>
            </a:pPr>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Introduction to Machine Learning</a:t>
            </a:r>
          </a:p>
          <a:p>
            <a:pPr>
              <a:spcBef>
                <a:spcPts val="1800"/>
              </a:spcBef>
            </a:pPr>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Introduction to NLP</a:t>
            </a:r>
          </a:p>
          <a:p>
            <a:pPr>
              <a:spcBef>
                <a:spcPts val="1800"/>
              </a:spcBef>
            </a:pPr>
            <a:r>
              <a:rPr lang="en-US" sz="2800" b="1" dirty="0">
                <a:solidFill>
                  <a:schemeClr val="accent3"/>
                </a:solidFill>
                <a:latin typeface="Amazon Ember Light" panose="020B0403020204020204" pitchFamily="34" charset="0"/>
                <a:ea typeface="Amazon Ember Light" panose="020B0403020204020204" pitchFamily="34" charset="0"/>
                <a:cs typeface="Amazon Ember Light" panose="020B0403020204020204" pitchFamily="34" charset="0"/>
              </a:rPr>
              <a:t>Text Processing</a:t>
            </a:r>
          </a:p>
          <a:p>
            <a:pPr>
              <a:spcBef>
                <a:spcPts val="1800"/>
              </a:spcBef>
            </a:pPr>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Bag of Words (</a:t>
            </a:r>
            <a:r>
              <a:rPr lang="en-US" sz="2800" dirty="0" err="1">
                <a:latin typeface="Amazon Ember Light" panose="020B0403020204020204" pitchFamily="34" charset="0"/>
                <a:ea typeface="Amazon Ember Light" panose="020B0403020204020204" pitchFamily="34" charset="0"/>
                <a:cs typeface="Amazon Ember Light" panose="020B0403020204020204" pitchFamily="34" charset="0"/>
              </a:rPr>
              <a:t>BoW</a:t>
            </a:r>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 Representation</a:t>
            </a:r>
          </a:p>
          <a:p>
            <a:pPr>
              <a:spcBef>
                <a:spcPts val="1800"/>
              </a:spcBef>
            </a:pPr>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Single Layer Neural Networks</a:t>
            </a:r>
          </a:p>
          <a:p>
            <a:pPr>
              <a:spcBef>
                <a:spcPts val="1800"/>
              </a:spcBef>
            </a:pPr>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Final Project</a:t>
            </a:r>
          </a:p>
        </p:txBody>
      </p:sp>
    </p:spTree>
    <p:extLst>
      <p:ext uri="{BB962C8B-B14F-4D97-AF65-F5344CB8AC3E}">
        <p14:creationId xmlns:p14="http://schemas.microsoft.com/office/powerpoint/2010/main" val="175910029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9DB0AD-CFEA-E34C-B213-C9DDCEFCA86D}"/>
              </a:ext>
            </a:extLst>
          </p:cNvPr>
          <p:cNvSpPr>
            <a:spLocks noGrp="1"/>
          </p:cNvSpPr>
          <p:nvPr>
            <p:ph type="title"/>
          </p:nvPr>
        </p:nvSpPr>
        <p:spPr>
          <a:xfrm>
            <a:off x="496878" y="479421"/>
            <a:ext cx="10793422" cy="992183"/>
          </a:xfrm>
        </p:spPr>
        <p:txBody>
          <a:bodyPr/>
          <a:lstStyle/>
          <a:p>
            <a:r>
              <a:rPr lang="en-US" dirty="0"/>
              <a:t>Text Pre-Processing</a:t>
            </a:r>
          </a:p>
        </p:txBody>
      </p:sp>
      <p:sp>
        <p:nvSpPr>
          <p:cNvPr id="4" name="Rectangle 3">
            <a:extLst>
              <a:ext uri="{FF2B5EF4-FFF2-40B4-BE49-F238E27FC236}">
                <a16:creationId xmlns:a16="http://schemas.microsoft.com/office/drawing/2014/main" id="{07B2B4E7-13D6-4947-9297-CB05D8F87C0C}"/>
              </a:ext>
            </a:extLst>
          </p:cNvPr>
          <p:cNvSpPr/>
          <p:nvPr/>
        </p:nvSpPr>
        <p:spPr>
          <a:xfrm>
            <a:off x="4818573" y="1640744"/>
            <a:ext cx="2011680" cy="504706"/>
          </a:xfrm>
          <a:prstGeom prst="rect">
            <a:avLst/>
          </a:prstGeom>
          <a:solidFill>
            <a:srgbClr val="66BFFF"/>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Amazon Ember" panose="02000000000000000000" pitchFamily="2" charset="0"/>
                <a:ea typeface="Amazon Ember" panose="02000000000000000000" pitchFamily="2" charset="0"/>
              </a:rPr>
              <a:t>Sentiment Analysis</a:t>
            </a:r>
          </a:p>
        </p:txBody>
      </p:sp>
      <p:sp>
        <p:nvSpPr>
          <p:cNvPr id="9" name="TextBox 8">
            <a:extLst>
              <a:ext uri="{FF2B5EF4-FFF2-40B4-BE49-F238E27FC236}">
                <a16:creationId xmlns:a16="http://schemas.microsoft.com/office/drawing/2014/main" id="{1C1372F4-42AA-934B-9BD1-4F55DB8BF800}"/>
              </a:ext>
            </a:extLst>
          </p:cNvPr>
          <p:cNvSpPr txBox="1"/>
          <p:nvPr/>
        </p:nvSpPr>
        <p:spPr>
          <a:xfrm>
            <a:off x="3158280" y="1714213"/>
            <a:ext cx="1434529" cy="369332"/>
          </a:xfrm>
          <a:prstGeom prst="rect">
            <a:avLst/>
          </a:prstGeom>
          <a:noFill/>
        </p:spPr>
        <p:txBody>
          <a:bodyPr wrap="square" rtlCol="0">
            <a:spAutoFit/>
          </a:bodyPr>
          <a:lstStyle/>
          <a:p>
            <a:pPr algn="r"/>
            <a:r>
              <a:rPr lang="en-US" dirty="0">
                <a:latin typeface="Amazon Ember" panose="02000000000000000000" pitchFamily="2" charset="0"/>
                <a:ea typeface="Amazon Ember" panose="02000000000000000000" pitchFamily="2" charset="0"/>
                <a:cs typeface="Amazon Ember" panose="020B0603020204020204" pitchFamily="34" charset="0"/>
              </a:rPr>
              <a:t>Application</a:t>
            </a:r>
          </a:p>
        </p:txBody>
      </p:sp>
      <p:sp>
        <p:nvSpPr>
          <p:cNvPr id="10" name="TextBox 9">
            <a:extLst>
              <a:ext uri="{FF2B5EF4-FFF2-40B4-BE49-F238E27FC236}">
                <a16:creationId xmlns:a16="http://schemas.microsoft.com/office/drawing/2014/main" id="{2116B337-D733-2042-9586-E0FC72100319}"/>
              </a:ext>
            </a:extLst>
          </p:cNvPr>
          <p:cNvSpPr txBox="1"/>
          <p:nvPr/>
        </p:nvSpPr>
        <p:spPr>
          <a:xfrm>
            <a:off x="3067788" y="2916538"/>
            <a:ext cx="1525021" cy="369332"/>
          </a:xfrm>
          <a:prstGeom prst="rect">
            <a:avLst/>
          </a:prstGeom>
          <a:noFill/>
        </p:spPr>
        <p:txBody>
          <a:bodyPr wrap="square" rtlCol="0">
            <a:spAutoFit/>
          </a:bodyPr>
          <a:lstStyle/>
          <a:p>
            <a:pPr algn="r"/>
            <a:r>
              <a:rPr lang="en-US" dirty="0">
                <a:latin typeface="Amazon Ember" panose="02000000000000000000" pitchFamily="2" charset="0"/>
                <a:ea typeface="Amazon Ember" panose="02000000000000000000" pitchFamily="2" charset="0"/>
                <a:cs typeface="Amazon Ember" panose="020B0603020204020204" pitchFamily="34" charset="0"/>
              </a:rPr>
              <a:t>Architecture</a:t>
            </a:r>
          </a:p>
        </p:txBody>
      </p:sp>
      <p:sp>
        <p:nvSpPr>
          <p:cNvPr id="15" name="TextBox 14">
            <a:extLst>
              <a:ext uri="{FF2B5EF4-FFF2-40B4-BE49-F238E27FC236}">
                <a16:creationId xmlns:a16="http://schemas.microsoft.com/office/drawing/2014/main" id="{6E7C0EAB-739D-0945-9B5B-354C31F0F2D1}"/>
              </a:ext>
            </a:extLst>
          </p:cNvPr>
          <p:cNvSpPr txBox="1"/>
          <p:nvPr/>
        </p:nvSpPr>
        <p:spPr>
          <a:xfrm>
            <a:off x="2977296" y="4066702"/>
            <a:ext cx="1615513" cy="369332"/>
          </a:xfrm>
          <a:prstGeom prst="rect">
            <a:avLst/>
          </a:prstGeom>
          <a:noFill/>
        </p:spPr>
        <p:txBody>
          <a:bodyPr wrap="square" rtlCol="0">
            <a:spAutoFit/>
          </a:bodyPr>
          <a:lstStyle/>
          <a:p>
            <a:pPr algn="r"/>
            <a:r>
              <a:rPr lang="en-US" dirty="0">
                <a:latin typeface="Amazon Ember" panose="02000000000000000000" pitchFamily="2" charset="0"/>
                <a:ea typeface="Amazon Ember" panose="02000000000000000000" pitchFamily="2" charset="0"/>
                <a:cs typeface="Amazon Ember" panose="020B0603020204020204" pitchFamily="34" charset="0"/>
              </a:rPr>
              <a:t>Vectorization</a:t>
            </a:r>
          </a:p>
        </p:txBody>
      </p:sp>
      <p:sp>
        <p:nvSpPr>
          <p:cNvPr id="17" name="Rectangle 16">
            <a:extLst>
              <a:ext uri="{FF2B5EF4-FFF2-40B4-BE49-F238E27FC236}">
                <a16:creationId xmlns:a16="http://schemas.microsoft.com/office/drawing/2014/main" id="{564A5576-136C-9F44-8CF0-C39D0EADEA3D}"/>
              </a:ext>
            </a:extLst>
          </p:cNvPr>
          <p:cNvSpPr/>
          <p:nvPr/>
        </p:nvSpPr>
        <p:spPr>
          <a:xfrm>
            <a:off x="4779264" y="2818644"/>
            <a:ext cx="2111949" cy="504706"/>
          </a:xfrm>
          <a:prstGeom prst="rect">
            <a:avLst/>
          </a:prstGeom>
          <a:solidFill>
            <a:srgbClr val="B2D9FF"/>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Amazon Ember" panose="02000000000000000000" pitchFamily="2" charset="0"/>
                <a:ea typeface="Amazon Ember" panose="02000000000000000000" pitchFamily="2" charset="0"/>
              </a:rPr>
              <a:t>One-layer Network</a:t>
            </a:r>
          </a:p>
          <a:p>
            <a:pPr algn="ctr"/>
            <a:r>
              <a:rPr lang="en-US" sz="1600" dirty="0">
                <a:solidFill>
                  <a:schemeClr val="tx1"/>
                </a:solidFill>
                <a:latin typeface="Amazon Ember" panose="02000000000000000000" pitchFamily="2" charset="0"/>
                <a:ea typeface="Amazon Ember" panose="02000000000000000000" pitchFamily="2" charset="0"/>
              </a:rPr>
              <a:t>(Logistic Regression</a:t>
            </a:r>
            <a:r>
              <a:rPr lang="en-US" dirty="0">
                <a:solidFill>
                  <a:schemeClr val="tx1"/>
                </a:solidFill>
                <a:latin typeface="Amazon Ember" panose="02000000000000000000" pitchFamily="2" charset="0"/>
                <a:ea typeface="Amazon Ember" panose="02000000000000000000" pitchFamily="2" charset="0"/>
              </a:rPr>
              <a:t>)</a:t>
            </a:r>
          </a:p>
        </p:txBody>
      </p:sp>
      <p:sp>
        <p:nvSpPr>
          <p:cNvPr id="19" name="Rectangle 18">
            <a:extLst>
              <a:ext uri="{FF2B5EF4-FFF2-40B4-BE49-F238E27FC236}">
                <a16:creationId xmlns:a16="http://schemas.microsoft.com/office/drawing/2014/main" id="{BD696C08-CF50-614B-8413-4121DF844083}"/>
              </a:ext>
            </a:extLst>
          </p:cNvPr>
          <p:cNvSpPr/>
          <p:nvPr/>
        </p:nvSpPr>
        <p:spPr>
          <a:xfrm>
            <a:off x="5821556" y="4009968"/>
            <a:ext cx="2011680" cy="504706"/>
          </a:xfrm>
          <a:prstGeom prst="rect">
            <a:avLst/>
          </a:prstGeom>
          <a:solidFill>
            <a:srgbClr val="66BFFF"/>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Amazon Ember" panose="02000000000000000000" pitchFamily="2" charset="0"/>
                <a:ea typeface="Amazon Ember" panose="02000000000000000000" pitchFamily="2" charset="0"/>
              </a:rPr>
              <a:t>Bag of Words</a:t>
            </a:r>
          </a:p>
        </p:txBody>
      </p:sp>
      <p:sp>
        <p:nvSpPr>
          <p:cNvPr id="21" name="Rectangle 20">
            <a:extLst>
              <a:ext uri="{FF2B5EF4-FFF2-40B4-BE49-F238E27FC236}">
                <a16:creationId xmlns:a16="http://schemas.microsoft.com/office/drawing/2014/main" id="{A41A814E-815D-CC48-A921-E3DA395431C6}"/>
              </a:ext>
            </a:extLst>
          </p:cNvPr>
          <p:cNvSpPr/>
          <p:nvPr/>
        </p:nvSpPr>
        <p:spPr>
          <a:xfrm>
            <a:off x="7153553" y="2818644"/>
            <a:ext cx="2011680" cy="504706"/>
          </a:xfrm>
          <a:prstGeom prst="rect">
            <a:avLst/>
          </a:prstGeom>
          <a:solidFill>
            <a:srgbClr val="B2D9FF"/>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Amazon Ember" panose="02000000000000000000" pitchFamily="2" charset="0"/>
                <a:ea typeface="Amazon Ember" panose="02000000000000000000" pitchFamily="2" charset="0"/>
              </a:rPr>
              <a:t>Multi Layer Perceptron</a:t>
            </a:r>
          </a:p>
        </p:txBody>
      </p:sp>
      <p:cxnSp>
        <p:nvCxnSpPr>
          <p:cNvPr id="27" name="Straight Arrow Connector 26">
            <a:extLst>
              <a:ext uri="{FF2B5EF4-FFF2-40B4-BE49-F238E27FC236}">
                <a16:creationId xmlns:a16="http://schemas.microsoft.com/office/drawing/2014/main" id="{0368D0D6-4B47-9F45-8F03-4A64C3BB311A}"/>
              </a:ext>
            </a:extLst>
          </p:cNvPr>
          <p:cNvCxnSpPr>
            <a:cxnSpLocks/>
            <a:stCxn id="17" idx="0"/>
            <a:endCxn id="4" idx="2"/>
          </p:cNvCxnSpPr>
          <p:nvPr/>
        </p:nvCxnSpPr>
        <p:spPr>
          <a:xfrm flipH="1" flipV="1">
            <a:off x="5824413" y="2145450"/>
            <a:ext cx="10826" cy="673194"/>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29" name="Rectangle 28">
            <a:extLst>
              <a:ext uri="{FF2B5EF4-FFF2-40B4-BE49-F238E27FC236}">
                <a16:creationId xmlns:a16="http://schemas.microsoft.com/office/drawing/2014/main" id="{34AC6ACF-B21C-084E-A0DE-D02454036891}"/>
              </a:ext>
            </a:extLst>
          </p:cNvPr>
          <p:cNvSpPr/>
          <p:nvPr/>
        </p:nvSpPr>
        <p:spPr>
          <a:xfrm>
            <a:off x="4867341" y="5112427"/>
            <a:ext cx="3920109" cy="582961"/>
          </a:xfrm>
          <a:prstGeom prst="rect">
            <a:avLst/>
          </a:prstGeom>
          <a:solidFill>
            <a:schemeClr val="accent1">
              <a:lumMod val="20000"/>
              <a:lumOff val="80000"/>
            </a:schemeClr>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Amazon Ember" panose="02000000000000000000" pitchFamily="2" charset="0"/>
                <a:ea typeface="Amazon Ember" panose="02000000000000000000" pitchFamily="2" charset="0"/>
              </a:rPr>
              <a:t>Tokenization + Stop Words Removal + Stemming/Lemmatization</a:t>
            </a:r>
          </a:p>
        </p:txBody>
      </p:sp>
      <p:cxnSp>
        <p:nvCxnSpPr>
          <p:cNvPr id="32" name="Straight Arrow Connector 31">
            <a:extLst>
              <a:ext uri="{FF2B5EF4-FFF2-40B4-BE49-F238E27FC236}">
                <a16:creationId xmlns:a16="http://schemas.microsoft.com/office/drawing/2014/main" id="{A9B5B73F-1F2F-DB43-85CD-C667A5AB1436}"/>
              </a:ext>
            </a:extLst>
          </p:cNvPr>
          <p:cNvCxnSpPr>
            <a:cxnSpLocks/>
            <a:stCxn id="29" idx="0"/>
            <a:endCxn id="19" idx="2"/>
          </p:cNvCxnSpPr>
          <p:nvPr/>
        </p:nvCxnSpPr>
        <p:spPr>
          <a:xfrm flipV="1">
            <a:off x="6827396" y="4514674"/>
            <a:ext cx="0" cy="597753"/>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39" name="TextBox 38">
            <a:extLst>
              <a:ext uri="{FF2B5EF4-FFF2-40B4-BE49-F238E27FC236}">
                <a16:creationId xmlns:a16="http://schemas.microsoft.com/office/drawing/2014/main" id="{AFAB77F0-4110-2E4D-9C25-AAAAD7C23C28}"/>
              </a:ext>
            </a:extLst>
          </p:cNvPr>
          <p:cNvSpPr txBox="1"/>
          <p:nvPr/>
        </p:nvSpPr>
        <p:spPr>
          <a:xfrm>
            <a:off x="2227997" y="5075390"/>
            <a:ext cx="2364812" cy="646331"/>
          </a:xfrm>
          <a:prstGeom prst="rect">
            <a:avLst/>
          </a:prstGeom>
          <a:noFill/>
        </p:spPr>
        <p:txBody>
          <a:bodyPr wrap="square" rtlCol="0">
            <a:spAutoFit/>
          </a:bodyPr>
          <a:lstStyle/>
          <a:p>
            <a:pPr algn="r"/>
            <a:r>
              <a:rPr lang="en-US" dirty="0">
                <a:solidFill>
                  <a:schemeClr val="accent4"/>
                </a:solidFill>
                <a:latin typeface="Amazon Ember" panose="02000000000000000000" pitchFamily="2" charset="0"/>
                <a:ea typeface="Amazon Ember" panose="02000000000000000000" pitchFamily="2" charset="0"/>
                <a:cs typeface="Amazon Ember" panose="020B0603020204020204" pitchFamily="34" charset="0"/>
              </a:rPr>
              <a:t>Text </a:t>
            </a:r>
          </a:p>
          <a:p>
            <a:pPr algn="r"/>
            <a:r>
              <a:rPr lang="en-US" dirty="0">
                <a:solidFill>
                  <a:schemeClr val="accent4"/>
                </a:solidFill>
                <a:latin typeface="Amazon Ember" panose="02000000000000000000" pitchFamily="2" charset="0"/>
                <a:ea typeface="Amazon Ember" panose="02000000000000000000" pitchFamily="2" charset="0"/>
                <a:cs typeface="Amazon Ember" panose="020B0603020204020204" pitchFamily="34" charset="0"/>
              </a:rPr>
              <a:t>Pre-Processing</a:t>
            </a:r>
          </a:p>
        </p:txBody>
      </p:sp>
      <p:sp>
        <p:nvSpPr>
          <p:cNvPr id="22" name="Rounded Rectangle 21"/>
          <p:cNvSpPr/>
          <p:nvPr/>
        </p:nvSpPr>
        <p:spPr>
          <a:xfrm>
            <a:off x="2780202" y="1477759"/>
            <a:ext cx="4268297" cy="830676"/>
          </a:xfrm>
          <a:prstGeom prst="round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ounded Rectangle 25"/>
          <p:cNvSpPr/>
          <p:nvPr/>
        </p:nvSpPr>
        <p:spPr>
          <a:xfrm>
            <a:off x="2780203" y="3845825"/>
            <a:ext cx="5144597" cy="830676"/>
          </a:xfrm>
          <a:prstGeom prst="round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ounded Rectangle 27"/>
          <p:cNvSpPr/>
          <p:nvPr/>
        </p:nvSpPr>
        <p:spPr>
          <a:xfrm>
            <a:off x="2780202" y="4988569"/>
            <a:ext cx="6163773" cy="830676"/>
          </a:xfrm>
          <a:prstGeom prst="roundRect">
            <a:avLst/>
          </a:prstGeom>
          <a:noFill/>
          <a:ln w="28575">
            <a:solidFill>
              <a:schemeClr val="accent4"/>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ed Rectangle 19"/>
          <p:cNvSpPr/>
          <p:nvPr/>
        </p:nvSpPr>
        <p:spPr>
          <a:xfrm>
            <a:off x="2780203" y="2667924"/>
            <a:ext cx="6601922" cy="799339"/>
          </a:xfrm>
          <a:prstGeom prst="round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Arrow Connector 22">
            <a:extLst>
              <a:ext uri="{FF2B5EF4-FFF2-40B4-BE49-F238E27FC236}">
                <a16:creationId xmlns:a16="http://schemas.microsoft.com/office/drawing/2014/main" id="{D1B4DF22-C00A-1A47-8E98-A8934638ACB4}"/>
              </a:ext>
            </a:extLst>
          </p:cNvPr>
          <p:cNvCxnSpPr>
            <a:cxnSpLocks/>
          </p:cNvCxnSpPr>
          <p:nvPr/>
        </p:nvCxnSpPr>
        <p:spPr>
          <a:xfrm flipH="1" flipV="1">
            <a:off x="5829143" y="3323350"/>
            <a:ext cx="998253" cy="68661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68289473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C3FC9A-DFD4-AC49-9B12-3727C5985598}"/>
              </a:ext>
            </a:extLst>
          </p:cNvPr>
          <p:cNvSpPr>
            <a:spLocks noGrp="1"/>
          </p:cNvSpPr>
          <p:nvPr>
            <p:ph type="title"/>
          </p:nvPr>
        </p:nvSpPr>
        <p:spPr/>
        <p:txBody>
          <a:bodyPr/>
          <a:lstStyle/>
          <a:p>
            <a:r>
              <a:rPr lang="en-US" dirty="0"/>
              <a:t>Tokenization</a:t>
            </a:r>
          </a:p>
        </p:txBody>
      </p:sp>
      <p:sp>
        <p:nvSpPr>
          <p:cNvPr id="3" name="Content Placeholder 2">
            <a:extLst>
              <a:ext uri="{FF2B5EF4-FFF2-40B4-BE49-F238E27FC236}">
                <a16:creationId xmlns:a16="http://schemas.microsoft.com/office/drawing/2014/main" id="{2BA524CE-85B7-FB40-99C5-DB77BA2758AD}"/>
              </a:ext>
            </a:extLst>
          </p:cNvPr>
          <p:cNvSpPr>
            <a:spLocks noGrp="1"/>
          </p:cNvSpPr>
          <p:nvPr>
            <p:ph sz="half" idx="10"/>
          </p:nvPr>
        </p:nvSpPr>
        <p:spPr/>
        <p:txBody>
          <a:bodyPr/>
          <a:lstStyle/>
          <a:p>
            <a:r>
              <a:rPr lang="en-US" dirty="0">
                <a:solidFill>
                  <a:srgbClr val="008DC4"/>
                </a:solidFill>
              </a:rPr>
              <a:t>Breaks text apart by white space and punctuation. </a:t>
            </a:r>
          </a:p>
          <a:p>
            <a:pPr lvl="1"/>
            <a:endParaRPr lang="en-US" dirty="0"/>
          </a:p>
          <a:p>
            <a:pPr lvl="1"/>
            <a:r>
              <a:rPr lang="en-US" dirty="0"/>
              <a:t>Example:</a:t>
            </a:r>
          </a:p>
          <a:p>
            <a:endParaRPr lang="en-US" dirty="0"/>
          </a:p>
          <a:p>
            <a:endParaRPr lang="en-US" dirty="0"/>
          </a:p>
          <a:p>
            <a:endParaRPr lang="en-US" dirty="0"/>
          </a:p>
          <a:p>
            <a:r>
              <a:rPr lang="en-US" sz="2400" dirty="0"/>
              <a:t>These tokens will be used in the next steps.</a:t>
            </a:r>
          </a:p>
        </p:txBody>
      </p:sp>
      <p:graphicFrame>
        <p:nvGraphicFramePr>
          <p:cNvPr id="4" name="Table 4">
            <a:extLst>
              <a:ext uri="{FF2B5EF4-FFF2-40B4-BE49-F238E27FC236}">
                <a16:creationId xmlns:a16="http://schemas.microsoft.com/office/drawing/2014/main" id="{4B24912B-887F-6442-888A-695F6B451BC1}"/>
              </a:ext>
            </a:extLst>
          </p:cNvPr>
          <p:cNvGraphicFramePr>
            <a:graphicFrameLocks noGrp="1"/>
          </p:cNvGraphicFramePr>
          <p:nvPr>
            <p:extLst>
              <p:ext uri="{D42A27DB-BD31-4B8C-83A1-F6EECF244321}">
                <p14:modId xmlns:p14="http://schemas.microsoft.com/office/powerpoint/2010/main" val="2421870348"/>
              </p:ext>
            </p:extLst>
          </p:nvPr>
        </p:nvGraphicFramePr>
        <p:xfrm>
          <a:off x="1309692" y="2616678"/>
          <a:ext cx="7645400" cy="853440"/>
        </p:xfrm>
        <a:graphic>
          <a:graphicData uri="http://schemas.openxmlformats.org/drawingml/2006/table">
            <a:tbl>
              <a:tblPr firstRow="1" bandRow="1">
                <a:effectLst>
                  <a:outerShdw blurRad="50800" dist="38100" dir="2700000" algn="tl" rotWithShape="0">
                    <a:prstClr val="black">
                      <a:alpha val="40000"/>
                    </a:prstClr>
                  </a:outerShdw>
                </a:effectLst>
                <a:tableStyleId>{5940675A-B579-460E-94D1-54222C63F5DA}</a:tableStyleId>
              </a:tblPr>
              <a:tblGrid>
                <a:gridCol w="3822700">
                  <a:extLst>
                    <a:ext uri="{9D8B030D-6E8A-4147-A177-3AD203B41FA5}">
                      <a16:colId xmlns:a16="http://schemas.microsoft.com/office/drawing/2014/main" val="146156514"/>
                    </a:ext>
                  </a:extLst>
                </a:gridCol>
                <a:gridCol w="3822700">
                  <a:extLst>
                    <a:ext uri="{9D8B030D-6E8A-4147-A177-3AD203B41FA5}">
                      <a16:colId xmlns:a16="http://schemas.microsoft.com/office/drawing/2014/main" val="130557233"/>
                    </a:ext>
                  </a:extLst>
                </a:gridCol>
              </a:tblGrid>
              <a:tr h="370840">
                <a:tc>
                  <a:txBody>
                    <a:bodyPr/>
                    <a:lstStyle/>
                    <a:p>
                      <a:pPr algn="ctr"/>
                      <a:r>
                        <a:rPr lang="en-US" sz="2400" dirty="0">
                          <a:latin typeface="Amazon Ember" panose="020B0603020204020204" pitchFamily="34" charset="0"/>
                          <a:ea typeface="Amazon Ember" panose="020B0603020204020204" pitchFamily="34" charset="0"/>
                          <a:cs typeface="Amazon Ember" panose="020B0603020204020204" pitchFamily="34" charset="0"/>
                        </a:rPr>
                        <a:t>Sentence (input)</a:t>
                      </a:r>
                    </a:p>
                  </a:txBody>
                  <a:tcPr>
                    <a:solidFill>
                      <a:srgbClr val="66BFFF"/>
                    </a:solidFill>
                  </a:tcPr>
                </a:tc>
                <a:tc>
                  <a:txBody>
                    <a:bodyPr/>
                    <a:lstStyle/>
                    <a:p>
                      <a:pPr algn="ctr"/>
                      <a:r>
                        <a:rPr lang="en-US" sz="2400" dirty="0">
                          <a:latin typeface="Amazon Ember" panose="020B0603020204020204" pitchFamily="34" charset="0"/>
                          <a:ea typeface="Amazon Ember" panose="020B0603020204020204" pitchFamily="34" charset="0"/>
                          <a:cs typeface="Amazon Ember" panose="020B0603020204020204" pitchFamily="34" charset="0"/>
                        </a:rPr>
                        <a:t>Tokens (output)</a:t>
                      </a:r>
                    </a:p>
                  </a:txBody>
                  <a:tcPr>
                    <a:solidFill>
                      <a:srgbClr val="66BFFF"/>
                    </a:solidFill>
                  </a:tcPr>
                </a:tc>
                <a:extLst>
                  <a:ext uri="{0D108BD9-81ED-4DB2-BD59-A6C34878D82A}">
                    <a16:rowId xmlns:a16="http://schemas.microsoft.com/office/drawing/2014/main" val="1581396864"/>
                  </a:ext>
                </a:extLst>
              </a:tr>
              <a:tr h="370840">
                <a:tc>
                  <a:txBody>
                    <a:bodyPr/>
                    <a:lstStyle/>
                    <a:p>
                      <a:pPr algn="ctr"/>
                      <a:r>
                        <a:rPr lang="en-US" sz="2000" dirty="0">
                          <a:latin typeface="Amazon Ember" panose="020B0603020204020204" pitchFamily="34" charset="0"/>
                          <a:ea typeface="Amazon Ember" panose="020B0603020204020204" pitchFamily="34" charset="0"/>
                          <a:cs typeface="Amazon Ember" panose="020B0603020204020204" pitchFamily="34" charset="0"/>
                        </a:rPr>
                        <a:t>“I don’t like eggs.”</a:t>
                      </a: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latin typeface="Amazon Ember" panose="020B0603020204020204" pitchFamily="34" charset="0"/>
                          <a:ea typeface="Amazon Ember" panose="020B0603020204020204" pitchFamily="34" charset="0"/>
                          <a:cs typeface="Amazon Ember" panose="020B0603020204020204" pitchFamily="34" charset="0"/>
                        </a:rPr>
                        <a:t>“I”, “do”, “</a:t>
                      </a:r>
                      <a:r>
                        <a:rPr lang="en-US" sz="2000" dirty="0" err="1">
                          <a:latin typeface="Amazon Ember" panose="020B0603020204020204" pitchFamily="34" charset="0"/>
                          <a:ea typeface="Amazon Ember" panose="020B0603020204020204" pitchFamily="34" charset="0"/>
                          <a:cs typeface="Amazon Ember" panose="020B0603020204020204" pitchFamily="34" charset="0"/>
                        </a:rPr>
                        <a:t>n’t</a:t>
                      </a:r>
                      <a:r>
                        <a:rPr lang="en-US" sz="2000" dirty="0">
                          <a:latin typeface="Amazon Ember" panose="020B0603020204020204" pitchFamily="34" charset="0"/>
                          <a:ea typeface="Amazon Ember" panose="020B0603020204020204" pitchFamily="34" charset="0"/>
                          <a:cs typeface="Amazon Ember" panose="020B0603020204020204" pitchFamily="34" charset="0"/>
                        </a:rPr>
                        <a:t>”, “like”, “eggs”, “.”</a:t>
                      </a:r>
                    </a:p>
                  </a:txBody>
                  <a:tcPr>
                    <a:solidFill>
                      <a:schemeClr val="bg1"/>
                    </a:solidFill>
                  </a:tcPr>
                </a:tc>
                <a:extLst>
                  <a:ext uri="{0D108BD9-81ED-4DB2-BD59-A6C34878D82A}">
                    <a16:rowId xmlns:a16="http://schemas.microsoft.com/office/drawing/2014/main" val="3325492336"/>
                  </a:ext>
                </a:extLst>
              </a:tr>
            </a:tbl>
          </a:graphicData>
        </a:graphic>
      </p:graphicFrame>
    </p:spTree>
    <p:extLst>
      <p:ext uri="{BB962C8B-B14F-4D97-AF65-F5344CB8AC3E}">
        <p14:creationId xmlns:p14="http://schemas.microsoft.com/office/powerpoint/2010/main" val="186193888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C3FC9A-DFD4-AC49-9B12-3727C5985598}"/>
              </a:ext>
            </a:extLst>
          </p:cNvPr>
          <p:cNvSpPr>
            <a:spLocks noGrp="1"/>
          </p:cNvSpPr>
          <p:nvPr>
            <p:ph type="title"/>
          </p:nvPr>
        </p:nvSpPr>
        <p:spPr/>
        <p:txBody>
          <a:bodyPr/>
          <a:lstStyle/>
          <a:p>
            <a:r>
              <a:rPr lang="en-US" dirty="0"/>
              <a:t>Stop Words Removal</a:t>
            </a:r>
          </a:p>
        </p:txBody>
      </p:sp>
      <p:sp>
        <p:nvSpPr>
          <p:cNvPr id="3" name="Content Placeholder 2">
            <a:extLst>
              <a:ext uri="{FF2B5EF4-FFF2-40B4-BE49-F238E27FC236}">
                <a16:creationId xmlns:a16="http://schemas.microsoft.com/office/drawing/2014/main" id="{2BA524CE-85B7-FB40-99C5-DB77BA2758AD}"/>
              </a:ext>
            </a:extLst>
          </p:cNvPr>
          <p:cNvSpPr>
            <a:spLocks noGrp="1"/>
          </p:cNvSpPr>
          <p:nvPr>
            <p:ph sz="half" idx="10"/>
          </p:nvPr>
        </p:nvSpPr>
        <p:spPr/>
        <p:txBody>
          <a:bodyPr/>
          <a:lstStyle/>
          <a:p>
            <a:pPr marL="21014"/>
            <a:r>
              <a:rPr lang="en-US" sz="2400" b="1" dirty="0"/>
              <a:t>Stop words: </a:t>
            </a:r>
            <a:r>
              <a:rPr lang="en-US" sz="2400" dirty="0"/>
              <a:t>Some words that</a:t>
            </a:r>
            <a:r>
              <a:rPr lang="en-US" sz="2400" b="1" dirty="0"/>
              <a:t> frequently</a:t>
            </a:r>
            <a:r>
              <a:rPr lang="en-US" sz="2400" dirty="0"/>
              <a:t> </a:t>
            </a:r>
            <a:r>
              <a:rPr lang="en-US" sz="2400" b="1" dirty="0"/>
              <a:t>appear</a:t>
            </a:r>
            <a:r>
              <a:rPr lang="en-US" sz="2400" dirty="0"/>
              <a:t> in texts, but they </a:t>
            </a:r>
            <a:r>
              <a:rPr lang="en-US" sz="2400" b="1" dirty="0"/>
              <a:t>don’t </a:t>
            </a:r>
            <a:r>
              <a:rPr lang="en-US" sz="2400" dirty="0"/>
              <a:t>contribute very much to the overall meaning.</a:t>
            </a:r>
          </a:p>
          <a:p>
            <a:pPr marL="571500" indent="-342900">
              <a:buFont typeface="Arial" panose="020B0604020202020204" pitchFamily="34" charset="0"/>
              <a:buChar char="•"/>
            </a:pPr>
            <a:r>
              <a:rPr lang="en-US" sz="2400" dirty="0"/>
              <a:t>Some example words: </a:t>
            </a:r>
            <a:r>
              <a:rPr lang="en-US" sz="2400" dirty="0">
                <a:solidFill>
                  <a:schemeClr val="accent3"/>
                </a:solidFill>
              </a:rPr>
              <a:t>“a”</a:t>
            </a:r>
            <a:r>
              <a:rPr lang="en-US" sz="2400" dirty="0"/>
              <a:t>, </a:t>
            </a:r>
            <a:r>
              <a:rPr lang="en-US" sz="2400" dirty="0">
                <a:solidFill>
                  <a:schemeClr val="accent3"/>
                </a:solidFill>
              </a:rPr>
              <a:t>“the”</a:t>
            </a:r>
            <a:r>
              <a:rPr lang="en-US" sz="2400" dirty="0"/>
              <a:t>, </a:t>
            </a:r>
            <a:r>
              <a:rPr lang="en-US" sz="2400" dirty="0">
                <a:solidFill>
                  <a:schemeClr val="accent3"/>
                </a:solidFill>
              </a:rPr>
              <a:t>“so”</a:t>
            </a:r>
            <a:r>
              <a:rPr lang="en-US" sz="2400" dirty="0"/>
              <a:t>, </a:t>
            </a:r>
            <a:r>
              <a:rPr lang="en-US" sz="2400" dirty="0">
                <a:solidFill>
                  <a:schemeClr val="accent3"/>
                </a:solidFill>
              </a:rPr>
              <a:t>“is”</a:t>
            </a:r>
            <a:r>
              <a:rPr lang="en-US" sz="2400" dirty="0"/>
              <a:t>, </a:t>
            </a:r>
            <a:r>
              <a:rPr lang="en-US" sz="2400" dirty="0">
                <a:solidFill>
                  <a:schemeClr val="accent3"/>
                </a:solidFill>
              </a:rPr>
              <a:t>“it”</a:t>
            </a:r>
            <a:r>
              <a:rPr lang="en-US" sz="2400" dirty="0"/>
              <a:t>, </a:t>
            </a:r>
            <a:r>
              <a:rPr lang="en-US" sz="2400" dirty="0">
                <a:solidFill>
                  <a:schemeClr val="accent3"/>
                </a:solidFill>
              </a:rPr>
              <a:t>“at”</a:t>
            </a:r>
            <a:r>
              <a:rPr lang="en-US" sz="2400" dirty="0"/>
              <a:t>, </a:t>
            </a:r>
            <a:r>
              <a:rPr lang="en-US" sz="2400" dirty="0">
                <a:solidFill>
                  <a:schemeClr val="accent3"/>
                </a:solidFill>
              </a:rPr>
              <a:t>“in”</a:t>
            </a:r>
            <a:r>
              <a:rPr lang="en-US" sz="2400" dirty="0"/>
              <a:t>, </a:t>
            </a:r>
            <a:r>
              <a:rPr lang="en-US" sz="2400" dirty="0">
                <a:solidFill>
                  <a:schemeClr val="accent3"/>
                </a:solidFill>
              </a:rPr>
              <a:t>“this”</a:t>
            </a:r>
            <a:r>
              <a:rPr lang="en-US" sz="2400" dirty="0"/>
              <a:t>, </a:t>
            </a:r>
            <a:r>
              <a:rPr lang="en-US" sz="2400" dirty="0">
                <a:solidFill>
                  <a:schemeClr val="accent3"/>
                </a:solidFill>
              </a:rPr>
              <a:t>“there”</a:t>
            </a:r>
            <a:r>
              <a:rPr lang="en-US" sz="2400" dirty="0"/>
              <a:t>, </a:t>
            </a:r>
            <a:r>
              <a:rPr lang="en-US" sz="2400" dirty="0">
                <a:solidFill>
                  <a:schemeClr val="accent3"/>
                </a:solidFill>
              </a:rPr>
              <a:t>“that”</a:t>
            </a:r>
            <a:r>
              <a:rPr lang="en-US" sz="2400" dirty="0"/>
              <a:t>, </a:t>
            </a:r>
            <a:r>
              <a:rPr lang="en-US" sz="2400" dirty="0">
                <a:solidFill>
                  <a:schemeClr val="accent3"/>
                </a:solidFill>
              </a:rPr>
              <a:t>“my”</a:t>
            </a:r>
          </a:p>
          <a:p>
            <a:pPr marL="571500" indent="-342900">
              <a:buFont typeface="Arial" panose="020B0604020202020204" pitchFamily="34" charset="0"/>
              <a:buChar char="•"/>
            </a:pPr>
            <a:r>
              <a:rPr lang="en-US" sz="2400" dirty="0"/>
              <a:t>We </a:t>
            </a:r>
            <a:r>
              <a:rPr lang="en-US" sz="2400" b="1" dirty="0"/>
              <a:t>remove</a:t>
            </a:r>
            <a:r>
              <a:rPr lang="en-US" sz="2400" dirty="0"/>
              <a:t> these words.</a:t>
            </a:r>
          </a:p>
          <a:p>
            <a:pPr marL="21014"/>
            <a:endParaRPr lang="en-US" sz="2400" dirty="0"/>
          </a:p>
        </p:txBody>
      </p:sp>
      <p:graphicFrame>
        <p:nvGraphicFramePr>
          <p:cNvPr id="5" name="Table 4">
            <a:extLst>
              <a:ext uri="{FF2B5EF4-FFF2-40B4-BE49-F238E27FC236}">
                <a16:creationId xmlns:a16="http://schemas.microsoft.com/office/drawing/2014/main" id="{54EF6C2B-98F8-3A41-B399-D92ABA4AE72A}"/>
              </a:ext>
            </a:extLst>
          </p:cNvPr>
          <p:cNvGraphicFramePr>
            <a:graphicFrameLocks noGrp="1"/>
          </p:cNvGraphicFramePr>
          <p:nvPr>
            <p:extLst>
              <p:ext uri="{D42A27DB-BD31-4B8C-83A1-F6EECF244321}">
                <p14:modId xmlns:p14="http://schemas.microsoft.com/office/powerpoint/2010/main" val="1792005085"/>
              </p:ext>
            </p:extLst>
          </p:nvPr>
        </p:nvGraphicFramePr>
        <p:xfrm>
          <a:off x="1581946" y="3751143"/>
          <a:ext cx="9383722" cy="853440"/>
        </p:xfrm>
        <a:graphic>
          <a:graphicData uri="http://schemas.openxmlformats.org/drawingml/2006/table">
            <a:tbl>
              <a:tblPr firstRow="1" bandRow="1">
                <a:effectLst>
                  <a:outerShdw blurRad="50800" dist="38100" dir="2700000" algn="tl" rotWithShape="0">
                    <a:prstClr val="black">
                      <a:alpha val="40000"/>
                    </a:prstClr>
                  </a:outerShdw>
                </a:effectLst>
                <a:tableStyleId>{5940675A-B579-460E-94D1-54222C63F5DA}</a:tableStyleId>
              </a:tblPr>
              <a:tblGrid>
                <a:gridCol w="4341822">
                  <a:extLst>
                    <a:ext uri="{9D8B030D-6E8A-4147-A177-3AD203B41FA5}">
                      <a16:colId xmlns:a16="http://schemas.microsoft.com/office/drawing/2014/main" val="146156514"/>
                    </a:ext>
                  </a:extLst>
                </a:gridCol>
                <a:gridCol w="5041900">
                  <a:extLst>
                    <a:ext uri="{9D8B030D-6E8A-4147-A177-3AD203B41FA5}">
                      <a16:colId xmlns:a16="http://schemas.microsoft.com/office/drawing/2014/main" val="130557233"/>
                    </a:ext>
                  </a:extLst>
                </a:gridCol>
              </a:tblGrid>
              <a:tr h="370840">
                <a:tc>
                  <a:txBody>
                    <a:bodyPr/>
                    <a:lstStyle/>
                    <a:p>
                      <a:pPr algn="ctr"/>
                      <a:r>
                        <a:rPr lang="en-US" sz="2400" dirty="0">
                          <a:latin typeface="Amazon Ember" panose="020B0603020204020204" pitchFamily="34" charset="0"/>
                          <a:ea typeface="Amazon Ember" panose="020B0603020204020204" pitchFamily="34" charset="0"/>
                          <a:cs typeface="Amazon Ember" panose="020B0603020204020204" pitchFamily="34" charset="0"/>
                        </a:rPr>
                        <a:t>Original Sentence</a:t>
                      </a:r>
                    </a:p>
                  </a:txBody>
                  <a:tcPr>
                    <a:solidFill>
                      <a:srgbClr val="66BFFF"/>
                    </a:solidFill>
                  </a:tcPr>
                </a:tc>
                <a:tc>
                  <a:txBody>
                    <a:bodyPr/>
                    <a:lstStyle/>
                    <a:p>
                      <a:pPr algn="ctr"/>
                      <a:r>
                        <a:rPr lang="en-US" sz="2400" dirty="0">
                          <a:latin typeface="Amazon Ember" panose="020B0603020204020204" pitchFamily="34" charset="0"/>
                          <a:ea typeface="Amazon Ember" panose="020B0603020204020204" pitchFamily="34" charset="0"/>
                          <a:cs typeface="Amazon Ember" panose="020B0603020204020204" pitchFamily="34" charset="0"/>
                        </a:rPr>
                        <a:t>Sentence without stop words </a:t>
                      </a:r>
                    </a:p>
                  </a:txBody>
                  <a:tcPr>
                    <a:solidFill>
                      <a:srgbClr val="66BFFF"/>
                    </a:solidFill>
                  </a:tcPr>
                </a:tc>
                <a:extLst>
                  <a:ext uri="{0D108BD9-81ED-4DB2-BD59-A6C34878D82A}">
                    <a16:rowId xmlns:a16="http://schemas.microsoft.com/office/drawing/2014/main" val="1581396864"/>
                  </a:ext>
                </a:extLst>
              </a:tr>
              <a:tr h="370840">
                <a:tc>
                  <a:txBody>
                    <a:bodyPr/>
                    <a:lstStyle/>
                    <a:p>
                      <a:pPr algn="ctr"/>
                      <a:r>
                        <a:rPr lang="en-US" sz="2000" dirty="0">
                          <a:latin typeface="Amazon Ember" panose="020B0603020204020204" pitchFamily="34" charset="0"/>
                          <a:ea typeface="Amazon Ember" panose="020B0603020204020204" pitchFamily="34" charset="0"/>
                          <a:cs typeface="Amazon Ember" panose="020B0603020204020204" pitchFamily="34" charset="0"/>
                        </a:rPr>
                        <a:t>“There is a tree near the house”</a:t>
                      </a: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latin typeface="Amazon Ember" panose="020B0603020204020204" pitchFamily="34" charset="0"/>
                          <a:ea typeface="Amazon Ember" panose="020B0603020204020204" pitchFamily="34" charset="0"/>
                          <a:cs typeface="Amazon Ember" panose="020B0603020204020204" pitchFamily="34" charset="0"/>
                        </a:rPr>
                        <a:t>“tree near house”</a:t>
                      </a:r>
                    </a:p>
                  </a:txBody>
                  <a:tcPr>
                    <a:solidFill>
                      <a:schemeClr val="bg1"/>
                    </a:solidFill>
                  </a:tcPr>
                </a:tc>
                <a:extLst>
                  <a:ext uri="{0D108BD9-81ED-4DB2-BD59-A6C34878D82A}">
                    <a16:rowId xmlns:a16="http://schemas.microsoft.com/office/drawing/2014/main" val="3325492336"/>
                  </a:ext>
                </a:extLst>
              </a:tr>
            </a:tbl>
          </a:graphicData>
        </a:graphic>
      </p:graphicFrame>
    </p:spTree>
    <p:extLst>
      <p:ext uri="{BB962C8B-B14F-4D97-AF65-F5344CB8AC3E}">
        <p14:creationId xmlns:p14="http://schemas.microsoft.com/office/powerpoint/2010/main" val="296003331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80A5A3-EA5B-1E4F-8AF8-04E8C6BE55D3}"/>
              </a:ext>
            </a:extLst>
          </p:cNvPr>
          <p:cNvSpPr>
            <a:spLocks noGrp="1"/>
          </p:cNvSpPr>
          <p:nvPr>
            <p:ph type="title"/>
          </p:nvPr>
        </p:nvSpPr>
        <p:spPr/>
        <p:txBody>
          <a:bodyPr/>
          <a:lstStyle/>
          <a:p>
            <a:r>
              <a:rPr lang="en-US" dirty="0"/>
              <a:t>Stemming vs Lemmatization</a:t>
            </a:r>
          </a:p>
        </p:txBody>
      </p:sp>
      <p:sp>
        <p:nvSpPr>
          <p:cNvPr id="3" name="Content Placeholder 2">
            <a:extLst>
              <a:ext uri="{FF2B5EF4-FFF2-40B4-BE49-F238E27FC236}">
                <a16:creationId xmlns:a16="http://schemas.microsoft.com/office/drawing/2014/main" id="{9A917ED7-2926-D648-AB36-28384463756E}"/>
              </a:ext>
            </a:extLst>
          </p:cNvPr>
          <p:cNvSpPr>
            <a:spLocks noGrp="1"/>
          </p:cNvSpPr>
          <p:nvPr>
            <p:ph sz="half" idx="10"/>
          </p:nvPr>
        </p:nvSpPr>
        <p:spPr>
          <a:xfrm>
            <a:off x="852492" y="1200150"/>
            <a:ext cx="10842630" cy="4949601"/>
          </a:xfrm>
        </p:spPr>
        <p:txBody>
          <a:bodyPr/>
          <a:lstStyle/>
          <a:p>
            <a:pPr marL="0" indent="0">
              <a:buNone/>
            </a:pPr>
            <a:r>
              <a:rPr lang="en-US" dirty="0"/>
              <a:t>Stemming and lemmatization are two techniques that </a:t>
            </a:r>
            <a:r>
              <a:rPr lang="en-US" b="1" dirty="0"/>
              <a:t>convert</a:t>
            </a:r>
            <a:r>
              <a:rPr lang="en-US" dirty="0"/>
              <a:t> words into their </a:t>
            </a:r>
            <a:r>
              <a:rPr lang="en-US" b="1" dirty="0"/>
              <a:t>“base forms”</a:t>
            </a:r>
            <a:r>
              <a:rPr lang="en-US" dirty="0"/>
              <a:t>.</a:t>
            </a:r>
          </a:p>
        </p:txBody>
      </p:sp>
      <p:graphicFrame>
        <p:nvGraphicFramePr>
          <p:cNvPr id="5" name="Table 5">
            <a:extLst>
              <a:ext uri="{FF2B5EF4-FFF2-40B4-BE49-F238E27FC236}">
                <a16:creationId xmlns:a16="http://schemas.microsoft.com/office/drawing/2014/main" id="{3CFA575E-0A74-8F4F-AEE3-67C82905029E}"/>
              </a:ext>
            </a:extLst>
          </p:cNvPr>
          <p:cNvGraphicFramePr>
            <a:graphicFrameLocks noGrp="1"/>
          </p:cNvGraphicFramePr>
          <p:nvPr>
            <p:extLst>
              <p:ext uri="{D42A27DB-BD31-4B8C-83A1-F6EECF244321}">
                <p14:modId xmlns:p14="http://schemas.microsoft.com/office/powerpoint/2010/main" val="2212174465"/>
              </p:ext>
            </p:extLst>
          </p:nvPr>
        </p:nvGraphicFramePr>
        <p:xfrm>
          <a:off x="496878" y="2193895"/>
          <a:ext cx="5761047" cy="3413760"/>
        </p:xfrm>
        <a:graphic>
          <a:graphicData uri="http://schemas.openxmlformats.org/drawingml/2006/table">
            <a:tbl>
              <a:tblPr firstRow="1" bandRow="1">
                <a:tableStyleId>{5940675A-B579-460E-94D1-54222C63F5DA}</a:tableStyleId>
              </a:tblPr>
              <a:tblGrid>
                <a:gridCol w="5761047">
                  <a:extLst>
                    <a:ext uri="{9D8B030D-6E8A-4147-A177-3AD203B41FA5}">
                      <a16:colId xmlns:a16="http://schemas.microsoft.com/office/drawing/2014/main" val="1869084393"/>
                    </a:ext>
                  </a:extLst>
                </a:gridCol>
              </a:tblGrid>
              <a:tr h="370840">
                <a:tc>
                  <a:txBody>
                    <a:bodyPr/>
                    <a:lstStyle/>
                    <a:p>
                      <a:pPr algn="ctr"/>
                      <a:r>
                        <a:rPr lang="en-US" sz="2400" b="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Stemming</a:t>
                      </a:r>
                    </a:p>
                  </a:txBody>
                  <a:tcPr>
                    <a:solidFill>
                      <a:srgbClr val="66BFFF"/>
                    </a:solidFill>
                  </a:tcPr>
                </a:tc>
                <a:extLst>
                  <a:ext uri="{0D108BD9-81ED-4DB2-BD59-A6C34878D82A}">
                    <a16:rowId xmlns:a16="http://schemas.microsoft.com/office/drawing/2014/main" val="2604926394"/>
                  </a:ext>
                </a:extLst>
              </a:tr>
              <a:tr h="370840">
                <a:tc>
                  <a:txBody>
                    <a:bodyPr/>
                    <a:lstStyle/>
                    <a:p>
                      <a:pPr marL="285750" indent="-285750"/>
                      <a:r>
                        <a:rPr lang="en-US" sz="2200" dirty="0">
                          <a:latin typeface="Amazon Ember" panose="020B0603020204020204" pitchFamily="34" charset="0"/>
                          <a:ea typeface="Amazon Ember" panose="020B0603020204020204" pitchFamily="34" charset="0"/>
                          <a:cs typeface="Amazon Ember" panose="020B0603020204020204" pitchFamily="34" charset="0"/>
                        </a:rPr>
                        <a:t>1. </a:t>
                      </a:r>
                      <a:r>
                        <a:rPr lang="en-US" sz="2200" b="1" dirty="0">
                          <a:latin typeface="Amazon Ember" panose="020B0603020204020204" pitchFamily="34" charset="0"/>
                          <a:ea typeface="Amazon Ember" panose="020B0603020204020204" pitchFamily="34" charset="0"/>
                          <a:cs typeface="Amazon Ember" panose="020B0603020204020204" pitchFamily="34" charset="0"/>
                        </a:rPr>
                        <a:t>Simple</a:t>
                      </a:r>
                      <a:r>
                        <a:rPr lang="en-US" sz="2200" dirty="0">
                          <a:latin typeface="Amazon Ember" panose="020B0603020204020204" pitchFamily="34" charset="0"/>
                          <a:ea typeface="Amazon Ember" panose="020B0603020204020204" pitchFamily="34" charset="0"/>
                          <a:cs typeface="Amazon Ember" panose="020B0603020204020204" pitchFamily="34" charset="0"/>
                        </a:rPr>
                        <a:t> set of rules to </a:t>
                      </a:r>
                      <a:r>
                        <a:rPr lang="en-US" sz="220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slice</a:t>
                      </a:r>
                      <a:r>
                        <a:rPr lang="en-US" sz="2200" dirty="0">
                          <a:latin typeface="Amazon Ember" panose="020B0603020204020204" pitchFamily="34" charset="0"/>
                          <a:ea typeface="Amazon Ember" panose="020B0603020204020204" pitchFamily="34" charset="0"/>
                          <a:cs typeface="Amazon Ember" panose="020B0603020204020204" pitchFamily="34" charset="0"/>
                        </a:rPr>
                        <a:t> a string to a </a:t>
                      </a:r>
                      <a:r>
                        <a:rPr lang="en-US" sz="2200" dirty="0">
                          <a:solidFill>
                            <a:schemeClr val="accent3"/>
                          </a:solidFill>
                          <a:latin typeface="Amazon Ember" panose="020B0603020204020204" pitchFamily="34" charset="0"/>
                          <a:ea typeface="Amazon Ember" panose="020B0603020204020204" pitchFamily="34" charset="0"/>
                          <a:cs typeface="Amazon Ember" panose="020B0603020204020204" pitchFamily="34" charset="0"/>
                        </a:rPr>
                        <a:t>substring</a:t>
                      </a:r>
                      <a:r>
                        <a:rPr lang="en-US" sz="2200" dirty="0">
                          <a:latin typeface="Amazon Ember" panose="020B0603020204020204" pitchFamily="34" charset="0"/>
                          <a:ea typeface="Amazon Ember" panose="020B0603020204020204" pitchFamily="34" charset="0"/>
                          <a:cs typeface="Amazon Ember" panose="020B0603020204020204" pitchFamily="34" charset="0"/>
                        </a:rPr>
                        <a:t> that usually refers to a more </a:t>
                      </a:r>
                      <a:r>
                        <a:rPr lang="en-US" sz="22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general meaning</a:t>
                      </a:r>
                      <a:r>
                        <a:rPr lang="en-US" sz="2200" dirty="0">
                          <a:latin typeface="Amazon Ember" panose="020B0603020204020204" pitchFamily="34" charset="0"/>
                          <a:ea typeface="Amazon Ember" panose="020B0603020204020204" pitchFamily="34" charset="0"/>
                          <a:cs typeface="Amazon Ember" panose="020B0603020204020204" pitchFamily="34" charset="0"/>
                        </a:rPr>
                        <a:t>. </a:t>
                      </a:r>
                    </a:p>
                  </a:txBody>
                  <a:tcPr/>
                </a:tc>
                <a:extLst>
                  <a:ext uri="{0D108BD9-81ED-4DB2-BD59-A6C34878D82A}">
                    <a16:rowId xmlns:a16="http://schemas.microsoft.com/office/drawing/2014/main" val="2327959890"/>
                  </a:ext>
                </a:extLst>
              </a:tr>
              <a:tr h="370840">
                <a:tc>
                  <a:txBody>
                    <a:bodyPr/>
                    <a:lstStyle/>
                    <a:p>
                      <a:pPr marL="285750" indent="-285750"/>
                      <a:r>
                        <a:rPr lang="en-US" sz="2200" dirty="0">
                          <a:latin typeface="Amazon Ember" panose="020B0603020204020204" pitchFamily="34" charset="0"/>
                          <a:ea typeface="Amazon Ember" panose="020B0603020204020204" pitchFamily="34" charset="0"/>
                          <a:cs typeface="Amazon Ember" panose="020B0603020204020204" pitchFamily="34" charset="0"/>
                        </a:rPr>
                        <a:t>2. Some simple cases (it works): </a:t>
                      </a:r>
                    </a:p>
                    <a:p>
                      <a:pPr marL="285750" indent="0"/>
                      <a:r>
                        <a:rPr lang="en-US" sz="2200" dirty="0">
                          <a:latin typeface="Amazon Ember" panose="020B0603020204020204" pitchFamily="34" charset="0"/>
                          <a:ea typeface="Amazon Ember" panose="020B0603020204020204" pitchFamily="34" charset="0"/>
                          <a:cs typeface="Amazon Ember" panose="020B0603020204020204" pitchFamily="34" charset="0"/>
                        </a:rPr>
                        <a:t>teach</a:t>
                      </a:r>
                      <a:r>
                        <a:rPr lang="en-US" sz="2200" b="1" dirty="0">
                          <a:solidFill>
                            <a:srgbClr val="FF0000"/>
                          </a:solidFill>
                          <a:latin typeface="Amazon Ember" panose="020B0603020204020204" pitchFamily="34" charset="0"/>
                          <a:ea typeface="Amazon Ember" panose="020B0603020204020204" pitchFamily="34" charset="0"/>
                          <a:cs typeface="Amazon Ember" panose="020B0603020204020204" pitchFamily="34" charset="0"/>
                        </a:rPr>
                        <a:t>ing</a:t>
                      </a:r>
                      <a:r>
                        <a:rPr lang="en-US" sz="2200" dirty="0">
                          <a:latin typeface="Amazon Ember" panose="020B0603020204020204" pitchFamily="34" charset="0"/>
                          <a:ea typeface="Amazon Ember" panose="020B0603020204020204" pitchFamily="34" charset="0"/>
                          <a:cs typeface="Amazon Ember" panose="020B0603020204020204" pitchFamily="34" charset="0"/>
                        </a:rPr>
                        <a:t>-&gt;</a:t>
                      </a:r>
                      <a:r>
                        <a:rPr lang="en-US" sz="2200" b="1" dirty="0">
                          <a:latin typeface="Amazon Ember" panose="020B0603020204020204" pitchFamily="34" charset="0"/>
                          <a:ea typeface="Amazon Ember" panose="020B0603020204020204" pitchFamily="34" charset="0"/>
                          <a:cs typeface="Amazon Ember" panose="020B0603020204020204" pitchFamily="34" charset="0"/>
                        </a:rPr>
                        <a:t>teach</a:t>
                      </a:r>
                      <a:r>
                        <a:rPr lang="en-US" sz="2200" dirty="0">
                          <a:latin typeface="Amazon Ember" panose="020B0603020204020204" pitchFamily="34" charset="0"/>
                          <a:ea typeface="Amazon Ember" panose="020B0603020204020204" pitchFamily="34" charset="0"/>
                          <a:cs typeface="Amazon Ember" panose="020B0603020204020204" pitchFamily="34" charset="0"/>
                        </a:rPr>
                        <a:t>, work</a:t>
                      </a:r>
                      <a:r>
                        <a:rPr lang="en-US" sz="2200" b="1" dirty="0">
                          <a:solidFill>
                            <a:srgbClr val="FF0000"/>
                          </a:solidFill>
                          <a:latin typeface="Amazon Ember" panose="020B0603020204020204" pitchFamily="34" charset="0"/>
                          <a:ea typeface="Amazon Ember" panose="020B0603020204020204" pitchFamily="34" charset="0"/>
                          <a:cs typeface="Amazon Ember" panose="020B0603020204020204" pitchFamily="34" charset="0"/>
                        </a:rPr>
                        <a:t>ed</a:t>
                      </a:r>
                      <a:r>
                        <a:rPr lang="en-US" sz="2200" dirty="0">
                          <a:latin typeface="Amazon Ember" panose="020B0603020204020204" pitchFamily="34" charset="0"/>
                          <a:ea typeface="Amazon Ember" panose="020B0603020204020204" pitchFamily="34" charset="0"/>
                          <a:cs typeface="Amazon Ember" panose="020B0603020204020204" pitchFamily="34" charset="0"/>
                        </a:rPr>
                        <a:t>-&gt;</a:t>
                      </a:r>
                      <a:r>
                        <a:rPr lang="en-US" sz="2200" b="1" dirty="0">
                          <a:latin typeface="Amazon Ember" panose="020B0603020204020204" pitchFamily="34" charset="0"/>
                          <a:ea typeface="Amazon Ember" panose="020B0603020204020204" pitchFamily="34" charset="0"/>
                          <a:cs typeface="Amazon Ember" panose="020B0603020204020204" pitchFamily="34" charset="0"/>
                        </a:rPr>
                        <a:t>work</a:t>
                      </a:r>
                      <a:r>
                        <a:rPr lang="en-US" sz="2200" dirty="0">
                          <a:latin typeface="Amazon Ember" panose="020B0603020204020204" pitchFamily="34" charset="0"/>
                          <a:ea typeface="Amazon Ember" panose="020B0603020204020204" pitchFamily="34" charset="0"/>
                          <a:cs typeface="Amazon Ember" panose="020B0603020204020204" pitchFamily="34" charset="0"/>
                        </a:rPr>
                        <a:t>, apple</a:t>
                      </a:r>
                      <a:r>
                        <a:rPr lang="en-US" sz="2200" b="1" dirty="0">
                          <a:solidFill>
                            <a:srgbClr val="FF0000"/>
                          </a:solidFill>
                          <a:latin typeface="Amazon Ember" panose="020B0603020204020204" pitchFamily="34" charset="0"/>
                          <a:ea typeface="Amazon Ember" panose="020B0603020204020204" pitchFamily="34" charset="0"/>
                          <a:cs typeface="Amazon Ember" panose="020B0603020204020204" pitchFamily="34" charset="0"/>
                        </a:rPr>
                        <a:t>s</a:t>
                      </a:r>
                      <a:r>
                        <a:rPr lang="en-US" sz="2200" b="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-&gt;</a:t>
                      </a:r>
                      <a:r>
                        <a:rPr lang="en-US" sz="2200" b="1"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apple</a:t>
                      </a:r>
                    </a:p>
                  </a:txBody>
                  <a:tcPr/>
                </a:tc>
                <a:extLst>
                  <a:ext uri="{0D108BD9-81ED-4DB2-BD59-A6C34878D82A}">
                    <a16:rowId xmlns:a16="http://schemas.microsoft.com/office/drawing/2014/main" val="938946551"/>
                  </a:ext>
                </a:extLst>
              </a:tr>
              <a:tr h="370840">
                <a:tc>
                  <a:txBody>
                    <a:bodyPr/>
                    <a:lstStyle/>
                    <a:p>
                      <a:pPr marL="285750" indent="-285750"/>
                      <a:r>
                        <a:rPr lang="en-US" sz="2200" b="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3. Some difficult cases (it doesn’t work): taught-&gt;</a:t>
                      </a:r>
                      <a:r>
                        <a:rPr lang="en-US" sz="2200" b="1"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taught</a:t>
                      </a:r>
                      <a:r>
                        <a:rPr lang="en-US" sz="2200" b="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 am-&gt;</a:t>
                      </a:r>
                      <a:r>
                        <a:rPr lang="en-US" sz="2200" b="1"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am</a:t>
                      </a:r>
                      <a:r>
                        <a:rPr lang="en-US" sz="2200" b="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 better-&gt;</a:t>
                      </a:r>
                      <a:r>
                        <a:rPr lang="en-US" sz="2200" b="1"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better</a:t>
                      </a:r>
                    </a:p>
                  </a:txBody>
                  <a:tcPr/>
                </a:tc>
                <a:extLst>
                  <a:ext uri="{0D108BD9-81ED-4DB2-BD59-A6C34878D82A}">
                    <a16:rowId xmlns:a16="http://schemas.microsoft.com/office/drawing/2014/main" val="3149731412"/>
                  </a:ext>
                </a:extLst>
              </a:tr>
            </a:tbl>
          </a:graphicData>
        </a:graphic>
      </p:graphicFrame>
      <p:graphicFrame>
        <p:nvGraphicFramePr>
          <p:cNvPr id="10" name="Table 5">
            <a:extLst>
              <a:ext uri="{FF2B5EF4-FFF2-40B4-BE49-F238E27FC236}">
                <a16:creationId xmlns:a16="http://schemas.microsoft.com/office/drawing/2014/main" id="{3CFA575E-0A74-8F4F-AEE3-67C82905029E}"/>
              </a:ext>
            </a:extLst>
          </p:cNvPr>
          <p:cNvGraphicFramePr>
            <a:graphicFrameLocks noGrp="1"/>
          </p:cNvGraphicFramePr>
          <p:nvPr>
            <p:extLst>
              <p:ext uri="{D42A27DB-BD31-4B8C-83A1-F6EECF244321}">
                <p14:modId xmlns:p14="http://schemas.microsoft.com/office/powerpoint/2010/main" val="829058581"/>
              </p:ext>
            </p:extLst>
          </p:nvPr>
        </p:nvGraphicFramePr>
        <p:xfrm>
          <a:off x="6257925" y="2193895"/>
          <a:ext cx="5676111" cy="3413760"/>
        </p:xfrm>
        <a:graphic>
          <a:graphicData uri="http://schemas.openxmlformats.org/drawingml/2006/table">
            <a:tbl>
              <a:tblPr firstRow="1" bandRow="1">
                <a:tableStyleId>{5940675A-B579-460E-94D1-54222C63F5DA}</a:tableStyleId>
              </a:tblPr>
              <a:tblGrid>
                <a:gridCol w="5676111">
                  <a:extLst>
                    <a:ext uri="{9D8B030D-6E8A-4147-A177-3AD203B41FA5}">
                      <a16:colId xmlns:a16="http://schemas.microsoft.com/office/drawing/2014/main" val="3056044928"/>
                    </a:ext>
                  </a:extLst>
                </a:gridCol>
              </a:tblGrid>
              <a:tr h="370840">
                <a:tc>
                  <a:txBody>
                    <a:bodyPr/>
                    <a:lstStyle/>
                    <a:p>
                      <a:pPr algn="ctr"/>
                      <a:r>
                        <a:rPr lang="en-US" sz="2400" b="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Lemmatization</a:t>
                      </a:r>
                    </a:p>
                  </a:txBody>
                  <a:tcPr>
                    <a:solidFill>
                      <a:srgbClr val="66BFFF"/>
                    </a:solidFill>
                  </a:tcPr>
                </a:tc>
                <a:extLst>
                  <a:ext uri="{0D108BD9-81ED-4DB2-BD59-A6C34878D82A}">
                    <a16:rowId xmlns:a16="http://schemas.microsoft.com/office/drawing/2014/main" val="2604926394"/>
                  </a:ext>
                </a:extLst>
              </a:tr>
              <a:tr h="370840">
                <a:tc>
                  <a:txBody>
                    <a:bodyPr/>
                    <a:lstStyle/>
                    <a:p>
                      <a:pPr marL="285750" indent="-285750" algn="l" defTabSz="914400" rtl="0" eaLnBrk="1" latinLnBrk="0" hangingPunct="1"/>
                      <a:r>
                        <a:rPr lang="en-US" sz="220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1. Finding base forms through use of a </a:t>
                      </a:r>
                      <a:r>
                        <a:rPr lang="en-US" sz="2200" b="1" kern="1200" dirty="0">
                          <a:solidFill>
                            <a:schemeClr val="accent3"/>
                          </a:solidFill>
                          <a:latin typeface="Amazon Ember" panose="020B0603020204020204" pitchFamily="34" charset="0"/>
                          <a:ea typeface="Amazon Ember" panose="020B0603020204020204" pitchFamily="34" charset="0"/>
                          <a:cs typeface="Amazon Ember" panose="020B0603020204020204" pitchFamily="34" charset="0"/>
                        </a:rPr>
                        <a:t>vocabulary</a:t>
                      </a:r>
                      <a:r>
                        <a:rPr lang="en-US" sz="220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 and </a:t>
                      </a:r>
                      <a:r>
                        <a:rPr lang="en-US" sz="2200" b="1" kern="1200" dirty="0">
                          <a:solidFill>
                            <a:schemeClr val="accent3"/>
                          </a:solidFill>
                          <a:latin typeface="Amazon Ember" panose="020B0603020204020204" pitchFamily="34" charset="0"/>
                          <a:ea typeface="Amazon Ember" panose="020B0603020204020204" pitchFamily="34" charset="0"/>
                          <a:cs typeface="Amazon Ember" panose="020B0603020204020204" pitchFamily="34" charset="0"/>
                        </a:rPr>
                        <a:t>morphological</a:t>
                      </a:r>
                      <a:r>
                        <a:rPr lang="en-US" sz="220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 analysis (more </a:t>
                      </a:r>
                      <a:r>
                        <a:rPr lang="en-US" sz="2200" b="1" kern="12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advanced</a:t>
                      </a:r>
                      <a:r>
                        <a:rPr lang="en-US" sz="220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 than stemming).</a:t>
                      </a:r>
                    </a:p>
                  </a:txBody>
                  <a:tcPr/>
                </a:tc>
                <a:extLst>
                  <a:ext uri="{0D108BD9-81ED-4DB2-BD59-A6C34878D82A}">
                    <a16:rowId xmlns:a16="http://schemas.microsoft.com/office/drawing/2014/main" val="2327959890"/>
                  </a:ext>
                </a:extLst>
              </a:tr>
              <a:tr h="370840">
                <a:tc>
                  <a:txBody>
                    <a:bodyPr/>
                    <a:lstStyle/>
                    <a:p>
                      <a:pPr marL="285750" indent="-285750"/>
                      <a:r>
                        <a:rPr lang="en-US" sz="2200" dirty="0">
                          <a:latin typeface="Amazon Ember" panose="020B0603020204020204" pitchFamily="34" charset="0"/>
                          <a:ea typeface="Amazon Ember" panose="020B0603020204020204" pitchFamily="34" charset="0"/>
                          <a:cs typeface="Amazon Ember" panose="020B0603020204020204" pitchFamily="34" charset="0"/>
                        </a:rPr>
                        <a:t>2. Some simple cases (it works): </a:t>
                      </a:r>
                    </a:p>
                    <a:p>
                      <a:pPr marL="285750" indent="0"/>
                      <a:r>
                        <a:rPr lang="en-US" sz="2200" dirty="0">
                          <a:latin typeface="Amazon Ember" panose="020B0603020204020204" pitchFamily="34" charset="0"/>
                          <a:ea typeface="Amazon Ember" panose="020B0603020204020204" pitchFamily="34" charset="0"/>
                          <a:cs typeface="Amazon Ember" panose="020B0603020204020204" pitchFamily="34" charset="0"/>
                        </a:rPr>
                        <a:t>teac</a:t>
                      </a:r>
                      <a:r>
                        <a:rPr lang="en-US" sz="2200" b="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hing</a:t>
                      </a:r>
                      <a:r>
                        <a:rPr lang="en-US" sz="2200" dirty="0">
                          <a:latin typeface="Amazon Ember" panose="020B0603020204020204" pitchFamily="34" charset="0"/>
                          <a:ea typeface="Amazon Ember" panose="020B0603020204020204" pitchFamily="34" charset="0"/>
                          <a:cs typeface="Amazon Ember" panose="020B0603020204020204" pitchFamily="34" charset="0"/>
                        </a:rPr>
                        <a:t>-&gt;</a:t>
                      </a:r>
                      <a:r>
                        <a:rPr lang="en-US" sz="2200" b="1" dirty="0">
                          <a:latin typeface="Amazon Ember" panose="020B0603020204020204" pitchFamily="34" charset="0"/>
                          <a:ea typeface="Amazon Ember" panose="020B0603020204020204" pitchFamily="34" charset="0"/>
                          <a:cs typeface="Amazon Ember" panose="020B0603020204020204" pitchFamily="34" charset="0"/>
                        </a:rPr>
                        <a:t>teach</a:t>
                      </a:r>
                      <a:r>
                        <a:rPr lang="en-US" sz="2200" dirty="0">
                          <a:latin typeface="Amazon Ember" panose="020B0603020204020204" pitchFamily="34" charset="0"/>
                          <a:ea typeface="Amazon Ember" panose="020B0603020204020204" pitchFamily="34" charset="0"/>
                          <a:cs typeface="Amazon Ember" panose="020B0603020204020204" pitchFamily="34" charset="0"/>
                        </a:rPr>
                        <a:t>, w</a:t>
                      </a:r>
                      <a:r>
                        <a:rPr lang="en-US" sz="2200" b="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orked</a:t>
                      </a:r>
                      <a:r>
                        <a:rPr lang="en-US" sz="2200" dirty="0">
                          <a:latin typeface="Amazon Ember" panose="020B0603020204020204" pitchFamily="34" charset="0"/>
                          <a:ea typeface="Amazon Ember" panose="020B0603020204020204" pitchFamily="34" charset="0"/>
                          <a:cs typeface="Amazon Ember" panose="020B0603020204020204" pitchFamily="34" charset="0"/>
                        </a:rPr>
                        <a:t>-&gt;</a:t>
                      </a:r>
                      <a:r>
                        <a:rPr lang="en-US" sz="2200" b="1" dirty="0">
                          <a:latin typeface="Amazon Ember" panose="020B0603020204020204" pitchFamily="34" charset="0"/>
                          <a:ea typeface="Amazon Ember" panose="020B0603020204020204" pitchFamily="34" charset="0"/>
                          <a:cs typeface="Amazon Ember" panose="020B0603020204020204" pitchFamily="34" charset="0"/>
                        </a:rPr>
                        <a:t>work</a:t>
                      </a:r>
                      <a:r>
                        <a:rPr lang="en-US" sz="2200" dirty="0">
                          <a:latin typeface="Amazon Ember" panose="020B0603020204020204" pitchFamily="34" charset="0"/>
                          <a:ea typeface="Amazon Ember" panose="020B0603020204020204" pitchFamily="34" charset="0"/>
                          <a:cs typeface="Amazon Ember" panose="020B0603020204020204" pitchFamily="34" charset="0"/>
                        </a:rPr>
                        <a:t>, ap</a:t>
                      </a:r>
                      <a:r>
                        <a:rPr lang="en-US" sz="2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p</a:t>
                      </a:r>
                      <a:r>
                        <a:rPr lang="en-US" sz="2200" b="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les-&gt;</a:t>
                      </a:r>
                      <a:r>
                        <a:rPr lang="en-US" sz="2200" b="1"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apple</a:t>
                      </a:r>
                      <a:endParaRPr lang="en-US" sz="2200" b="1" dirty="0">
                        <a:latin typeface="Amazon Ember" panose="020B0603020204020204" pitchFamily="34" charset="0"/>
                        <a:ea typeface="Amazon Ember" panose="020B0603020204020204" pitchFamily="34" charset="0"/>
                        <a:cs typeface="Amazon Ember" panose="020B0603020204020204" pitchFamily="34" charset="0"/>
                      </a:endParaRPr>
                    </a:p>
                  </a:txBody>
                  <a:tcPr/>
                </a:tc>
                <a:extLst>
                  <a:ext uri="{0D108BD9-81ED-4DB2-BD59-A6C34878D82A}">
                    <a16:rowId xmlns:a16="http://schemas.microsoft.com/office/drawing/2014/main" val="93894655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200" b="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3. Some difficult cases (it works): </a:t>
                      </a:r>
                    </a:p>
                    <a:p>
                      <a:pPr marL="285750" marR="0" lvl="0" indent="0" algn="l" defTabSz="914400" rtl="0" eaLnBrk="1" fontAlgn="auto" latinLnBrk="0" hangingPunct="1">
                        <a:lnSpc>
                          <a:spcPct val="100000"/>
                        </a:lnSpc>
                        <a:spcBef>
                          <a:spcPts val="0"/>
                        </a:spcBef>
                        <a:spcAft>
                          <a:spcPts val="0"/>
                        </a:spcAft>
                        <a:buClrTx/>
                        <a:buSzTx/>
                        <a:buFontTx/>
                        <a:buNone/>
                        <a:tabLst/>
                        <a:defRPr/>
                      </a:pPr>
                      <a:r>
                        <a:rPr lang="en-US" sz="2200" b="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taught-&gt;</a:t>
                      </a:r>
                      <a:r>
                        <a:rPr lang="en-US" sz="2200" b="1"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teach</a:t>
                      </a:r>
                      <a:r>
                        <a:rPr lang="en-US" sz="2200" b="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 am-&gt;</a:t>
                      </a:r>
                      <a:r>
                        <a:rPr lang="en-US" sz="2200" b="1"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to be</a:t>
                      </a:r>
                      <a:r>
                        <a:rPr lang="en-US" sz="2200" b="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 better-&gt;</a:t>
                      </a:r>
                      <a:r>
                        <a:rPr lang="en-US" sz="2200" b="1"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good</a:t>
                      </a:r>
                    </a:p>
                  </a:txBody>
                  <a:tcPr/>
                </a:tc>
                <a:extLst>
                  <a:ext uri="{0D108BD9-81ED-4DB2-BD59-A6C34878D82A}">
                    <a16:rowId xmlns:a16="http://schemas.microsoft.com/office/drawing/2014/main" val="3149731412"/>
                  </a:ext>
                </a:extLst>
              </a:tr>
            </a:tbl>
          </a:graphicData>
        </a:graphic>
      </p:graphicFrame>
    </p:spTree>
    <p:extLst>
      <p:ext uri="{BB962C8B-B14F-4D97-AF65-F5344CB8AC3E}">
        <p14:creationId xmlns:p14="http://schemas.microsoft.com/office/powerpoint/2010/main" val="2946732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5BDF24-6594-2640-9499-B31D9BF78188}"/>
              </a:ext>
            </a:extLst>
          </p:cNvPr>
          <p:cNvSpPr>
            <a:spLocks noGrp="1"/>
          </p:cNvSpPr>
          <p:nvPr>
            <p:ph type="title"/>
          </p:nvPr>
        </p:nvSpPr>
        <p:spPr/>
        <p:txBody>
          <a:bodyPr/>
          <a:lstStyle/>
          <a:p>
            <a:r>
              <a:rPr lang="en-US" dirty="0">
                <a:latin typeface="Amazon Ember" panose="020B0603020204020204" pitchFamily="34" charset="0"/>
                <a:ea typeface="Amazon Ember" panose="020B0603020204020204" pitchFamily="34" charset="0"/>
                <a:cs typeface="Amazon Ember" panose="020B0603020204020204" pitchFamily="34" charset="0"/>
              </a:rPr>
              <a:t>Text Processing – Hands-on</a:t>
            </a:r>
            <a:endParaRPr lang="en-US" dirty="0"/>
          </a:p>
        </p:txBody>
      </p:sp>
      <p:sp>
        <p:nvSpPr>
          <p:cNvPr id="3" name="Content Placeholder 2">
            <a:extLst>
              <a:ext uri="{FF2B5EF4-FFF2-40B4-BE49-F238E27FC236}">
                <a16:creationId xmlns:a16="http://schemas.microsoft.com/office/drawing/2014/main" id="{A34658B2-479F-3E4D-96E7-D0B5BE71E2F2}"/>
              </a:ext>
            </a:extLst>
          </p:cNvPr>
          <p:cNvSpPr>
            <a:spLocks noGrp="1"/>
          </p:cNvSpPr>
          <p:nvPr>
            <p:ph sz="half" idx="10"/>
          </p:nvPr>
        </p:nvSpPr>
        <p:spPr/>
        <p:txBody>
          <a:bodyPr/>
          <a:lstStyle/>
          <a:p>
            <a:r>
              <a:rPr lang="en-US" sz="2800" dirty="0"/>
              <a:t>In this exercise, we will go over:</a:t>
            </a:r>
          </a:p>
          <a:p>
            <a:pPr marL="914400" lvl="1" indent="-457200">
              <a:buFont typeface="Arial" panose="020B0604020202020204" pitchFamily="34" charset="0"/>
              <a:buChar char="•"/>
            </a:pPr>
            <a:r>
              <a:rPr lang="en-US" sz="2800" dirty="0"/>
              <a:t>Simple text cleaning processes</a:t>
            </a:r>
          </a:p>
          <a:p>
            <a:pPr marL="914400" lvl="1" indent="-457200">
              <a:buFont typeface="Arial" panose="020B0604020202020204" pitchFamily="34" charset="0"/>
              <a:buChar char="•"/>
            </a:pPr>
            <a:r>
              <a:rPr lang="en-US" sz="2800" dirty="0"/>
              <a:t>Stop words removal</a:t>
            </a:r>
          </a:p>
          <a:p>
            <a:pPr marL="914400" lvl="1" indent="-457200">
              <a:buFont typeface="Arial" panose="020B0604020202020204" pitchFamily="34" charset="0"/>
              <a:buChar char="•"/>
            </a:pPr>
            <a:r>
              <a:rPr lang="en-US" sz="2800" dirty="0"/>
              <a:t>Stemming, Lemmatization</a:t>
            </a:r>
          </a:p>
        </p:txBody>
      </p:sp>
      <p:pic>
        <p:nvPicPr>
          <p:cNvPr id="4" name="Picture">
            <a:hlinkClick r:id="rId3"/>
            <a:extLst>
              <a:ext uri="{FF2B5EF4-FFF2-40B4-BE49-F238E27FC236}">
                <a16:creationId xmlns:a16="http://schemas.microsoft.com/office/drawing/2014/main" id="{F73284A8-5096-BA47-8A06-D7DFBEE55320}"/>
              </a:ext>
            </a:extLst>
          </p:cNvPr>
          <p:cNvPicPr/>
          <p:nvPr/>
        </p:nvPicPr>
        <p:blipFill>
          <a:blip r:embed="rId4"/>
          <a:srcRect t="14249" b="17540"/>
          <a:stretch>
            <a:fillRect/>
          </a:stretch>
        </p:blipFill>
        <p:spPr>
          <a:xfrm>
            <a:off x="852492" y="4149672"/>
            <a:ext cx="2834640" cy="820420"/>
          </a:xfrm>
          <a:prstGeom prst="rect">
            <a:avLst/>
          </a:prstGeom>
        </p:spPr>
      </p:pic>
      <p:sp>
        <p:nvSpPr>
          <p:cNvPr id="5" name="Rectangle 4">
            <a:extLst>
              <a:ext uri="{FF2B5EF4-FFF2-40B4-BE49-F238E27FC236}">
                <a16:creationId xmlns:a16="http://schemas.microsoft.com/office/drawing/2014/main" id="{DBD5F3BD-DC82-9C4D-8EF2-839FABACE5C4}"/>
              </a:ext>
            </a:extLst>
          </p:cNvPr>
          <p:cNvSpPr/>
          <p:nvPr/>
        </p:nvSpPr>
        <p:spPr>
          <a:xfrm>
            <a:off x="2940349" y="4442606"/>
            <a:ext cx="7282763" cy="523220"/>
          </a:xfrm>
          <a:prstGeom prst="rect">
            <a:avLst/>
          </a:prstGeom>
        </p:spPr>
        <p:txBody>
          <a:bodyPr wrap="none">
            <a:spAutoFit/>
          </a:bodyPr>
          <a:lstStyle/>
          <a:p>
            <a:pPr lvl="1"/>
            <a:r>
              <a:rPr lang="en-US" sz="2800">
                <a:latin typeface="Amazon Ember Light" panose="020B0403020204020204" pitchFamily="34" charset="0"/>
                <a:ea typeface="Amazon Ember Light" panose="020B0403020204020204" pitchFamily="34" charset="0"/>
                <a:cs typeface="Amazon Ember Light" panose="020B0403020204020204" pitchFamily="34" charset="0"/>
              </a:rPr>
              <a:t>MLA-NLP-DAY1-TEXT-PROCESS-NB.</a:t>
            </a:r>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ipynb</a:t>
            </a:r>
          </a:p>
        </p:txBody>
      </p:sp>
    </p:spTree>
    <p:extLst>
      <p:ext uri="{BB962C8B-B14F-4D97-AF65-F5344CB8AC3E}">
        <p14:creationId xmlns:p14="http://schemas.microsoft.com/office/powerpoint/2010/main" val="5502427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238F74-64B3-E14B-B4BF-D04CAE8A5E44}"/>
              </a:ext>
            </a:extLst>
          </p:cNvPr>
          <p:cNvSpPr>
            <a:spLocks noGrp="1"/>
          </p:cNvSpPr>
          <p:nvPr>
            <p:ph type="title"/>
          </p:nvPr>
        </p:nvSpPr>
        <p:spPr/>
        <p:txBody>
          <a:bodyPr/>
          <a:lstStyle/>
          <a:p>
            <a:r>
              <a:rPr lang="en-US" altLang="en-US" b="1" dirty="0">
                <a:latin typeface="Amazon Ember Light" panose="020B0403020204020204" pitchFamily="34" charset="0"/>
                <a:ea typeface="Amazon Ember Light" panose="020B0403020204020204" pitchFamily="34" charset="0"/>
                <a:cs typeface="Amazon Ember Light" panose="020B0403020204020204" pitchFamily="34" charset="0"/>
              </a:rPr>
              <a:t>Machine Learning Resources</a:t>
            </a:r>
            <a:endParaRPr lang="en-US" b="1"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pic>
        <p:nvPicPr>
          <p:cNvPr id="5" name="Picture">
            <a:hlinkClick r:id="rId3"/>
            <a:extLst>
              <a:ext uri="{FF2B5EF4-FFF2-40B4-BE49-F238E27FC236}">
                <a16:creationId xmlns:a16="http://schemas.microsoft.com/office/drawing/2014/main" id="{32F6E9B1-A11B-3748-BA7C-69EC27B89284}"/>
              </a:ext>
            </a:extLst>
          </p:cNvPr>
          <p:cNvPicPr/>
          <p:nvPr/>
        </p:nvPicPr>
        <p:blipFill>
          <a:blip r:embed="rId4"/>
          <a:srcRect t="14249" b="17540"/>
          <a:stretch>
            <a:fillRect/>
          </a:stretch>
        </p:blipFill>
        <p:spPr>
          <a:xfrm>
            <a:off x="2268629" y="4565946"/>
            <a:ext cx="2834640" cy="820420"/>
          </a:xfrm>
          <a:prstGeom prst="rect">
            <a:avLst/>
          </a:prstGeom>
        </p:spPr>
      </p:pic>
      <p:sp>
        <p:nvSpPr>
          <p:cNvPr id="22" name="Shape">
            <a:extLst>
              <a:ext uri="{FF2B5EF4-FFF2-40B4-BE49-F238E27FC236}">
                <a16:creationId xmlns:a16="http://schemas.microsoft.com/office/drawing/2014/main" id="{310CD051-643B-0545-A786-78B72818733B}"/>
              </a:ext>
            </a:extLst>
          </p:cNvPr>
          <p:cNvSpPr/>
          <p:nvPr/>
        </p:nvSpPr>
        <p:spPr>
          <a:xfrm>
            <a:off x="2142751" y="1743046"/>
            <a:ext cx="8729980" cy="1037235"/>
          </a:xfrm>
          <a:prstGeom prst="roundRect">
            <a:avLst/>
          </a:prstGeom>
          <a:noFill/>
          <a:ln w="19050">
            <a:solidFill>
              <a:schemeClr val="tx1"/>
            </a:solidFill>
            <a:prstDash val="solid"/>
            <a:bevel/>
          </a:ln>
        </p:spPr>
        <p:style>
          <a:lnRef idx="0">
            <a:schemeClr val="accent1"/>
          </a:lnRef>
          <a:fillRef idx="0">
            <a:schemeClr val="accent1"/>
          </a:fillRef>
          <a:effectRef idx="0">
            <a:schemeClr val="accent1"/>
          </a:effectRef>
          <a:fontRef idx="none">
            <a:schemeClr val="lt1"/>
          </a:fontRef>
        </p:style>
        <p:txBody>
          <a:bodyPr vert="horz" lIns="91440" tIns="45720" rIns="91440" bIns="45720" numCol="1" spcCol="0" anchor="ctr">
            <a:noAutofit/>
          </a:bodyPr>
          <a:lstStyle/>
          <a:p>
            <a:pPr algn="ctr"/>
            <a:endParaRPr lang="en-US" altLang="en-US"/>
          </a:p>
        </p:txBody>
      </p:sp>
      <p:pic>
        <p:nvPicPr>
          <p:cNvPr id="23" name="Picture">
            <a:hlinkClick r:id="rId5"/>
            <a:extLst>
              <a:ext uri="{FF2B5EF4-FFF2-40B4-BE49-F238E27FC236}">
                <a16:creationId xmlns:a16="http://schemas.microsoft.com/office/drawing/2014/main" id="{DF0DCD14-426C-1D45-B398-44D73FBD0663}"/>
              </a:ext>
            </a:extLst>
          </p:cNvPr>
          <p:cNvPicPr>
            <a:picLocks noChangeAspect="1"/>
          </p:cNvPicPr>
          <p:nvPr/>
        </p:nvPicPr>
        <p:blipFill>
          <a:blip r:embed="rId6"/>
          <a:stretch>
            <a:fillRect/>
          </a:stretch>
        </p:blipFill>
        <p:spPr>
          <a:xfrm>
            <a:off x="2394923" y="1747676"/>
            <a:ext cx="2810103" cy="1037235"/>
          </a:xfrm>
          <a:prstGeom prst="rect">
            <a:avLst/>
          </a:prstGeom>
        </p:spPr>
      </p:pic>
      <p:sp>
        <p:nvSpPr>
          <p:cNvPr id="24" name="Shape">
            <a:extLst>
              <a:ext uri="{FF2B5EF4-FFF2-40B4-BE49-F238E27FC236}">
                <a16:creationId xmlns:a16="http://schemas.microsoft.com/office/drawing/2014/main" id="{0D9F549D-63E1-C34B-BCCC-949ADA5AD799}"/>
              </a:ext>
            </a:extLst>
          </p:cNvPr>
          <p:cNvSpPr/>
          <p:nvPr/>
        </p:nvSpPr>
        <p:spPr>
          <a:xfrm>
            <a:off x="5340530" y="1907720"/>
            <a:ext cx="5041772" cy="707886"/>
          </a:xfrm>
          <a:prstGeom prst="rect">
            <a:avLst/>
          </a:prstGeom>
          <a:noFill/>
          <a:ln>
            <a:noFill/>
          </a:ln>
        </p:spPr>
        <p:txBody>
          <a:bodyPr wrap="square" anchor="t">
            <a:spAutoFit/>
          </a:bodyPr>
          <a:lstStyle/>
          <a:p>
            <a:r>
              <a:rPr lang="en-US" altLang="en-US" sz="2000" b="1" dirty="0">
                <a:solidFill>
                  <a:schemeClr val="accent2"/>
                </a:solidFill>
                <a:latin typeface="Amazon Ember Light" panose="020B0403020204020204" pitchFamily="34" charset="0"/>
                <a:ea typeface="Amazon Ember Light" panose="020B0403020204020204" pitchFamily="34" charset="0"/>
                <a:cs typeface="Amazon Ember Light" panose="020B0403020204020204" pitchFamily="34" charset="0"/>
                <a:hlinkClick r:id="rId5" tooltip="https://d2l.ai/">
                  <a:extLst>
                    <a:ext uri="{A12FA001-AC4F-418D-AE19-62706E023703}">
                      <ahyp:hlinkClr xmlns:ahyp="http://schemas.microsoft.com/office/drawing/2018/hyperlinkcolor" val="tx"/>
                    </a:ext>
                  </a:extLst>
                </a:hlinkClick>
              </a:rPr>
              <a:t>D2L</a:t>
            </a:r>
            <a:r>
              <a:rPr lang="en-US" altLang="en-US" sz="2000" dirty="0">
                <a:latin typeface="Amazon Ember Light" panose="020B0403020204020204" pitchFamily="34" charset="0"/>
                <a:ea typeface="Amazon Ember Light" panose="020B0403020204020204" pitchFamily="34" charset="0"/>
                <a:cs typeface="Amazon Ember Light" panose="020B0403020204020204" pitchFamily="34" charset="0"/>
              </a:rPr>
              <a:t>: An interactive deep learning book with code, math, and </a:t>
            </a:r>
            <a:r>
              <a:rPr lang="en-US" altLang="en-US" sz="2000" dirty="0">
                <a:solidFill>
                  <a:schemeClr val="accent2"/>
                </a:solidFill>
                <a:latin typeface="Amazon Ember Light" panose="020B0403020204020204" pitchFamily="34" charset="0"/>
                <a:ea typeface="Amazon Ember Light" panose="020B0403020204020204" pitchFamily="34" charset="0"/>
                <a:cs typeface="Amazon Ember Light" panose="020B0403020204020204" pitchFamily="34" charset="0"/>
                <a:hlinkClick r:id="rId7">
                  <a:extLst>
                    <a:ext uri="{A12FA001-AC4F-418D-AE19-62706E023703}">
                      <ahyp:hlinkClr xmlns:ahyp="http://schemas.microsoft.com/office/drawing/2018/hyperlinkcolor" val="tx"/>
                    </a:ext>
                  </a:extLst>
                </a:hlinkClick>
              </a:rPr>
              <a:t>discussions</a:t>
            </a:r>
            <a:r>
              <a:rPr lang="en-US" altLang="en-US" sz="2000" dirty="0">
                <a:latin typeface="Amazon Ember Light" panose="020B0403020204020204" pitchFamily="34" charset="0"/>
                <a:ea typeface="Amazon Ember Light" panose="020B0403020204020204" pitchFamily="34" charset="0"/>
                <a:cs typeface="Amazon Ember Light" panose="020B0403020204020204" pitchFamily="34" charset="0"/>
              </a:rPr>
              <a:t>.</a:t>
            </a:r>
          </a:p>
        </p:txBody>
      </p:sp>
      <p:sp>
        <p:nvSpPr>
          <p:cNvPr id="25" name="Shape">
            <a:extLst>
              <a:ext uri="{FF2B5EF4-FFF2-40B4-BE49-F238E27FC236}">
                <a16:creationId xmlns:a16="http://schemas.microsoft.com/office/drawing/2014/main" id="{FC65F445-81F4-FA47-A86E-62B7E5A9D315}"/>
              </a:ext>
            </a:extLst>
          </p:cNvPr>
          <p:cNvSpPr/>
          <p:nvPr/>
        </p:nvSpPr>
        <p:spPr>
          <a:xfrm>
            <a:off x="2142751" y="4455362"/>
            <a:ext cx="8729980" cy="1037235"/>
          </a:xfrm>
          <a:prstGeom prst="roundRect">
            <a:avLst/>
          </a:prstGeom>
          <a:noFill/>
          <a:ln w="19050">
            <a:solidFill>
              <a:schemeClr val="tx1"/>
            </a:solidFill>
            <a:prstDash val="solid"/>
            <a:bevel/>
          </a:ln>
        </p:spPr>
        <p:style>
          <a:lnRef idx="0">
            <a:schemeClr val="accent1"/>
          </a:lnRef>
          <a:fillRef idx="0">
            <a:schemeClr val="accent1"/>
          </a:fillRef>
          <a:effectRef idx="0">
            <a:schemeClr val="accent1"/>
          </a:effectRef>
          <a:fontRef idx="none">
            <a:schemeClr val="lt1"/>
          </a:fontRef>
        </p:style>
        <p:txBody>
          <a:bodyPr vert="horz" lIns="91440" tIns="45720" rIns="91440" bIns="45720" numCol="1" spcCol="0" anchor="ctr">
            <a:noAutofit/>
          </a:bodyPr>
          <a:lstStyle/>
          <a:p>
            <a:pPr algn="ctr"/>
            <a:endParaRPr lang="en-US" altLang="en-US"/>
          </a:p>
        </p:txBody>
      </p:sp>
      <p:sp>
        <p:nvSpPr>
          <p:cNvPr id="26" name="Shape">
            <a:extLst>
              <a:ext uri="{FF2B5EF4-FFF2-40B4-BE49-F238E27FC236}">
                <a16:creationId xmlns:a16="http://schemas.microsoft.com/office/drawing/2014/main" id="{56B5E5EE-EB33-7C4C-A9E0-EE0C970022A0}"/>
              </a:ext>
            </a:extLst>
          </p:cNvPr>
          <p:cNvSpPr/>
          <p:nvPr/>
        </p:nvSpPr>
        <p:spPr>
          <a:xfrm>
            <a:off x="5340530" y="4674457"/>
            <a:ext cx="5216781" cy="5990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r>
              <a:rPr lang="en-US" altLang="en-US" sz="200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Notebooks to build, train, and deploy machine learning models quickly</a:t>
            </a:r>
          </a:p>
        </p:txBody>
      </p:sp>
      <p:sp>
        <p:nvSpPr>
          <p:cNvPr id="20" name="Shape">
            <a:extLst>
              <a:ext uri="{FF2B5EF4-FFF2-40B4-BE49-F238E27FC236}">
                <a16:creationId xmlns:a16="http://schemas.microsoft.com/office/drawing/2014/main" id="{A62CE66C-842F-0342-A349-05664D7F6492}"/>
              </a:ext>
            </a:extLst>
          </p:cNvPr>
          <p:cNvSpPr/>
          <p:nvPr/>
        </p:nvSpPr>
        <p:spPr>
          <a:xfrm>
            <a:off x="2142751" y="2932798"/>
            <a:ext cx="8729980" cy="1037235"/>
          </a:xfrm>
          <a:prstGeom prst="roundRect">
            <a:avLst/>
          </a:prstGeom>
          <a:noFill/>
          <a:ln w="19050">
            <a:solidFill>
              <a:schemeClr val="tx1"/>
            </a:solidFill>
            <a:prstDash val="solid"/>
            <a:bevel/>
          </a:ln>
        </p:spPr>
        <p:style>
          <a:lnRef idx="0">
            <a:schemeClr val="accent1"/>
          </a:lnRef>
          <a:fillRef idx="0">
            <a:schemeClr val="accent1"/>
          </a:fillRef>
          <a:effectRef idx="0">
            <a:schemeClr val="accent1"/>
          </a:effectRef>
          <a:fontRef idx="none">
            <a:schemeClr val="lt1"/>
          </a:fontRef>
        </p:style>
        <p:txBody>
          <a:bodyPr vert="horz" lIns="91440" tIns="45720" rIns="91440" bIns="45720" numCol="1" spcCol="0" anchor="ctr">
            <a:noAutofit/>
          </a:bodyPr>
          <a:lstStyle/>
          <a:p>
            <a:pPr algn="ctr"/>
            <a:endParaRPr lang="en-US" altLang="en-US"/>
          </a:p>
        </p:txBody>
      </p:sp>
      <p:sp>
        <p:nvSpPr>
          <p:cNvPr id="21" name="Shape">
            <a:extLst>
              <a:ext uri="{FF2B5EF4-FFF2-40B4-BE49-F238E27FC236}">
                <a16:creationId xmlns:a16="http://schemas.microsoft.com/office/drawing/2014/main" id="{81AE3EAD-1805-0A4E-9678-945320849CFA}"/>
              </a:ext>
            </a:extLst>
          </p:cNvPr>
          <p:cNvSpPr/>
          <p:nvPr/>
        </p:nvSpPr>
        <p:spPr>
          <a:xfrm>
            <a:off x="5340530" y="3128447"/>
            <a:ext cx="5216781" cy="5990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r>
              <a:rPr lang="en-US" sz="200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Ask technical questions with Tags,</a:t>
            </a:r>
          </a:p>
          <a:p>
            <a:r>
              <a:rPr lang="en-US" sz="2000" dirty="0">
                <a:solidFill>
                  <a:srgbClr val="008DC4"/>
                </a:solidFill>
                <a:latin typeface="Amazon Ember Light" panose="020B0403020204020204" pitchFamily="34" charset="0"/>
                <a:ea typeface="Amazon Ember Light" panose="020B0403020204020204" pitchFamily="34" charset="0"/>
                <a:cs typeface="Amazon Ember Light" panose="020B0403020204020204" pitchFamily="34" charset="0"/>
                <a:hlinkClick r:id="rId8">
                  <a:extLst>
                    <a:ext uri="{A12FA001-AC4F-418D-AE19-62706E023703}">
                      <ahyp:hlinkClr xmlns:ahyp="http://schemas.microsoft.com/office/drawing/2018/hyperlinkcolor" val="tx"/>
                    </a:ext>
                  </a:extLst>
                </a:hlinkClick>
              </a:rPr>
              <a:t>https://sage.amazon.com/tags/MLU</a:t>
            </a:r>
            <a:endParaRPr lang="en-US" sz="2000" dirty="0">
              <a:solidFill>
                <a:srgbClr val="008DC4"/>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pic>
        <p:nvPicPr>
          <p:cNvPr id="27" name="Picture 26">
            <a:extLst>
              <a:ext uri="{FF2B5EF4-FFF2-40B4-BE49-F238E27FC236}">
                <a16:creationId xmlns:a16="http://schemas.microsoft.com/office/drawing/2014/main" id="{55D8FD16-301A-EB40-84CD-D1419A2E84D0}"/>
              </a:ext>
            </a:extLst>
          </p:cNvPr>
          <p:cNvPicPr>
            <a:picLocks noChangeAspect="1"/>
          </p:cNvPicPr>
          <p:nvPr/>
        </p:nvPicPr>
        <p:blipFill>
          <a:blip r:embed="rId9"/>
          <a:stretch>
            <a:fillRect/>
          </a:stretch>
        </p:blipFill>
        <p:spPr>
          <a:xfrm>
            <a:off x="2449950" y="3110497"/>
            <a:ext cx="1806464" cy="634945"/>
          </a:xfrm>
          <a:prstGeom prst="rect">
            <a:avLst/>
          </a:prstGeom>
          <a:effectLst>
            <a:softEdge rad="63500"/>
          </a:effectLst>
        </p:spPr>
      </p:pic>
      <p:sp>
        <p:nvSpPr>
          <p:cNvPr id="12" name="Shape">
            <a:extLst>
              <a:ext uri="{FF2B5EF4-FFF2-40B4-BE49-F238E27FC236}">
                <a16:creationId xmlns:a16="http://schemas.microsoft.com/office/drawing/2014/main" id="{56B5E5EE-EB33-7C4C-A9E0-EE0C970022A0}"/>
              </a:ext>
            </a:extLst>
          </p:cNvPr>
          <p:cNvSpPr/>
          <p:nvPr/>
        </p:nvSpPr>
        <p:spPr>
          <a:xfrm>
            <a:off x="814672" y="2529404"/>
            <a:ext cx="1208415" cy="5990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r"/>
            <a:r>
              <a:rPr lang="en-US" altLang="en-US" sz="2000" b="1" dirty="0">
                <a:solidFill>
                  <a:srgbClr val="00B050"/>
                </a:solidFill>
                <a:latin typeface="Amazon Ember Medium" panose="020B0603020204030204" pitchFamily="34" charset="0"/>
                <a:ea typeface="Amazon Ember Medium" panose="020B0603020204030204" pitchFamily="34" charset="0"/>
                <a:cs typeface="Amazon Ember Medium" panose="020B0603020204030204" pitchFamily="34" charset="0"/>
              </a:rPr>
              <a:t>Learning ML</a:t>
            </a:r>
          </a:p>
        </p:txBody>
      </p:sp>
      <p:sp>
        <p:nvSpPr>
          <p:cNvPr id="13" name="Shape">
            <a:extLst>
              <a:ext uri="{FF2B5EF4-FFF2-40B4-BE49-F238E27FC236}">
                <a16:creationId xmlns:a16="http://schemas.microsoft.com/office/drawing/2014/main" id="{56B5E5EE-EB33-7C4C-A9E0-EE0C970022A0}"/>
              </a:ext>
            </a:extLst>
          </p:cNvPr>
          <p:cNvSpPr/>
          <p:nvPr/>
        </p:nvSpPr>
        <p:spPr>
          <a:xfrm>
            <a:off x="814671" y="4674456"/>
            <a:ext cx="1208415" cy="5990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r"/>
            <a:r>
              <a:rPr lang="en-US" altLang="en-US" sz="2000" b="1" dirty="0">
                <a:solidFill>
                  <a:srgbClr val="00B050"/>
                </a:solidFill>
                <a:latin typeface="Amazon Ember Medium" panose="020B0603020204030204" pitchFamily="34" charset="0"/>
                <a:ea typeface="Amazon Ember Medium" panose="020B0603020204030204" pitchFamily="34" charset="0"/>
                <a:cs typeface="Amazon Ember Medium" panose="020B0603020204030204" pitchFamily="34" charset="0"/>
              </a:rPr>
              <a:t>Working with ML</a:t>
            </a:r>
          </a:p>
        </p:txBody>
      </p:sp>
    </p:spTree>
    <p:extLst>
      <p:ext uri="{BB962C8B-B14F-4D97-AF65-F5344CB8AC3E}">
        <p14:creationId xmlns:p14="http://schemas.microsoft.com/office/powerpoint/2010/main" val="20782275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A7EC6A4-07B6-454F-8172-8AB00F2BA955}"/>
              </a:ext>
            </a:extLst>
          </p:cNvPr>
          <p:cNvSpPr>
            <a:spLocks noGrp="1"/>
          </p:cNvSpPr>
          <p:nvPr>
            <p:ph type="title"/>
          </p:nvPr>
        </p:nvSpPr>
        <p:spPr>
          <a:xfrm>
            <a:off x="697504" y="295897"/>
            <a:ext cx="11213586" cy="987472"/>
          </a:xfrm>
        </p:spPr>
        <p:txBody>
          <a:bodyPr/>
          <a:lstStyle/>
          <a:p>
            <a:r>
              <a:rPr lang="en-US" dirty="0"/>
              <a:t>Final Project</a:t>
            </a:r>
          </a:p>
        </p:txBody>
      </p:sp>
      <p:sp>
        <p:nvSpPr>
          <p:cNvPr id="5" name="Text Placeholder 4">
            <a:extLst>
              <a:ext uri="{FF2B5EF4-FFF2-40B4-BE49-F238E27FC236}">
                <a16:creationId xmlns:a16="http://schemas.microsoft.com/office/drawing/2014/main" id="{6BA65507-C1F1-1F41-85D9-A505B30BC0E2}"/>
              </a:ext>
            </a:extLst>
          </p:cNvPr>
          <p:cNvSpPr>
            <a:spLocks noGrp="1"/>
          </p:cNvSpPr>
          <p:nvPr>
            <p:ph type="body" sz="quarter" idx="10"/>
          </p:nvPr>
        </p:nvSpPr>
        <p:spPr>
          <a:xfrm>
            <a:off x="695796" y="1310105"/>
            <a:ext cx="6041332" cy="4599628"/>
          </a:xfrm>
        </p:spPr>
        <p:txBody>
          <a:bodyPr/>
          <a:lstStyle/>
          <a:p>
            <a:r>
              <a:rPr lang="en-US" dirty="0"/>
              <a:t>Apply and experiment with a real-world Amazon dataset. </a:t>
            </a:r>
          </a:p>
          <a:p>
            <a:r>
              <a:rPr lang="en-US" dirty="0"/>
              <a:t>Compete in the following challenge (your final project)</a:t>
            </a:r>
          </a:p>
          <a:p>
            <a:pPr lvl="1"/>
            <a:r>
              <a:rPr lang="en-US" b="1" dirty="0">
                <a:hlinkClick r:id="rId3"/>
              </a:rPr>
              <a:t>https://leaderboard.corp.amazon.com/tasks/352</a:t>
            </a:r>
            <a:endParaRPr lang="en-US" b="1" dirty="0"/>
          </a:p>
          <a:p>
            <a:r>
              <a:rPr lang="en-US"/>
              <a:t>Contest </a:t>
            </a:r>
            <a:r>
              <a:rPr lang="en-US" dirty="0"/>
              <a:t>is open until </a:t>
            </a:r>
          </a:p>
          <a:p>
            <a:pPr marL="0" indent="0">
              <a:buNone/>
            </a:pPr>
            <a:r>
              <a:rPr lang="en-US" b="1" dirty="0">
                <a:solidFill>
                  <a:srgbClr val="FF0000"/>
                </a:solidFill>
              </a:rPr>
              <a:t>	</a:t>
            </a:r>
            <a:r>
              <a:rPr lang="en-US" b="1" u="sng" dirty="0">
                <a:solidFill>
                  <a:srgbClr val="FF0000"/>
                </a:solidFill>
              </a:rPr>
              <a:t>Sunday 5:00 PM (PST)</a:t>
            </a:r>
            <a:endParaRPr lang="en-US" b="1" i="1" u="sng" dirty="0">
              <a:solidFill>
                <a:srgbClr val="FF0000"/>
              </a:solidFill>
            </a:endParaRPr>
          </a:p>
        </p:txBody>
      </p:sp>
      <p:sp>
        <p:nvSpPr>
          <p:cNvPr id="6" name="TextBox 5">
            <a:extLst>
              <a:ext uri="{FF2B5EF4-FFF2-40B4-BE49-F238E27FC236}">
                <a16:creationId xmlns:a16="http://schemas.microsoft.com/office/drawing/2014/main" id="{C90E24D7-5A1D-9442-B309-A79169C65E02}"/>
              </a:ext>
            </a:extLst>
          </p:cNvPr>
          <p:cNvSpPr txBox="1"/>
          <p:nvPr/>
        </p:nvSpPr>
        <p:spPr>
          <a:xfrm>
            <a:off x="7970117" y="1585574"/>
            <a:ext cx="3329595" cy="369332"/>
          </a:xfrm>
          <a:prstGeom prst="rect">
            <a:avLst/>
          </a:prstGeom>
          <a:noFill/>
        </p:spPr>
        <p:txBody>
          <a:bodyPr wrap="square" rtlCol="0">
            <a:spAutoFit/>
          </a:bodyPr>
          <a:lstStyle/>
          <a:p>
            <a:pPr>
              <a:spcBef>
                <a:spcPts val="600"/>
              </a:spcBef>
              <a:spcAft>
                <a:spcPts val="600"/>
              </a:spcAft>
            </a:pPr>
            <a:r>
              <a:rPr lang="en-US" dirty="0"/>
              <a:t>Top 3 submissions - this week</a:t>
            </a:r>
          </a:p>
        </p:txBody>
      </p:sp>
      <p:sp>
        <p:nvSpPr>
          <p:cNvPr id="7" name="TextBox 6">
            <a:extLst>
              <a:ext uri="{FF2B5EF4-FFF2-40B4-BE49-F238E27FC236}">
                <a16:creationId xmlns:a16="http://schemas.microsoft.com/office/drawing/2014/main" id="{1CFC6B3A-5D6D-624B-93A5-32360F903A95}"/>
              </a:ext>
            </a:extLst>
          </p:cNvPr>
          <p:cNvSpPr txBox="1"/>
          <p:nvPr/>
        </p:nvSpPr>
        <p:spPr>
          <a:xfrm>
            <a:off x="8875098" y="3466687"/>
            <a:ext cx="1519631" cy="369332"/>
          </a:xfrm>
          <a:prstGeom prst="rect">
            <a:avLst/>
          </a:prstGeom>
          <a:noFill/>
        </p:spPr>
        <p:txBody>
          <a:bodyPr wrap="square" rtlCol="0">
            <a:spAutoFit/>
          </a:bodyPr>
          <a:lstStyle/>
          <a:p>
            <a:pPr>
              <a:spcBef>
                <a:spcPts val="600"/>
              </a:spcBef>
              <a:spcAft>
                <a:spcPts val="600"/>
              </a:spcAft>
            </a:pPr>
            <a:r>
              <a:rPr lang="en-US" dirty="0"/>
              <a:t>Completions </a:t>
            </a:r>
          </a:p>
        </p:txBody>
      </p:sp>
      <p:pic>
        <p:nvPicPr>
          <p:cNvPr id="12" name="Picture 11">
            <a:extLst>
              <a:ext uri="{FF2B5EF4-FFF2-40B4-BE49-F238E27FC236}">
                <a16:creationId xmlns:a16="http://schemas.microsoft.com/office/drawing/2014/main" id="{80BD6449-C685-8343-A85C-565E6ED5A10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04524" y="2083904"/>
            <a:ext cx="3657600" cy="914400"/>
          </a:xfrm>
          <a:prstGeom prst="rect">
            <a:avLst/>
          </a:prstGeom>
        </p:spPr>
      </p:pic>
      <p:pic>
        <p:nvPicPr>
          <p:cNvPr id="14" name="Picture 13">
            <a:extLst>
              <a:ext uri="{FF2B5EF4-FFF2-40B4-BE49-F238E27FC236}">
                <a16:creationId xmlns:a16="http://schemas.microsoft.com/office/drawing/2014/main" id="{DF8F70DA-36E1-7845-896F-49797B1489B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04524" y="3865025"/>
            <a:ext cx="3657600" cy="914400"/>
          </a:xfrm>
          <a:prstGeom prst="rect">
            <a:avLst/>
          </a:prstGeom>
        </p:spPr>
      </p:pic>
    </p:spTree>
    <p:extLst>
      <p:ext uri="{BB962C8B-B14F-4D97-AF65-F5344CB8AC3E}">
        <p14:creationId xmlns:p14="http://schemas.microsoft.com/office/powerpoint/2010/main" val="39307043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BB109C-B4A5-4642-A368-EFA13506E244}"/>
              </a:ext>
            </a:extLst>
          </p:cNvPr>
          <p:cNvSpPr>
            <a:spLocks noGrp="1"/>
          </p:cNvSpPr>
          <p:nvPr>
            <p:ph type="title"/>
          </p:nvPr>
        </p:nvSpPr>
        <p:spPr/>
        <p:txBody>
          <a:bodyPr/>
          <a:lstStyle/>
          <a:p>
            <a:r>
              <a:rPr lang="en-US" dirty="0"/>
              <a:t>Final Project – Product Safety </a:t>
            </a:r>
          </a:p>
        </p:txBody>
      </p:sp>
      <p:sp>
        <p:nvSpPr>
          <p:cNvPr id="3" name="Text Placeholder 2">
            <a:extLst>
              <a:ext uri="{FF2B5EF4-FFF2-40B4-BE49-F238E27FC236}">
                <a16:creationId xmlns:a16="http://schemas.microsoft.com/office/drawing/2014/main" id="{EFA986EE-AA40-1B47-BD40-4247444EE8B5}"/>
              </a:ext>
            </a:extLst>
          </p:cNvPr>
          <p:cNvSpPr>
            <a:spLocks noGrp="1"/>
          </p:cNvSpPr>
          <p:nvPr>
            <p:ph type="body" sz="quarter" idx="10"/>
          </p:nvPr>
        </p:nvSpPr>
        <p:spPr>
          <a:xfrm>
            <a:off x="709164" y="1288472"/>
            <a:ext cx="11386101" cy="4462088"/>
          </a:xfrm>
        </p:spPr>
        <p:txBody>
          <a:bodyPr/>
          <a:lstStyle/>
          <a:p>
            <a:pPr marL="21014" indent="0">
              <a:buNone/>
            </a:pPr>
            <a:endParaRPr lang="en-US" sz="2400" dirty="0"/>
          </a:p>
          <a:p>
            <a:endParaRPr lang="en-US" sz="2400" dirty="0"/>
          </a:p>
          <a:p>
            <a:endParaRPr lang="en-US" sz="2400" dirty="0"/>
          </a:p>
          <a:p>
            <a:endParaRPr lang="en-US" sz="2400" dirty="0"/>
          </a:p>
          <a:p>
            <a:endParaRPr lang="en-US" sz="2400" dirty="0"/>
          </a:p>
          <a:p>
            <a:r>
              <a:rPr lang="en-US" sz="2400" dirty="0"/>
              <a:t>Our dataset is made of product reviews that contains the word </a:t>
            </a:r>
            <a:r>
              <a:rPr lang="en-US" sz="2400" b="1" dirty="0"/>
              <a:t>“burn” </a:t>
            </a:r>
            <a:r>
              <a:rPr lang="en-US" sz="2400" dirty="0"/>
              <a:t>or its different forms such as: </a:t>
            </a:r>
            <a:r>
              <a:rPr lang="en-US" sz="2400" b="1" dirty="0"/>
              <a:t>“burning”, “burnt”</a:t>
            </a:r>
            <a:r>
              <a:rPr lang="en-US" sz="2400" dirty="0"/>
              <a:t>, etc.</a:t>
            </a:r>
          </a:p>
          <a:p>
            <a:r>
              <a:rPr lang="en-US" sz="2400" dirty="0"/>
              <a:t>We will classify them as </a:t>
            </a:r>
            <a:r>
              <a:rPr lang="en-US" sz="2400" b="1" dirty="0"/>
              <a:t>safety issue or not safety issue</a:t>
            </a:r>
            <a:r>
              <a:rPr lang="en-US" sz="2400" dirty="0"/>
              <a:t>.</a:t>
            </a:r>
          </a:p>
          <a:p>
            <a:pPr marL="0" indent="0">
              <a:buNone/>
            </a:pPr>
            <a:endParaRPr lang="en-US" sz="2400" dirty="0"/>
          </a:p>
        </p:txBody>
      </p:sp>
      <p:sp>
        <p:nvSpPr>
          <p:cNvPr id="5" name="TextBox 4">
            <a:extLst>
              <a:ext uri="{FF2B5EF4-FFF2-40B4-BE49-F238E27FC236}">
                <a16:creationId xmlns:a16="http://schemas.microsoft.com/office/drawing/2014/main" id="{CE9FE1DE-900E-8D4C-AE02-049276198D35}"/>
              </a:ext>
            </a:extLst>
          </p:cNvPr>
          <p:cNvSpPr txBox="1"/>
          <p:nvPr/>
        </p:nvSpPr>
        <p:spPr>
          <a:xfrm>
            <a:off x="695914" y="1544320"/>
            <a:ext cx="10773675" cy="1754326"/>
          </a:xfrm>
          <a:prstGeom prst="rect">
            <a:avLst/>
          </a:prstGeom>
          <a:solidFill>
            <a:schemeClr val="bg2">
              <a:lumMod val="85000"/>
            </a:schemeClr>
          </a:solidFill>
          <a:ln>
            <a:solidFill>
              <a:schemeClr val="tx1"/>
            </a:solidFill>
          </a:ln>
        </p:spPr>
        <p:txBody>
          <a:bodyPr wrap="square" rtlCol="0">
            <a:spAutoFit/>
          </a:bodyPr>
          <a:lstStyle/>
          <a:p>
            <a:r>
              <a:rPr lang="en-US" sz="2800" b="1" dirty="0"/>
              <a:t>Motivation:</a:t>
            </a:r>
          </a:p>
          <a:p>
            <a:pPr marL="342900" indent="-342900">
              <a:buFont typeface="Arial" panose="020B0604020202020204" pitchFamily="34" charset="0"/>
              <a:buChar char="•"/>
            </a:pPr>
            <a:r>
              <a:rPr lang="en-US" sz="2000" dirty="0"/>
              <a:t>One of Amazon Compliance’s missions is to protect Amazon customers from products that are potentially dangerous and contribute to build customer trust by ensuring safe, consistent, wholesome products.</a:t>
            </a:r>
          </a:p>
          <a:p>
            <a:pPr marL="342900" indent="-342900">
              <a:buFont typeface="Arial" panose="020B0604020202020204" pitchFamily="34" charset="0"/>
              <a:buChar char="•"/>
            </a:pPr>
            <a:r>
              <a:rPr lang="en-US" sz="2000" dirty="0"/>
              <a:t>The Food Safety team identifies and annotates customer reviews for potential issues. </a:t>
            </a:r>
          </a:p>
        </p:txBody>
      </p:sp>
    </p:spTree>
    <p:extLst>
      <p:ext uri="{BB962C8B-B14F-4D97-AF65-F5344CB8AC3E}">
        <p14:creationId xmlns:p14="http://schemas.microsoft.com/office/powerpoint/2010/main" val="10946293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01CE42-BC57-9C45-A3A3-E24B45EC0FE6}"/>
              </a:ext>
            </a:extLst>
          </p:cNvPr>
          <p:cNvSpPr>
            <a:spLocks noGrp="1"/>
          </p:cNvSpPr>
          <p:nvPr>
            <p:ph type="title"/>
          </p:nvPr>
        </p:nvSpPr>
        <p:spPr/>
        <p:txBody>
          <a:bodyPr/>
          <a:lstStyle/>
          <a:p>
            <a:r>
              <a:rPr lang="en-US" dirty="0"/>
              <a:t>Topics for Today</a:t>
            </a:r>
          </a:p>
        </p:txBody>
      </p:sp>
      <p:sp>
        <p:nvSpPr>
          <p:cNvPr id="3" name="Content Placeholder 2">
            <a:extLst>
              <a:ext uri="{FF2B5EF4-FFF2-40B4-BE49-F238E27FC236}">
                <a16:creationId xmlns:a16="http://schemas.microsoft.com/office/drawing/2014/main" id="{5ECD3BAC-5D2C-2042-8E20-0644ADC2589B}"/>
              </a:ext>
            </a:extLst>
          </p:cNvPr>
          <p:cNvSpPr>
            <a:spLocks noGrp="1"/>
          </p:cNvSpPr>
          <p:nvPr>
            <p:ph sz="half" idx="10"/>
          </p:nvPr>
        </p:nvSpPr>
        <p:spPr/>
        <p:txBody>
          <a:bodyPr/>
          <a:lstStyle/>
          <a:p>
            <a:pPr>
              <a:spcBef>
                <a:spcPts val="1800"/>
              </a:spcBef>
            </a:pPr>
            <a:r>
              <a:rPr lang="en-US" sz="2800" b="1" dirty="0">
                <a:solidFill>
                  <a:schemeClr val="accent3"/>
                </a:solidFill>
                <a:latin typeface="Amazon Ember Light" panose="020B0403020204020204" pitchFamily="34" charset="0"/>
                <a:ea typeface="Amazon Ember Light" panose="020B0403020204020204" pitchFamily="34" charset="0"/>
                <a:cs typeface="Amazon Ember Light" panose="020B0403020204020204" pitchFamily="34" charset="0"/>
              </a:rPr>
              <a:t>Introduction to Machine Learning</a:t>
            </a:r>
          </a:p>
          <a:p>
            <a:pPr>
              <a:spcBef>
                <a:spcPts val="1800"/>
              </a:spcBef>
            </a:pPr>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Introduction to NLP</a:t>
            </a:r>
          </a:p>
          <a:p>
            <a:pPr>
              <a:spcBef>
                <a:spcPts val="1800"/>
              </a:spcBef>
            </a:pPr>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Text Processing</a:t>
            </a:r>
          </a:p>
          <a:p>
            <a:pPr>
              <a:spcBef>
                <a:spcPts val="1800"/>
              </a:spcBef>
            </a:pPr>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Bag of Words (</a:t>
            </a:r>
            <a:r>
              <a:rPr lang="en-US" sz="2800" dirty="0" err="1">
                <a:latin typeface="Amazon Ember Light" panose="020B0403020204020204" pitchFamily="34" charset="0"/>
                <a:ea typeface="Amazon Ember Light" panose="020B0403020204020204" pitchFamily="34" charset="0"/>
                <a:cs typeface="Amazon Ember Light" panose="020B0403020204020204" pitchFamily="34" charset="0"/>
              </a:rPr>
              <a:t>BoW</a:t>
            </a:r>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 Representation</a:t>
            </a:r>
          </a:p>
          <a:p>
            <a:pPr>
              <a:spcBef>
                <a:spcPts val="1800"/>
              </a:spcBef>
            </a:pPr>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Single Layer Neural Networks</a:t>
            </a:r>
          </a:p>
          <a:p>
            <a:pPr>
              <a:spcBef>
                <a:spcPts val="1800"/>
              </a:spcBef>
            </a:pPr>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Final Project</a:t>
            </a:r>
          </a:p>
        </p:txBody>
      </p:sp>
    </p:spTree>
    <p:extLst>
      <p:ext uri="{BB962C8B-B14F-4D97-AF65-F5344CB8AC3E}">
        <p14:creationId xmlns:p14="http://schemas.microsoft.com/office/powerpoint/2010/main" val="18099120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EAD5F91-F97A-5F41-A21E-3EB716E0788F}"/>
              </a:ext>
            </a:extLst>
          </p:cNvPr>
          <p:cNvSpPr>
            <a:spLocks noGrp="1"/>
          </p:cNvSpPr>
          <p:nvPr>
            <p:ph type="body" sz="quarter" idx="10"/>
          </p:nvPr>
        </p:nvSpPr>
        <p:spPr>
          <a:xfrm>
            <a:off x="1336964" y="1836544"/>
            <a:ext cx="9518073" cy="2735457"/>
          </a:xfrm>
        </p:spPr>
        <p:txBody>
          <a:bodyPr/>
          <a:lstStyle/>
          <a:p>
            <a:r>
              <a:rPr lang="en-US" sz="4800" b="1"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Introduction to Machine Learning</a:t>
            </a:r>
          </a:p>
        </p:txBody>
      </p:sp>
    </p:spTree>
    <p:extLst>
      <p:ext uri="{BB962C8B-B14F-4D97-AF65-F5344CB8AC3E}">
        <p14:creationId xmlns:p14="http://schemas.microsoft.com/office/powerpoint/2010/main" val="10926938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18D919-F2E6-FC4D-B814-3AE722D25E3B}"/>
              </a:ext>
            </a:extLst>
          </p:cNvPr>
          <p:cNvSpPr>
            <a:spLocks noGrp="1"/>
          </p:cNvSpPr>
          <p:nvPr>
            <p:ph type="title"/>
          </p:nvPr>
        </p:nvSpPr>
        <p:spPr/>
        <p:txBody>
          <a:bodyPr/>
          <a:lstStyle/>
          <a:p>
            <a:r>
              <a:rPr lang="en-US" b="1" dirty="0">
                <a:latin typeface="Amazon Ember Light" panose="020B0403020204020204" pitchFamily="34" charset="0"/>
                <a:ea typeface="Amazon Ember Light" panose="020B0403020204020204" pitchFamily="34" charset="0"/>
                <a:cs typeface="Amazon Ember Light" panose="020B0403020204020204" pitchFamily="34" charset="0"/>
              </a:rPr>
              <a:t>What is Data Science?</a:t>
            </a:r>
          </a:p>
        </p:txBody>
      </p:sp>
      <p:sp>
        <p:nvSpPr>
          <p:cNvPr id="3" name="Content Placeholder 2">
            <a:extLst>
              <a:ext uri="{FF2B5EF4-FFF2-40B4-BE49-F238E27FC236}">
                <a16:creationId xmlns:a16="http://schemas.microsoft.com/office/drawing/2014/main" id="{247B715C-6F35-E447-9F06-B4ECA44540E3}"/>
              </a:ext>
            </a:extLst>
          </p:cNvPr>
          <p:cNvSpPr>
            <a:spLocks noGrp="1"/>
          </p:cNvSpPr>
          <p:nvPr>
            <p:ph sz="half" idx="10"/>
          </p:nvPr>
        </p:nvSpPr>
        <p:spPr>
          <a:xfrm>
            <a:off x="418030" y="2039659"/>
            <a:ext cx="6585796" cy="1738008"/>
          </a:xfrm>
        </p:spPr>
        <p:txBody>
          <a:bodyPr/>
          <a:lstStyle/>
          <a:p>
            <a:pPr marL="0" indent="0">
              <a:lnSpc>
                <a:spcPct val="100000"/>
              </a:lnSpc>
              <a:buNone/>
            </a:pPr>
            <a:r>
              <a:rPr lang="en-US" dirty="0">
                <a:latin typeface="Amazon Ember Light" panose="020B0403020204020204" pitchFamily="34" charset="0"/>
                <a:ea typeface="Amazon Ember Light" panose="020B0403020204020204" pitchFamily="34" charset="0"/>
                <a:cs typeface="Amazon Ember Light" panose="020B0403020204020204" pitchFamily="34" charset="0"/>
              </a:rPr>
              <a:t>“a multi-disciplinary field that uses scientific methods, processes, algorithms and systems to </a:t>
            </a:r>
            <a:r>
              <a:rPr lang="en-US" b="1" dirty="0">
                <a:solidFill>
                  <a:schemeClr val="accent6"/>
                </a:solidFill>
                <a:latin typeface="Amazon Ember Light" panose="020B0403020204020204" pitchFamily="34" charset="0"/>
                <a:ea typeface="Amazon Ember Light" panose="020B0403020204020204" pitchFamily="34" charset="0"/>
                <a:cs typeface="Amazon Ember Light" panose="020B0403020204020204" pitchFamily="34" charset="0"/>
              </a:rPr>
              <a:t>extract knowledge and insights </a:t>
            </a:r>
            <a:r>
              <a:rPr lang="en-US" dirty="0">
                <a:latin typeface="Amazon Ember Light" panose="020B0403020204020204" pitchFamily="34" charset="0"/>
                <a:ea typeface="Amazon Ember Light" panose="020B0403020204020204" pitchFamily="34" charset="0"/>
                <a:cs typeface="Amazon Ember Light" panose="020B0403020204020204" pitchFamily="34" charset="0"/>
              </a:rPr>
              <a:t>from structured and unstructured </a:t>
            </a:r>
            <a:r>
              <a:rPr lang="en-US" b="1" dirty="0">
                <a:solidFill>
                  <a:schemeClr val="accent6"/>
                </a:solidFill>
                <a:latin typeface="Amazon Ember Light" panose="020B0403020204020204" pitchFamily="34" charset="0"/>
                <a:ea typeface="Amazon Ember Light" panose="020B0403020204020204" pitchFamily="34" charset="0"/>
                <a:cs typeface="Amazon Ember Light" panose="020B0403020204020204" pitchFamily="34" charset="0"/>
              </a:rPr>
              <a:t>data</a:t>
            </a:r>
            <a:r>
              <a:rPr lang="en-US" dirty="0">
                <a:latin typeface="Amazon Ember Light" panose="020B0403020204020204" pitchFamily="34" charset="0"/>
                <a:ea typeface="Amazon Ember Light" panose="020B0403020204020204" pitchFamily="34" charset="0"/>
                <a:cs typeface="Amazon Ember Light" panose="020B0403020204020204" pitchFamily="34" charset="0"/>
              </a:rPr>
              <a:t>.</a:t>
            </a:r>
            <a:r>
              <a:rPr lang="en-US" baseline="30000" dirty="0">
                <a:latin typeface="Amazon Ember Light" panose="020B0403020204020204" pitchFamily="34" charset="0"/>
                <a:ea typeface="Amazon Ember Light" panose="020B0403020204020204" pitchFamily="34" charset="0"/>
                <a:cs typeface="Amazon Ember Light" panose="020B0403020204020204" pitchFamily="34" charset="0"/>
              </a:rPr>
              <a:t>”</a:t>
            </a:r>
            <a:r>
              <a:rPr lang="en-US" dirty="0">
                <a:latin typeface="Amazon Ember Light" panose="020B0403020204020204" pitchFamily="34" charset="0"/>
                <a:ea typeface="Amazon Ember Light" panose="020B0403020204020204" pitchFamily="34" charset="0"/>
                <a:cs typeface="Amazon Ember Light" panose="020B0403020204020204" pitchFamily="34" charset="0"/>
              </a:rPr>
              <a:t> </a:t>
            </a:r>
          </a:p>
        </p:txBody>
      </p:sp>
      <p:sp>
        <p:nvSpPr>
          <p:cNvPr id="4" name="Oval 3">
            <a:extLst>
              <a:ext uri="{FF2B5EF4-FFF2-40B4-BE49-F238E27FC236}">
                <a16:creationId xmlns:a16="http://schemas.microsoft.com/office/drawing/2014/main" id="{5502670E-04D7-4E4C-AF8D-188E45552407}"/>
              </a:ext>
            </a:extLst>
          </p:cNvPr>
          <p:cNvSpPr/>
          <p:nvPr/>
        </p:nvSpPr>
        <p:spPr>
          <a:xfrm>
            <a:off x="8319613" y="1879130"/>
            <a:ext cx="2645753" cy="2628404"/>
          </a:xfrm>
          <a:prstGeom prst="ellipse">
            <a:avLst/>
          </a:prstGeom>
          <a:solidFill>
            <a:schemeClr val="accent4">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5" name="Oval 4">
            <a:extLst>
              <a:ext uri="{FF2B5EF4-FFF2-40B4-BE49-F238E27FC236}">
                <a16:creationId xmlns:a16="http://schemas.microsoft.com/office/drawing/2014/main" id="{C88D8D36-7655-F246-A8E3-60AD53347B2C}"/>
              </a:ext>
            </a:extLst>
          </p:cNvPr>
          <p:cNvSpPr/>
          <p:nvPr/>
        </p:nvSpPr>
        <p:spPr>
          <a:xfrm>
            <a:off x="7223071" y="1925015"/>
            <a:ext cx="2645753" cy="2628404"/>
          </a:xfrm>
          <a:prstGeom prst="ellipse">
            <a:avLst/>
          </a:prstGeom>
          <a:solidFill>
            <a:schemeClr val="accent1">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6" name="Oval 5">
            <a:extLst>
              <a:ext uri="{FF2B5EF4-FFF2-40B4-BE49-F238E27FC236}">
                <a16:creationId xmlns:a16="http://schemas.microsoft.com/office/drawing/2014/main" id="{E7025C91-002F-2246-9C6B-32ABF13FA0F3}"/>
              </a:ext>
            </a:extLst>
          </p:cNvPr>
          <p:cNvSpPr/>
          <p:nvPr/>
        </p:nvSpPr>
        <p:spPr>
          <a:xfrm>
            <a:off x="7780239" y="2617050"/>
            <a:ext cx="2645753" cy="2628404"/>
          </a:xfrm>
          <a:prstGeom prst="ellipse">
            <a:avLst/>
          </a:prstGeom>
          <a:solidFill>
            <a:schemeClr val="tx1">
              <a:lumMod val="60000"/>
              <a:lumOff val="40000"/>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7" name="TextBox 6">
            <a:extLst>
              <a:ext uri="{FF2B5EF4-FFF2-40B4-BE49-F238E27FC236}">
                <a16:creationId xmlns:a16="http://schemas.microsoft.com/office/drawing/2014/main" id="{363A8F57-5617-C04A-9280-C08A6FAB0824}"/>
              </a:ext>
            </a:extLst>
          </p:cNvPr>
          <p:cNvSpPr txBox="1"/>
          <p:nvPr/>
        </p:nvSpPr>
        <p:spPr>
          <a:xfrm>
            <a:off x="8496346" y="3069271"/>
            <a:ext cx="1229432" cy="646331"/>
          </a:xfrm>
          <a:prstGeom prst="rect">
            <a:avLst/>
          </a:prstGeom>
          <a:noFill/>
        </p:spPr>
        <p:txBody>
          <a:bodyPr wrap="square" rtlCol="0">
            <a:spAutoFit/>
          </a:bodyPr>
          <a:lstStyle/>
          <a:p>
            <a:pPr algn="ctr" fontAlgn="base"/>
            <a:r>
              <a:rPr lang="en-US"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DATA</a:t>
            </a:r>
          </a:p>
          <a:p>
            <a:pPr algn="ctr" fontAlgn="base"/>
            <a:r>
              <a:rPr lang="en-US"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SCIENCE</a:t>
            </a:r>
          </a:p>
        </p:txBody>
      </p:sp>
      <p:sp>
        <p:nvSpPr>
          <p:cNvPr id="8" name="TextBox 7">
            <a:extLst>
              <a:ext uri="{FF2B5EF4-FFF2-40B4-BE49-F238E27FC236}">
                <a16:creationId xmlns:a16="http://schemas.microsoft.com/office/drawing/2014/main" id="{06478C6E-8B30-ED48-A25E-DB7A0C55667F}"/>
              </a:ext>
            </a:extLst>
          </p:cNvPr>
          <p:cNvSpPr txBox="1"/>
          <p:nvPr/>
        </p:nvSpPr>
        <p:spPr>
          <a:xfrm>
            <a:off x="8482187" y="2200026"/>
            <a:ext cx="1229432" cy="400110"/>
          </a:xfrm>
          <a:prstGeom prst="rect">
            <a:avLst/>
          </a:prstGeom>
          <a:noFill/>
        </p:spPr>
        <p:txBody>
          <a:bodyPr wrap="square" rtlCol="0">
            <a:spAutoFit/>
          </a:bodyPr>
          <a:lstStyle/>
          <a:p>
            <a:pPr algn="ctr" fontAlgn="base"/>
            <a:r>
              <a:rPr lang="en-US" sz="10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MACHINE LEARNING</a:t>
            </a:r>
          </a:p>
        </p:txBody>
      </p:sp>
      <p:sp>
        <p:nvSpPr>
          <p:cNvPr id="9" name="TextBox 8">
            <a:extLst>
              <a:ext uri="{FF2B5EF4-FFF2-40B4-BE49-F238E27FC236}">
                <a16:creationId xmlns:a16="http://schemas.microsoft.com/office/drawing/2014/main" id="{ADD3291C-A9ED-5E4F-888F-BBE0B51CDDE9}"/>
              </a:ext>
            </a:extLst>
          </p:cNvPr>
          <p:cNvSpPr txBox="1"/>
          <p:nvPr/>
        </p:nvSpPr>
        <p:spPr>
          <a:xfrm>
            <a:off x="9649258" y="2564004"/>
            <a:ext cx="1229432" cy="400110"/>
          </a:xfrm>
          <a:prstGeom prst="rect">
            <a:avLst/>
          </a:prstGeom>
          <a:noFill/>
        </p:spPr>
        <p:txBody>
          <a:bodyPr wrap="square" rtlCol="0">
            <a:spAutoFit/>
          </a:bodyPr>
          <a:lstStyle/>
          <a:p>
            <a:pPr algn="ctr" fontAlgn="base"/>
            <a:r>
              <a:rPr lang="en-US" sz="10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COMPUTER</a:t>
            </a:r>
          </a:p>
          <a:p>
            <a:pPr algn="ctr" fontAlgn="base"/>
            <a:r>
              <a:rPr lang="en-US" sz="10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SCIENCE</a:t>
            </a:r>
          </a:p>
        </p:txBody>
      </p:sp>
      <p:sp>
        <p:nvSpPr>
          <p:cNvPr id="10" name="TextBox 9">
            <a:extLst>
              <a:ext uri="{FF2B5EF4-FFF2-40B4-BE49-F238E27FC236}">
                <a16:creationId xmlns:a16="http://schemas.microsoft.com/office/drawing/2014/main" id="{1A9D1F51-F6D1-5048-A156-1F81379D42D4}"/>
              </a:ext>
            </a:extLst>
          </p:cNvPr>
          <p:cNvSpPr txBox="1"/>
          <p:nvPr/>
        </p:nvSpPr>
        <p:spPr>
          <a:xfrm>
            <a:off x="7146872" y="2662442"/>
            <a:ext cx="1414554" cy="246221"/>
          </a:xfrm>
          <a:prstGeom prst="rect">
            <a:avLst/>
          </a:prstGeom>
          <a:noFill/>
        </p:spPr>
        <p:txBody>
          <a:bodyPr wrap="square" rtlCol="0">
            <a:spAutoFit/>
          </a:bodyPr>
          <a:lstStyle/>
          <a:p>
            <a:pPr algn="ctr" fontAlgn="base"/>
            <a:r>
              <a:rPr lang="en-US" sz="10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MATHEMATICS</a:t>
            </a:r>
          </a:p>
        </p:txBody>
      </p:sp>
      <p:sp>
        <p:nvSpPr>
          <p:cNvPr id="11" name="TextBox 10">
            <a:extLst>
              <a:ext uri="{FF2B5EF4-FFF2-40B4-BE49-F238E27FC236}">
                <a16:creationId xmlns:a16="http://schemas.microsoft.com/office/drawing/2014/main" id="{9F0FE4C8-B93E-E34D-8D20-C5D3A183FAAD}"/>
              </a:ext>
            </a:extLst>
          </p:cNvPr>
          <p:cNvSpPr txBox="1"/>
          <p:nvPr/>
        </p:nvSpPr>
        <p:spPr>
          <a:xfrm>
            <a:off x="7507791" y="3915745"/>
            <a:ext cx="1414554" cy="400110"/>
          </a:xfrm>
          <a:prstGeom prst="rect">
            <a:avLst/>
          </a:prstGeom>
          <a:noFill/>
        </p:spPr>
        <p:txBody>
          <a:bodyPr wrap="square" rtlCol="0">
            <a:spAutoFit/>
          </a:bodyPr>
          <a:lstStyle/>
          <a:p>
            <a:pPr algn="ctr" fontAlgn="base"/>
            <a:r>
              <a:rPr lang="en-US" sz="10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STATISTICAL</a:t>
            </a:r>
          </a:p>
          <a:p>
            <a:pPr algn="ctr" fontAlgn="base"/>
            <a:r>
              <a:rPr lang="en-US" sz="10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RESEARCH</a:t>
            </a:r>
          </a:p>
        </p:txBody>
      </p:sp>
      <p:sp>
        <p:nvSpPr>
          <p:cNvPr id="12" name="TextBox 11">
            <a:extLst>
              <a:ext uri="{FF2B5EF4-FFF2-40B4-BE49-F238E27FC236}">
                <a16:creationId xmlns:a16="http://schemas.microsoft.com/office/drawing/2014/main" id="{B7B21049-4316-FC40-BEED-75CF5EA16447}"/>
              </a:ext>
            </a:extLst>
          </p:cNvPr>
          <p:cNvSpPr txBox="1"/>
          <p:nvPr/>
        </p:nvSpPr>
        <p:spPr>
          <a:xfrm>
            <a:off x="8389626" y="4610965"/>
            <a:ext cx="1414554" cy="400110"/>
          </a:xfrm>
          <a:prstGeom prst="rect">
            <a:avLst/>
          </a:prstGeom>
          <a:noFill/>
        </p:spPr>
        <p:txBody>
          <a:bodyPr wrap="square" rtlCol="0">
            <a:spAutoFit/>
          </a:bodyPr>
          <a:lstStyle/>
          <a:p>
            <a:pPr algn="ctr" fontAlgn="base"/>
            <a:r>
              <a:rPr lang="en-US" sz="10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DOMAIN</a:t>
            </a:r>
          </a:p>
          <a:p>
            <a:pPr algn="ctr" fontAlgn="base"/>
            <a:r>
              <a:rPr lang="en-US" sz="10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EXPERTISE</a:t>
            </a:r>
          </a:p>
        </p:txBody>
      </p:sp>
      <p:sp>
        <p:nvSpPr>
          <p:cNvPr id="13" name="TextBox 12">
            <a:extLst>
              <a:ext uri="{FF2B5EF4-FFF2-40B4-BE49-F238E27FC236}">
                <a16:creationId xmlns:a16="http://schemas.microsoft.com/office/drawing/2014/main" id="{04AACCE6-3E11-9D41-B286-DE7FEA34F10F}"/>
              </a:ext>
            </a:extLst>
          </p:cNvPr>
          <p:cNvSpPr txBox="1"/>
          <p:nvPr/>
        </p:nvSpPr>
        <p:spPr>
          <a:xfrm>
            <a:off x="9264633" y="3842704"/>
            <a:ext cx="1414554" cy="400110"/>
          </a:xfrm>
          <a:prstGeom prst="rect">
            <a:avLst/>
          </a:prstGeom>
          <a:noFill/>
        </p:spPr>
        <p:txBody>
          <a:bodyPr wrap="square" rtlCol="0">
            <a:spAutoFit/>
          </a:bodyPr>
          <a:lstStyle/>
          <a:p>
            <a:pPr algn="ctr" fontAlgn="base"/>
            <a:r>
              <a:rPr lang="en-US" sz="10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DATA</a:t>
            </a:r>
          </a:p>
          <a:p>
            <a:pPr algn="ctr" fontAlgn="base"/>
            <a:r>
              <a:rPr lang="en-US" sz="10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PROCESSING</a:t>
            </a:r>
          </a:p>
        </p:txBody>
      </p:sp>
      <p:cxnSp>
        <p:nvCxnSpPr>
          <p:cNvPr id="14" name="Straight Arrow Connector 13">
            <a:extLst>
              <a:ext uri="{FF2B5EF4-FFF2-40B4-BE49-F238E27FC236}">
                <a16:creationId xmlns:a16="http://schemas.microsoft.com/office/drawing/2014/main" id="{C1CFBFC7-542D-F040-B552-DC2C6D8CF3DB}"/>
              </a:ext>
            </a:extLst>
          </p:cNvPr>
          <p:cNvCxnSpPr>
            <a:cxnSpLocks/>
          </p:cNvCxnSpPr>
          <p:nvPr/>
        </p:nvCxnSpPr>
        <p:spPr>
          <a:xfrm>
            <a:off x="9018626" y="1471604"/>
            <a:ext cx="0" cy="453411"/>
          </a:xfrm>
          <a:prstGeom prst="straightConnector1">
            <a:avLst/>
          </a:prstGeom>
          <a:ln w="254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B7ECC489-744D-B748-9630-40CA69ED8E93}"/>
              </a:ext>
            </a:extLst>
          </p:cNvPr>
          <p:cNvSpPr/>
          <p:nvPr/>
        </p:nvSpPr>
        <p:spPr>
          <a:xfrm>
            <a:off x="7561439" y="931470"/>
            <a:ext cx="2957861" cy="523220"/>
          </a:xfrm>
          <a:prstGeom prst="rect">
            <a:avLst/>
          </a:prstGeom>
        </p:spPr>
        <p:txBody>
          <a:bodyPr wrap="none">
            <a:spAutoFit/>
          </a:bodyPr>
          <a:lstStyle/>
          <a:p>
            <a:r>
              <a:rPr lang="en-US" sz="2800" b="1" dirty="0">
                <a:solidFill>
                  <a:schemeClr val="accent3"/>
                </a:solidFill>
                <a:latin typeface="Amazon Ember Light" panose="020B0403020204020204" pitchFamily="34" charset="0"/>
                <a:ea typeface="Amazon Ember Light" panose="020B0403020204020204" pitchFamily="34" charset="0"/>
                <a:cs typeface="Amazon Ember Light" panose="020B0403020204020204" pitchFamily="34" charset="0"/>
              </a:rPr>
              <a:t>Machine Learning</a:t>
            </a:r>
          </a:p>
        </p:txBody>
      </p:sp>
      <p:sp>
        <p:nvSpPr>
          <p:cNvPr id="16" name="Rectangle 15">
            <a:extLst>
              <a:ext uri="{FF2B5EF4-FFF2-40B4-BE49-F238E27FC236}">
                <a16:creationId xmlns:a16="http://schemas.microsoft.com/office/drawing/2014/main" id="{56A776B0-9CF5-B146-9CAE-D69D42E04708}"/>
              </a:ext>
            </a:extLst>
          </p:cNvPr>
          <p:cNvSpPr/>
          <p:nvPr/>
        </p:nvSpPr>
        <p:spPr>
          <a:xfrm>
            <a:off x="6814317" y="5566880"/>
            <a:ext cx="4679730" cy="369332"/>
          </a:xfrm>
          <a:prstGeom prst="rect">
            <a:avLst/>
          </a:prstGeom>
        </p:spPr>
        <p:txBody>
          <a:bodyPr wrap="square">
            <a:spAutoFit/>
          </a:bodyPr>
          <a:lstStyle/>
          <a:p>
            <a:r>
              <a:rPr lang="en-US" dirty="0">
                <a:solidFill>
                  <a:schemeClr val="accent2"/>
                </a:solidFill>
                <a:latin typeface="Amazon Ember Light" panose="020B0403020204020204" pitchFamily="34" charset="0"/>
                <a:ea typeface="Amazon Ember Light" panose="020B0403020204020204" pitchFamily="34" charset="0"/>
                <a:cs typeface="Amazon Ember Light" panose="020B0403020204020204" pitchFamily="34" charset="0"/>
                <a:hlinkClick r:id="rId3">
                  <a:extLst>
                    <a:ext uri="{A12FA001-AC4F-418D-AE19-62706E023703}">
                      <ahyp:hlinkClr xmlns:ahyp="http://schemas.microsoft.com/office/drawing/2018/hyperlinkcolor" val="tx"/>
                    </a:ext>
                  </a:extLst>
                </a:hlinkClick>
              </a:rPr>
              <a:t>https://en.wikipedia.org/wiki/Data_science</a:t>
            </a:r>
            <a:endParaRPr lang="en-US" dirty="0">
              <a:solidFill>
                <a:schemeClr val="accent2"/>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Tree>
    <p:extLst>
      <p:ext uri="{BB962C8B-B14F-4D97-AF65-F5344CB8AC3E}">
        <p14:creationId xmlns:p14="http://schemas.microsoft.com/office/powerpoint/2010/main" val="3313984857"/>
      </p:ext>
    </p:extLst>
  </p:cSld>
  <p:clrMapOvr>
    <a:masterClrMapping/>
  </p:clrMapOvr>
</p:sld>
</file>

<file path=ppt/theme/theme1.xml><?xml version="1.0" encoding="utf-8"?>
<a:theme xmlns:a="http://schemas.openxmlformats.org/drawingml/2006/main" name="Office Theme">
  <a:themeElements>
    <a:clrScheme name="Custom 1">
      <a:dk1>
        <a:srgbClr val="373737"/>
      </a:dk1>
      <a:lt1>
        <a:srgbClr val="FFFFFF"/>
      </a:lt1>
      <a:dk2>
        <a:srgbClr val="373737"/>
      </a:dk2>
      <a:lt2>
        <a:srgbClr val="FFFFFF"/>
      </a:lt2>
      <a:accent1>
        <a:srgbClr val="008DC4"/>
      </a:accent1>
      <a:accent2>
        <a:srgbClr val="A166FF"/>
      </a:accent2>
      <a:accent3>
        <a:srgbClr val="FF9900"/>
      </a:accent3>
      <a:accent4>
        <a:srgbClr val="C7001E"/>
      </a:accent4>
      <a:accent5>
        <a:srgbClr val="F4F4F4"/>
      </a:accent5>
      <a:accent6>
        <a:srgbClr val="008DC4"/>
      </a:accent6>
      <a:hlink>
        <a:srgbClr val="A066FF"/>
      </a:hlink>
      <a:folHlink>
        <a:srgbClr val="FF990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LU Template 3-26-2020 v2" id="{BCFE0F4F-9264-6A44-A297-6310F8F3A344}" vid="{4DEF6F76-01FA-6B40-AAFE-81524273D65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26031</TotalTime>
  <Words>5262</Words>
  <Application>Microsoft Macintosh PowerPoint</Application>
  <PresentationFormat>Widescreen</PresentationFormat>
  <Paragraphs>788</Paragraphs>
  <Slides>39</Slides>
  <Notes>33</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39</vt:i4>
      </vt:variant>
    </vt:vector>
  </HeadingPairs>
  <TitlesOfParts>
    <vt:vector size="50" baseType="lpstr">
      <vt:lpstr>Amazon Ember</vt:lpstr>
      <vt:lpstr>Amazon Ember Display</vt:lpstr>
      <vt:lpstr>Amazon Ember Display Light</vt:lpstr>
      <vt:lpstr>Amazon Ember Light</vt:lpstr>
      <vt:lpstr>Amazon Ember Medium</vt:lpstr>
      <vt:lpstr>Arial</vt:lpstr>
      <vt:lpstr>Calibri</vt:lpstr>
      <vt:lpstr>Cambria Math</vt:lpstr>
      <vt:lpstr>Lucida Grande</vt:lpstr>
      <vt:lpstr>Wingdings</vt:lpstr>
      <vt:lpstr>Office Theme</vt:lpstr>
      <vt:lpstr>PowerPoint Presentation</vt:lpstr>
      <vt:lpstr>Course Overview</vt:lpstr>
      <vt:lpstr>What should you be able to do when you leave this class?</vt:lpstr>
      <vt:lpstr>Machine Learning Resources</vt:lpstr>
      <vt:lpstr>Final Project</vt:lpstr>
      <vt:lpstr>Final Project – Product Safety </vt:lpstr>
      <vt:lpstr>Topics for Today</vt:lpstr>
      <vt:lpstr>PowerPoint Presentation</vt:lpstr>
      <vt:lpstr>What is Data Science?</vt:lpstr>
      <vt:lpstr>What is Machine Learning?</vt:lpstr>
      <vt:lpstr>How is ML Different From Classical Programming?</vt:lpstr>
      <vt:lpstr>Machine Learning Lifecycle</vt:lpstr>
      <vt:lpstr>PowerPoint Presentation</vt:lpstr>
      <vt:lpstr>Supervised Learning: Regression</vt:lpstr>
      <vt:lpstr>Supervised Learning: Classification</vt:lpstr>
      <vt:lpstr>Unsupervised Learning: Clustering</vt:lpstr>
      <vt:lpstr>PowerPoint Presentation</vt:lpstr>
      <vt:lpstr>Training – Validation – Test Sets </vt:lpstr>
      <vt:lpstr>Training – Validation – Test Sets </vt:lpstr>
      <vt:lpstr>PowerPoint Presentation</vt:lpstr>
      <vt:lpstr>Regression Metrics</vt:lpstr>
      <vt:lpstr>Classification Metrics</vt:lpstr>
      <vt:lpstr>Classification Metrics: Accuracy</vt:lpstr>
      <vt:lpstr>Classification Metrics: Accuracy</vt:lpstr>
      <vt:lpstr>Classification Metrics: Precision</vt:lpstr>
      <vt:lpstr>Classification Metrics: Recall</vt:lpstr>
      <vt:lpstr>Classification Metrics: F1 Score</vt:lpstr>
      <vt:lpstr>Topics for Today</vt:lpstr>
      <vt:lpstr>What is NLP?</vt:lpstr>
      <vt:lpstr>What is Natural Language Understanding (NLU)?</vt:lpstr>
      <vt:lpstr>What is Natural Language Generation (NLG)?</vt:lpstr>
      <vt:lpstr>Terminology: NLU vs. NLP vs. NLG</vt:lpstr>
      <vt:lpstr>Deep NLP Overview</vt:lpstr>
      <vt:lpstr>Topics for Today</vt:lpstr>
      <vt:lpstr>Text Pre-Processing</vt:lpstr>
      <vt:lpstr>Tokenization</vt:lpstr>
      <vt:lpstr>Stop Words Removal</vt:lpstr>
      <vt:lpstr>Stemming vs Lemmatization</vt:lpstr>
      <vt:lpstr>Text Processing – Hands-on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Cem Sazara</dc:creator>
  <cp:lastModifiedBy>Microsoft Office User</cp:lastModifiedBy>
  <cp:revision>682</cp:revision>
  <dcterms:created xsi:type="dcterms:W3CDTF">2020-06-06T22:57:01Z</dcterms:created>
  <dcterms:modified xsi:type="dcterms:W3CDTF">2021-08-21T08:33:29Z</dcterms:modified>
</cp:coreProperties>
</file>